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4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5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6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7.xml" ContentType="application/vnd.openxmlformats-officedocument.theme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8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9.xml" ContentType="application/vnd.openxmlformats-officedocument.theme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theme/theme10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11.xml" ContentType="application/vnd.openxmlformats-officedocument.theme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12.xml" ContentType="application/vnd.openxmlformats-officedocument.theme+xml"/>
  <Override PartName="/ppt/theme/theme1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80" r:id="rId2"/>
    <p:sldMasterId id="2147484179" r:id="rId3"/>
    <p:sldMasterId id="2147484191" r:id="rId4"/>
    <p:sldMasterId id="2147484203" r:id="rId5"/>
    <p:sldMasterId id="2147484209" r:id="rId6"/>
    <p:sldMasterId id="2147484215" r:id="rId7"/>
    <p:sldMasterId id="2147484221" r:id="rId8"/>
    <p:sldMasterId id="2147484227" r:id="rId9"/>
    <p:sldMasterId id="2147484473" r:id="rId10"/>
    <p:sldMasterId id="2147484617" r:id="rId11"/>
    <p:sldMasterId id="2147484668" r:id="rId12"/>
  </p:sldMasterIdLst>
  <p:notesMasterIdLst>
    <p:notesMasterId r:id="rId83"/>
  </p:notesMasterIdLst>
  <p:sldIdLst>
    <p:sldId id="522" r:id="rId13"/>
    <p:sldId id="547" r:id="rId14"/>
    <p:sldId id="731" r:id="rId15"/>
    <p:sldId id="360" r:id="rId16"/>
    <p:sldId id="699" r:id="rId17"/>
    <p:sldId id="700" r:id="rId18"/>
    <p:sldId id="667" r:id="rId19"/>
    <p:sldId id="625" r:id="rId20"/>
    <p:sldId id="666" r:id="rId21"/>
    <p:sldId id="668" r:id="rId22"/>
    <p:sldId id="271" r:id="rId23"/>
    <p:sldId id="469" r:id="rId24"/>
    <p:sldId id="733" r:id="rId25"/>
    <p:sldId id="725" r:id="rId26"/>
    <p:sldId id="726" r:id="rId27"/>
    <p:sldId id="670" r:id="rId28"/>
    <p:sldId id="576" r:id="rId29"/>
    <p:sldId id="652" r:id="rId30"/>
    <p:sldId id="646" r:id="rId31"/>
    <p:sldId id="640" r:id="rId32"/>
    <p:sldId id="647" r:id="rId33"/>
    <p:sldId id="650" r:id="rId34"/>
    <p:sldId id="744" r:id="rId35"/>
    <p:sldId id="651" r:id="rId36"/>
    <p:sldId id="638" r:id="rId37"/>
    <p:sldId id="736" r:id="rId38"/>
    <p:sldId id="735" r:id="rId39"/>
    <p:sldId id="636" r:id="rId40"/>
    <p:sldId id="748" r:id="rId41"/>
    <p:sldId id="609" r:id="rId42"/>
    <p:sldId id="610" r:id="rId43"/>
    <p:sldId id="611" r:id="rId44"/>
    <p:sldId id="738" r:id="rId45"/>
    <p:sldId id="737" r:id="rId46"/>
    <p:sldId id="739" r:id="rId47"/>
    <p:sldId id="612" r:id="rId48"/>
    <p:sldId id="740" r:id="rId49"/>
    <p:sldId id="655" r:id="rId50"/>
    <p:sldId id="656" r:id="rId51"/>
    <p:sldId id="657" r:id="rId52"/>
    <p:sldId id="741" r:id="rId53"/>
    <p:sldId id="649" r:id="rId54"/>
    <p:sldId id="671" r:id="rId55"/>
    <p:sldId id="579" r:id="rId56"/>
    <p:sldId id="580" r:id="rId57"/>
    <p:sldId id="643" r:id="rId58"/>
    <p:sldId id="742" r:id="rId59"/>
    <p:sldId id="743" r:id="rId60"/>
    <p:sldId id="669" r:id="rId61"/>
    <p:sldId id="745" r:id="rId62"/>
    <p:sldId id="746" r:id="rId63"/>
    <p:sldId id="689" r:id="rId64"/>
    <p:sldId id="691" r:id="rId65"/>
    <p:sldId id="295" r:id="rId66"/>
    <p:sldId id="296" r:id="rId67"/>
    <p:sldId id="297" r:id="rId68"/>
    <p:sldId id="298" r:id="rId69"/>
    <p:sldId id="299" r:id="rId70"/>
    <p:sldId id="300" r:id="rId71"/>
    <p:sldId id="302" r:id="rId72"/>
    <p:sldId id="303" r:id="rId73"/>
    <p:sldId id="492" r:id="rId74"/>
    <p:sldId id="530" r:id="rId75"/>
    <p:sldId id="529" r:id="rId76"/>
    <p:sldId id="583" r:id="rId77"/>
    <p:sldId id="531" r:id="rId78"/>
    <p:sldId id="532" r:id="rId79"/>
    <p:sldId id="533" r:id="rId80"/>
    <p:sldId id="538" r:id="rId81"/>
    <p:sldId id="347" r:id="rId82"/>
  </p:sldIdLst>
  <p:sldSz cx="9144000" cy="6858000" type="screen4x3"/>
  <p:notesSz cx="9872663" cy="67976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265" autoAdjust="0"/>
    <p:restoredTop sz="94712" autoAdjust="0"/>
  </p:normalViewPr>
  <p:slideViewPr>
    <p:cSldViewPr>
      <p:cViewPr varScale="1">
        <p:scale>
          <a:sx n="70" d="100"/>
          <a:sy n="70" d="100"/>
        </p:scale>
        <p:origin x="1440" y="72"/>
      </p:cViewPr>
      <p:guideLst>
        <p:guide orient="horz" pos="2880"/>
        <p:guide pos="2160"/>
      </p:guideLst>
    </p:cSldViewPr>
  </p:slideViewPr>
  <p:outlineViewPr>
    <p:cViewPr>
      <p:scale>
        <a:sx n="33" d="100"/>
        <a:sy n="33" d="100"/>
      </p:scale>
      <p:origin x="0" y="-2404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584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slide" Target="slides/slide14.xml"/><Relationship Id="rId39" Type="http://schemas.openxmlformats.org/officeDocument/2006/relationships/slide" Target="slides/slide27.xml"/><Relationship Id="rId21" Type="http://schemas.openxmlformats.org/officeDocument/2006/relationships/slide" Target="slides/slide9.xml"/><Relationship Id="rId34" Type="http://schemas.openxmlformats.org/officeDocument/2006/relationships/slide" Target="slides/slide22.xml"/><Relationship Id="rId42" Type="http://schemas.openxmlformats.org/officeDocument/2006/relationships/slide" Target="slides/slide30.xml"/><Relationship Id="rId47" Type="http://schemas.openxmlformats.org/officeDocument/2006/relationships/slide" Target="slides/slide35.xml"/><Relationship Id="rId50" Type="http://schemas.openxmlformats.org/officeDocument/2006/relationships/slide" Target="slides/slide38.xml"/><Relationship Id="rId55" Type="http://schemas.openxmlformats.org/officeDocument/2006/relationships/slide" Target="slides/slide43.xml"/><Relationship Id="rId63" Type="http://schemas.openxmlformats.org/officeDocument/2006/relationships/slide" Target="slides/slide51.xml"/><Relationship Id="rId68" Type="http://schemas.openxmlformats.org/officeDocument/2006/relationships/slide" Target="slides/slide56.xml"/><Relationship Id="rId76" Type="http://schemas.openxmlformats.org/officeDocument/2006/relationships/slide" Target="slides/slide64.xml"/><Relationship Id="rId84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5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4.xml"/><Relationship Id="rId29" Type="http://schemas.openxmlformats.org/officeDocument/2006/relationships/slide" Target="slides/slide17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2.xml"/><Relationship Id="rId32" Type="http://schemas.openxmlformats.org/officeDocument/2006/relationships/slide" Target="slides/slide20.xml"/><Relationship Id="rId37" Type="http://schemas.openxmlformats.org/officeDocument/2006/relationships/slide" Target="slides/slide25.xml"/><Relationship Id="rId40" Type="http://schemas.openxmlformats.org/officeDocument/2006/relationships/slide" Target="slides/slide28.xml"/><Relationship Id="rId45" Type="http://schemas.openxmlformats.org/officeDocument/2006/relationships/slide" Target="slides/slide33.xml"/><Relationship Id="rId53" Type="http://schemas.openxmlformats.org/officeDocument/2006/relationships/slide" Target="slides/slide41.xml"/><Relationship Id="rId58" Type="http://schemas.openxmlformats.org/officeDocument/2006/relationships/slide" Target="slides/slide46.xml"/><Relationship Id="rId66" Type="http://schemas.openxmlformats.org/officeDocument/2006/relationships/slide" Target="slides/slide54.xml"/><Relationship Id="rId74" Type="http://schemas.openxmlformats.org/officeDocument/2006/relationships/slide" Target="slides/slide62.xml"/><Relationship Id="rId79" Type="http://schemas.openxmlformats.org/officeDocument/2006/relationships/slide" Target="slides/slide67.xml"/><Relationship Id="rId87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49.xml"/><Relationship Id="rId82" Type="http://schemas.openxmlformats.org/officeDocument/2006/relationships/slide" Target="slides/slide70.xml"/><Relationship Id="rId19" Type="http://schemas.openxmlformats.org/officeDocument/2006/relationships/slide" Target="slides/slide7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slide" Target="slides/slide15.xml"/><Relationship Id="rId30" Type="http://schemas.openxmlformats.org/officeDocument/2006/relationships/slide" Target="slides/slide18.xml"/><Relationship Id="rId35" Type="http://schemas.openxmlformats.org/officeDocument/2006/relationships/slide" Target="slides/slide23.xml"/><Relationship Id="rId43" Type="http://schemas.openxmlformats.org/officeDocument/2006/relationships/slide" Target="slides/slide31.xml"/><Relationship Id="rId48" Type="http://schemas.openxmlformats.org/officeDocument/2006/relationships/slide" Target="slides/slide36.xml"/><Relationship Id="rId56" Type="http://schemas.openxmlformats.org/officeDocument/2006/relationships/slide" Target="slides/slide44.xml"/><Relationship Id="rId64" Type="http://schemas.openxmlformats.org/officeDocument/2006/relationships/slide" Target="slides/slide52.xml"/><Relationship Id="rId69" Type="http://schemas.openxmlformats.org/officeDocument/2006/relationships/slide" Target="slides/slide57.xml"/><Relationship Id="rId77" Type="http://schemas.openxmlformats.org/officeDocument/2006/relationships/slide" Target="slides/slide65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9.xml"/><Relationship Id="rId72" Type="http://schemas.openxmlformats.org/officeDocument/2006/relationships/slide" Target="slides/slide60.xml"/><Relationship Id="rId80" Type="http://schemas.openxmlformats.org/officeDocument/2006/relationships/slide" Target="slides/slide68.xml"/><Relationship Id="rId85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33" Type="http://schemas.openxmlformats.org/officeDocument/2006/relationships/slide" Target="slides/slide21.xml"/><Relationship Id="rId38" Type="http://schemas.openxmlformats.org/officeDocument/2006/relationships/slide" Target="slides/slide26.xml"/><Relationship Id="rId46" Type="http://schemas.openxmlformats.org/officeDocument/2006/relationships/slide" Target="slides/slide34.xml"/><Relationship Id="rId59" Type="http://schemas.openxmlformats.org/officeDocument/2006/relationships/slide" Target="slides/slide47.xml"/><Relationship Id="rId67" Type="http://schemas.openxmlformats.org/officeDocument/2006/relationships/slide" Target="slides/slide55.xml"/><Relationship Id="rId20" Type="http://schemas.openxmlformats.org/officeDocument/2006/relationships/slide" Target="slides/slide8.xml"/><Relationship Id="rId41" Type="http://schemas.openxmlformats.org/officeDocument/2006/relationships/slide" Target="slides/slide29.xml"/><Relationship Id="rId54" Type="http://schemas.openxmlformats.org/officeDocument/2006/relationships/slide" Target="slides/slide42.xml"/><Relationship Id="rId62" Type="http://schemas.openxmlformats.org/officeDocument/2006/relationships/slide" Target="slides/slide50.xml"/><Relationship Id="rId70" Type="http://schemas.openxmlformats.org/officeDocument/2006/relationships/slide" Target="slides/slide58.xml"/><Relationship Id="rId75" Type="http://schemas.openxmlformats.org/officeDocument/2006/relationships/slide" Target="slides/slide63.xml"/><Relationship Id="rId83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slide" Target="slides/slide16.xml"/><Relationship Id="rId36" Type="http://schemas.openxmlformats.org/officeDocument/2006/relationships/slide" Target="slides/slide24.xml"/><Relationship Id="rId49" Type="http://schemas.openxmlformats.org/officeDocument/2006/relationships/slide" Target="slides/slide37.xml"/><Relationship Id="rId57" Type="http://schemas.openxmlformats.org/officeDocument/2006/relationships/slide" Target="slides/slide45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19.xml"/><Relationship Id="rId44" Type="http://schemas.openxmlformats.org/officeDocument/2006/relationships/slide" Target="slides/slide32.xml"/><Relationship Id="rId52" Type="http://schemas.openxmlformats.org/officeDocument/2006/relationships/slide" Target="slides/slide40.xml"/><Relationship Id="rId60" Type="http://schemas.openxmlformats.org/officeDocument/2006/relationships/slide" Target="slides/slide48.xml"/><Relationship Id="rId65" Type="http://schemas.openxmlformats.org/officeDocument/2006/relationships/slide" Target="slides/slide53.xml"/><Relationship Id="rId73" Type="http://schemas.openxmlformats.org/officeDocument/2006/relationships/slide" Target="slides/slide61.xml"/><Relationship Id="rId78" Type="http://schemas.openxmlformats.org/officeDocument/2006/relationships/slide" Target="slides/slide66.xml"/><Relationship Id="rId81" Type="http://schemas.openxmlformats.org/officeDocument/2006/relationships/slide" Target="slides/slide69.xml"/><Relationship Id="rId86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8154" cy="3414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592796" y="0"/>
            <a:ext cx="4278154" cy="3414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BAB2CD-67A9-4FBA-AB20-E3BD8F9EF65C}" type="datetimeFigureOut">
              <a:rPr lang="ru-RU" smtClean="0"/>
              <a:t>29.07.2018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406775" y="849313"/>
            <a:ext cx="3059113" cy="2293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87267" y="3271382"/>
            <a:ext cx="7898130" cy="267658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456219"/>
            <a:ext cx="4278154" cy="34145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592796" y="6456219"/>
            <a:ext cx="4278154" cy="34145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26D30E-F20E-4351-8119-E9E1477953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2930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596618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128527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505263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0689005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4697335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6373105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2137452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3404648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4798906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6701745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449398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9267044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8480760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5581876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5819424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4149538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00735828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6086629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9642443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2387026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6693366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642562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2131357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3591605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0529217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09164271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4025626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15803038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66214323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24715751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6250042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45833097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625215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8220942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8479559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0980514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4709185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79422394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499237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294131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080042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019974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297276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826683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0.xml"/><Relationship Id="rId1" Type="http://schemas.openxmlformats.org/officeDocument/2006/relationships/themeOverride" Target="../theme/themeOverride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0.xml"/><Relationship Id="rId1" Type="http://schemas.openxmlformats.org/officeDocument/2006/relationships/themeOverride" Target="../theme/themeOverride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7/29/2018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125D40-D2BD-47D9-ACC8-B6A579D948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67191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E947E7-C337-4655-9E47-9C6FB54A28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76331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CA98D2-8C5C-4AEF-8C27-73A29C2ACF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2494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01256D-8405-4E49-BB56-E7539D4800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74172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9FF763-825A-46FA-B253-4384697424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48447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9D3F54-8B51-4FBA-A859-A869D36BEC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41014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7813" y="274638"/>
            <a:ext cx="2055812" cy="58483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8213" cy="58483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FFF547-0058-4089-9972-EC8A58DACC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951468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7/29/2018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45563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rgbClr val="FF0000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800" b="0" i="0">
                <a:solidFill>
                  <a:srgbClr val="006FC0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7/29/2018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25820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353555"/>
            <a:ext cx="8229600" cy="0"/>
          </a:xfrm>
          <a:custGeom>
            <a:avLst/>
            <a:gdLst/>
            <a:ahLst/>
            <a:cxnLst/>
            <a:rect l="l" t="t" r="r" b="b"/>
            <a:pathLst>
              <a:path w="8229600">
                <a:moveTo>
                  <a:pt x="0" y="0"/>
                </a:moveTo>
                <a:lnTo>
                  <a:pt x="8229600" y="0"/>
                </a:lnTo>
              </a:path>
            </a:pathLst>
          </a:custGeom>
          <a:ln w="9144">
            <a:solidFill>
              <a:srgbClr val="9FB8CD"/>
            </a:solidFill>
            <a:prstDash val="dash"/>
          </a:ln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17" name="bk object 17"/>
          <p:cNvSpPr/>
          <p:nvPr/>
        </p:nvSpPr>
        <p:spPr>
          <a:xfrm>
            <a:off x="457200" y="1143000"/>
            <a:ext cx="8229600" cy="0"/>
          </a:xfrm>
          <a:custGeom>
            <a:avLst/>
            <a:gdLst/>
            <a:ahLst/>
            <a:cxnLst/>
            <a:rect l="l" t="t" r="r" b="b"/>
            <a:pathLst>
              <a:path w="8229600">
                <a:moveTo>
                  <a:pt x="0" y="0"/>
                </a:moveTo>
                <a:lnTo>
                  <a:pt x="8229600" y="0"/>
                </a:lnTo>
              </a:path>
            </a:pathLst>
          </a:custGeom>
          <a:ln w="9144">
            <a:solidFill>
              <a:srgbClr val="9FB8CD"/>
            </a:solidFill>
            <a:prstDash val="dash"/>
          </a:ln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18" name="bk object 18"/>
          <p:cNvSpPr/>
          <p:nvPr/>
        </p:nvSpPr>
        <p:spPr>
          <a:xfrm>
            <a:off x="454151" y="6432803"/>
            <a:ext cx="120650" cy="190500"/>
          </a:xfrm>
          <a:custGeom>
            <a:avLst/>
            <a:gdLst/>
            <a:ahLst/>
            <a:cxnLst/>
            <a:rect l="l" t="t" r="r" b="b"/>
            <a:pathLst>
              <a:path w="120650" h="190500">
                <a:moveTo>
                  <a:pt x="0" y="0"/>
                </a:moveTo>
                <a:lnTo>
                  <a:pt x="0" y="190500"/>
                </a:lnTo>
                <a:lnTo>
                  <a:pt x="120396" y="95250"/>
                </a:lnTo>
                <a:lnTo>
                  <a:pt x="0" y="0"/>
                </a:lnTo>
                <a:close/>
              </a:path>
            </a:pathLst>
          </a:custGeom>
          <a:solidFill>
            <a:srgbClr val="9FB8CD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19" name="bk object 19"/>
          <p:cNvSpPr/>
          <p:nvPr/>
        </p:nvSpPr>
        <p:spPr>
          <a:xfrm>
            <a:off x="2143505" y="761"/>
            <a:ext cx="5473065" cy="990600"/>
          </a:xfrm>
          <a:custGeom>
            <a:avLst/>
            <a:gdLst/>
            <a:ahLst/>
            <a:cxnLst/>
            <a:rect l="l" t="t" r="r" b="b"/>
            <a:pathLst>
              <a:path w="5473065" h="990600">
                <a:moveTo>
                  <a:pt x="5472684" y="0"/>
                </a:moveTo>
                <a:lnTo>
                  <a:pt x="495300" y="0"/>
                </a:lnTo>
                <a:lnTo>
                  <a:pt x="0" y="495300"/>
                </a:lnTo>
                <a:lnTo>
                  <a:pt x="495300" y="990600"/>
                </a:lnTo>
                <a:lnTo>
                  <a:pt x="5472684" y="990600"/>
                </a:lnTo>
                <a:lnTo>
                  <a:pt x="5472684" y="0"/>
                </a:lnTo>
                <a:close/>
              </a:path>
            </a:pathLst>
          </a:custGeom>
          <a:solidFill>
            <a:srgbClr val="717BA2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20" name="bk object 20"/>
          <p:cNvSpPr/>
          <p:nvPr/>
        </p:nvSpPr>
        <p:spPr>
          <a:xfrm>
            <a:off x="2143505" y="761"/>
            <a:ext cx="5473065" cy="990600"/>
          </a:xfrm>
          <a:custGeom>
            <a:avLst/>
            <a:gdLst/>
            <a:ahLst/>
            <a:cxnLst/>
            <a:rect l="l" t="t" r="r" b="b"/>
            <a:pathLst>
              <a:path w="5473065" h="990600">
                <a:moveTo>
                  <a:pt x="5472684" y="990600"/>
                </a:moveTo>
                <a:lnTo>
                  <a:pt x="495300" y="990600"/>
                </a:lnTo>
                <a:lnTo>
                  <a:pt x="0" y="495300"/>
                </a:lnTo>
                <a:lnTo>
                  <a:pt x="495300" y="0"/>
                </a:lnTo>
                <a:lnTo>
                  <a:pt x="5472684" y="0"/>
                </a:lnTo>
                <a:lnTo>
                  <a:pt x="5472684" y="990600"/>
                </a:lnTo>
                <a:close/>
              </a:path>
            </a:pathLst>
          </a:custGeom>
          <a:ln w="25908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rgbClr val="FF0000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7/29/2018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9880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rgbClr val="FF0000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800" b="0" i="0">
                <a:solidFill>
                  <a:srgbClr val="006FC0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7/29/2018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3999" cy="685799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rgbClr val="FF0000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7/29/2018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709843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7/29/2018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27580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799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7/29/2018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328194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rgbClr val="1F487C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7/29/2018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150451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rgbClr val="1F487C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59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7/29/2018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443257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rgbClr val="1F487C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7/29/2018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691101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7/29/2018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279440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799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7/29/2018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323082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rgbClr val="1F487C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7/29/2018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025267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rgbClr val="1F487C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59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7/29/2018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652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6353555"/>
            <a:ext cx="8229600" cy="0"/>
          </a:xfrm>
          <a:custGeom>
            <a:avLst/>
            <a:gdLst/>
            <a:ahLst/>
            <a:cxnLst/>
            <a:rect l="l" t="t" r="r" b="b"/>
            <a:pathLst>
              <a:path w="8229600">
                <a:moveTo>
                  <a:pt x="0" y="0"/>
                </a:moveTo>
                <a:lnTo>
                  <a:pt x="8229600" y="0"/>
                </a:lnTo>
              </a:path>
            </a:pathLst>
          </a:custGeom>
          <a:ln w="9144">
            <a:solidFill>
              <a:srgbClr val="9FB8CD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457200" y="1143000"/>
            <a:ext cx="8229600" cy="0"/>
          </a:xfrm>
          <a:custGeom>
            <a:avLst/>
            <a:gdLst/>
            <a:ahLst/>
            <a:cxnLst/>
            <a:rect l="l" t="t" r="r" b="b"/>
            <a:pathLst>
              <a:path w="8229600">
                <a:moveTo>
                  <a:pt x="0" y="0"/>
                </a:moveTo>
                <a:lnTo>
                  <a:pt x="8229600" y="0"/>
                </a:lnTo>
              </a:path>
            </a:pathLst>
          </a:custGeom>
          <a:ln w="9144">
            <a:solidFill>
              <a:srgbClr val="9FB8CD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454151" y="6432803"/>
            <a:ext cx="120650" cy="190500"/>
          </a:xfrm>
          <a:custGeom>
            <a:avLst/>
            <a:gdLst/>
            <a:ahLst/>
            <a:cxnLst/>
            <a:rect l="l" t="t" r="r" b="b"/>
            <a:pathLst>
              <a:path w="120650" h="190500">
                <a:moveTo>
                  <a:pt x="0" y="0"/>
                </a:moveTo>
                <a:lnTo>
                  <a:pt x="0" y="190500"/>
                </a:lnTo>
                <a:lnTo>
                  <a:pt x="120396" y="95250"/>
                </a:lnTo>
                <a:lnTo>
                  <a:pt x="0" y="0"/>
                </a:lnTo>
                <a:close/>
              </a:path>
            </a:pathLst>
          </a:custGeom>
          <a:solidFill>
            <a:srgbClr val="9FB8C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k object 19"/>
          <p:cNvSpPr/>
          <p:nvPr/>
        </p:nvSpPr>
        <p:spPr>
          <a:xfrm>
            <a:off x="2143505" y="761"/>
            <a:ext cx="5473065" cy="990600"/>
          </a:xfrm>
          <a:custGeom>
            <a:avLst/>
            <a:gdLst/>
            <a:ahLst/>
            <a:cxnLst/>
            <a:rect l="l" t="t" r="r" b="b"/>
            <a:pathLst>
              <a:path w="5473065" h="990600">
                <a:moveTo>
                  <a:pt x="5472684" y="0"/>
                </a:moveTo>
                <a:lnTo>
                  <a:pt x="495300" y="0"/>
                </a:lnTo>
                <a:lnTo>
                  <a:pt x="0" y="495300"/>
                </a:lnTo>
                <a:lnTo>
                  <a:pt x="495300" y="990600"/>
                </a:lnTo>
                <a:lnTo>
                  <a:pt x="5472684" y="990600"/>
                </a:lnTo>
                <a:lnTo>
                  <a:pt x="5472684" y="0"/>
                </a:lnTo>
                <a:close/>
              </a:path>
            </a:pathLst>
          </a:custGeom>
          <a:solidFill>
            <a:srgbClr val="717BA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k object 20"/>
          <p:cNvSpPr/>
          <p:nvPr/>
        </p:nvSpPr>
        <p:spPr>
          <a:xfrm>
            <a:off x="2143505" y="761"/>
            <a:ext cx="5473065" cy="990600"/>
          </a:xfrm>
          <a:custGeom>
            <a:avLst/>
            <a:gdLst/>
            <a:ahLst/>
            <a:cxnLst/>
            <a:rect l="l" t="t" r="r" b="b"/>
            <a:pathLst>
              <a:path w="5473065" h="990600">
                <a:moveTo>
                  <a:pt x="5472684" y="990600"/>
                </a:moveTo>
                <a:lnTo>
                  <a:pt x="495300" y="990600"/>
                </a:lnTo>
                <a:lnTo>
                  <a:pt x="0" y="495300"/>
                </a:lnTo>
                <a:lnTo>
                  <a:pt x="495300" y="0"/>
                </a:lnTo>
                <a:lnTo>
                  <a:pt x="5472684" y="0"/>
                </a:lnTo>
                <a:lnTo>
                  <a:pt x="5472684" y="990600"/>
                </a:lnTo>
                <a:close/>
              </a:path>
            </a:pathLst>
          </a:custGeom>
          <a:ln w="25908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rgbClr val="FF0000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7/29/2018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rgbClr val="1F487C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7/29/2018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580847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7/29/2018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771715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799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7/29/2018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1434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rgbClr val="1F487C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7/29/2018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080755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rgbClr val="1F487C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59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7/29/2018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398788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rgbClr val="1F487C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7/29/2018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201241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7/29/2018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193523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799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7/29/2018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320762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rgbClr val="1F487C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7/29/2018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738768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rgbClr val="1F487C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59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7/29/2018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529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3999" cy="685799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rgbClr val="FF0000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7/29/2018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rgbClr val="1F487C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7/29/2018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765777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7/29/2018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219897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799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7/29/2018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769330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rgbClr val="1F487C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7/29/2018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439702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rgbClr val="1F487C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59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7/29/2018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937356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rgbClr val="1F487C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7/29/2018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163434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7/29/2018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066276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799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7/29/2018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101838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rgbClr val="1F487C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7/29/2018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556570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rgbClr val="1F487C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59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7/29/2018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413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7/29/2018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rgbClr val="1F487C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7/29/2018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941949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7/29/2018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385368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04875" y="3648075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04875" y="3648075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Line 49"/>
          <p:cNvSpPr>
            <a:spLocks noChangeShapeType="1"/>
          </p:cNvSpPr>
          <p:nvPr userDrawn="1"/>
        </p:nvSpPr>
        <p:spPr bwMode="auto">
          <a:xfrm>
            <a:off x="381000" y="914400"/>
            <a:ext cx="8382000" cy="0"/>
          </a:xfrm>
          <a:prstGeom prst="line">
            <a:avLst/>
          </a:prstGeom>
          <a:noFill/>
          <a:ln w="76200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white"/>
              </a:solidFill>
              <a:cs typeface="Arial" panose="020B0604020202020204" pitchFamily="34" charset="0"/>
            </a:endParaRPr>
          </a:p>
        </p:txBody>
      </p:sp>
      <p:sp>
        <p:nvSpPr>
          <p:cNvPr id="11" name="Line 50"/>
          <p:cNvSpPr>
            <a:spLocks noChangeShapeType="1"/>
          </p:cNvSpPr>
          <p:nvPr userDrawn="1"/>
        </p:nvSpPr>
        <p:spPr bwMode="auto">
          <a:xfrm>
            <a:off x="381000" y="1219200"/>
            <a:ext cx="8382000" cy="0"/>
          </a:xfrm>
          <a:prstGeom prst="line">
            <a:avLst/>
          </a:prstGeom>
          <a:noFill/>
          <a:ln w="76200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white"/>
              </a:solidFill>
              <a:cs typeface="Arial" panose="020B0604020202020204" pitchFamily="34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2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</p:spPr>
        <p:txBody>
          <a:bodyPr/>
          <a:lstStyle>
            <a:lvl1pPr defTabSz="449263">
              <a:defRPr sz="1400">
                <a:latin typeface="Arial" panose="020B0604020202020204" pitchFamily="34" charset="0"/>
                <a:ea typeface="Microsoft YaHei" panose="020B0503020204020204" pitchFamily="34" charset="-122"/>
              </a:defRPr>
            </a:lvl1pPr>
          </a:lstStyle>
          <a:p>
            <a:pPr>
              <a:defRPr/>
            </a:pPr>
            <a:fld id="{2F6244FC-1240-4BAA-9AB9-21EADE90B76C}" type="datetime1">
              <a:rPr lang="ru-RU"/>
              <a:pPr>
                <a:defRPr/>
              </a:pPr>
              <a:t>29.07.2018</a:t>
            </a:fld>
            <a:endParaRPr lang="ru-RU"/>
          </a:p>
        </p:txBody>
      </p:sp>
      <p:sp>
        <p:nvSpPr>
          <p:cNvPr id="13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</p:spPr>
        <p:txBody>
          <a:bodyPr/>
          <a:lstStyle>
            <a:lvl1pPr defTabSz="449263">
              <a:defRPr>
                <a:latin typeface="Arial" panose="020B0604020202020204" pitchFamily="34" charset="0"/>
                <a:ea typeface="Microsoft YaHei" panose="020B0503020204020204" pitchFamily="34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 defTabSz="449263">
              <a:defRPr>
                <a:latin typeface="Arial" panose="020B0604020202020204" pitchFamily="34" charset="0"/>
                <a:ea typeface="Microsoft YaHei" panose="020B0503020204020204" pitchFamily="34" charset="-122"/>
              </a:defRPr>
            </a:lvl1pPr>
          </a:lstStyle>
          <a:p>
            <a:pPr>
              <a:defRPr/>
            </a:pPr>
            <a:fld id="{4187E60B-F725-4F9D-95AE-FB3E0A0CFF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7148909"/>
      </p:ext>
    </p:extLst>
  </p:cSld>
  <p:clrMapOvr>
    <a:masterClrMapping/>
  </p:clrMapOvr>
  <p:transition>
    <p:wedg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9263">
              <a:defRPr>
                <a:latin typeface="Arial" panose="020B0604020202020204" pitchFamily="34" charset="0"/>
                <a:ea typeface="Microsoft YaHei" panose="020B0503020204020204" pitchFamily="34" charset="-122"/>
              </a:defRPr>
            </a:lvl1pPr>
          </a:lstStyle>
          <a:p>
            <a:pPr>
              <a:defRPr/>
            </a:pPr>
            <a:fld id="{45FBE0A4-D31E-4A38-9AC0-6C7A02A4A191}" type="datetime1">
              <a:rPr lang="ru-RU"/>
              <a:pPr>
                <a:defRPr/>
              </a:pPr>
              <a:t>29.07.2018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9263">
              <a:defRPr>
                <a:latin typeface="Arial" panose="020B0604020202020204" pitchFamily="34" charset="0"/>
                <a:ea typeface="Microsoft YaHei" panose="020B0503020204020204" pitchFamily="34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9263">
              <a:defRPr>
                <a:latin typeface="Arial" panose="020B0604020202020204" pitchFamily="34" charset="0"/>
                <a:ea typeface="Microsoft YaHei" panose="020B0503020204020204" pitchFamily="34" charset="-122"/>
              </a:defRPr>
            </a:lvl1pPr>
          </a:lstStyle>
          <a:p>
            <a:pPr>
              <a:defRPr/>
            </a:pPr>
            <a:fld id="{B95E86C3-F8B5-4AA6-80DA-A65F05BEAF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7629854"/>
      </p:ext>
    </p:extLst>
  </p:cSld>
  <p:clrMapOvr>
    <a:masterClrMapping/>
  </p:clrMapOvr>
  <p:transition>
    <p:wedg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14400" y="2819400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14400" y="2819400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/>
          <a:lstStyle>
            <a:lvl1pPr algn="r">
              <a:buNone/>
              <a:defRPr sz="32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</p:spPr>
        <p:txBody>
          <a:bodyPr/>
          <a:lstStyle>
            <a:lvl1pPr defTabSz="449263">
              <a:defRPr>
                <a:solidFill>
                  <a:srgbClr val="DDE9EC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</a:lstStyle>
          <a:p>
            <a:pPr>
              <a:defRPr/>
            </a:pPr>
            <a:fld id="{B71DA744-F1E7-4892-82D2-F3C5B88419FB}" type="datetime1">
              <a:rPr lang="ru-RU"/>
              <a:pPr>
                <a:defRPr/>
              </a:pPr>
              <a:t>29.07.2018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</p:spPr>
        <p:txBody>
          <a:bodyPr/>
          <a:lstStyle>
            <a:lvl1pPr defTabSz="449263">
              <a:defRPr>
                <a:solidFill>
                  <a:srgbClr val="DDE9EC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975" y="6354763"/>
            <a:ext cx="1520825" cy="366712"/>
          </a:xfrm>
        </p:spPr>
        <p:txBody>
          <a:bodyPr/>
          <a:lstStyle>
            <a:lvl1pPr defTabSz="449263">
              <a:defRPr>
                <a:solidFill>
                  <a:srgbClr val="DDE9EC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</a:lstStyle>
          <a:p>
            <a:pPr>
              <a:defRPr/>
            </a:pPr>
            <a:fld id="{E65B43C1-F9A4-46EF-9E16-EB769F8D91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502579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edg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9" y="1216152"/>
            <a:ext cx="4041648" cy="4937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9263">
              <a:defRPr>
                <a:latin typeface="Arial" panose="020B0604020202020204" pitchFamily="34" charset="0"/>
                <a:ea typeface="Microsoft YaHei" panose="020B0503020204020204" pitchFamily="34" charset="-122"/>
              </a:defRPr>
            </a:lvl1pPr>
          </a:lstStyle>
          <a:p>
            <a:pPr>
              <a:defRPr/>
            </a:pPr>
            <a:fld id="{FAC3AE6F-5FDF-4531-B879-0BE1C7859CE9}" type="datetime1">
              <a:rPr lang="ru-RU"/>
              <a:pPr>
                <a:defRPr/>
              </a:pPr>
              <a:t>29.07.2018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9263">
              <a:defRPr>
                <a:latin typeface="Arial" panose="020B0604020202020204" pitchFamily="34" charset="0"/>
                <a:ea typeface="Microsoft YaHei" panose="020B0503020204020204" pitchFamily="34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9263">
              <a:defRPr>
                <a:latin typeface="Arial" panose="020B0604020202020204" pitchFamily="34" charset="0"/>
                <a:ea typeface="Microsoft YaHei" panose="020B0503020204020204" pitchFamily="34" charset="-122"/>
              </a:defRPr>
            </a:lvl1pPr>
          </a:lstStyle>
          <a:p>
            <a:pPr>
              <a:defRPr/>
            </a:pPr>
            <a:fld id="{8B3ABEA9-5E08-4011-B263-B0D6C3B262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5969130"/>
      </p:ext>
    </p:extLst>
  </p:cSld>
  <p:clrMapOvr>
    <a:masterClrMapping/>
  </p:clrMapOvr>
  <p:transition>
    <p:wedg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285875"/>
            <a:ext cx="4040188" cy="685800"/>
          </a:xfrm>
          <a:noFill/>
          <a:ln>
            <a:noFill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2" y="1295400"/>
            <a:ext cx="4041775" cy="685800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9263">
              <a:defRPr>
                <a:latin typeface="Arial" panose="020B0604020202020204" pitchFamily="34" charset="0"/>
                <a:ea typeface="Microsoft YaHei" panose="020B0503020204020204" pitchFamily="34" charset="-122"/>
              </a:defRPr>
            </a:lvl1pPr>
          </a:lstStyle>
          <a:p>
            <a:pPr>
              <a:defRPr/>
            </a:pPr>
            <a:fld id="{D742EB56-55E1-4374-95CC-01317678B593}" type="datetime1">
              <a:rPr lang="ru-RU"/>
              <a:pPr>
                <a:defRPr/>
              </a:pPr>
              <a:t>29.07.2018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9263">
              <a:defRPr>
                <a:latin typeface="Arial" panose="020B0604020202020204" pitchFamily="34" charset="0"/>
                <a:ea typeface="Microsoft YaHei" panose="020B0503020204020204" pitchFamily="34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9263">
              <a:defRPr>
                <a:latin typeface="Arial" panose="020B0604020202020204" pitchFamily="34" charset="0"/>
                <a:ea typeface="Microsoft YaHei" panose="020B0503020204020204" pitchFamily="34" charset="-122"/>
              </a:defRPr>
            </a:lvl1pPr>
          </a:lstStyle>
          <a:p>
            <a:pPr>
              <a:defRPr/>
            </a:pPr>
            <a:fld id="{52CE2A1D-5E00-42DB-9D4B-18BA4729F9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0277144"/>
      </p:ext>
    </p:extLst>
  </p:cSld>
  <p:clrMapOvr>
    <a:masterClrMapping/>
  </p:clrMapOvr>
  <p:transition>
    <p:wedg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авнобедренный треугольник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9263">
              <a:defRPr>
                <a:latin typeface="Arial" panose="020B0604020202020204" pitchFamily="34" charset="0"/>
                <a:ea typeface="Microsoft YaHei" panose="020B0503020204020204" pitchFamily="34" charset="-122"/>
              </a:defRPr>
            </a:lvl1pPr>
          </a:lstStyle>
          <a:p>
            <a:pPr>
              <a:defRPr/>
            </a:pPr>
            <a:fld id="{593D3F99-26B4-4746-B62F-05C01477FEA4}" type="datetime1">
              <a:rPr lang="ru-RU"/>
              <a:pPr>
                <a:defRPr/>
              </a:pPr>
              <a:t>29.07.2018</a:t>
            </a:fld>
            <a:endParaRPr lang="ru-RU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9263">
              <a:defRPr>
                <a:latin typeface="Arial" panose="020B0604020202020204" pitchFamily="34" charset="0"/>
                <a:ea typeface="Microsoft YaHei" panose="020B0503020204020204" pitchFamily="34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9263">
              <a:defRPr>
                <a:latin typeface="Arial" panose="020B0604020202020204" pitchFamily="34" charset="0"/>
                <a:ea typeface="Microsoft YaHei" panose="020B0503020204020204" pitchFamily="34" charset="-122"/>
              </a:defRPr>
            </a:lvl1pPr>
          </a:lstStyle>
          <a:p>
            <a:pPr>
              <a:defRPr/>
            </a:pPr>
            <a:fld id="{FFEFF042-0707-4C75-B900-A12190B370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6374676"/>
      </p:ext>
    </p:extLst>
  </p:cSld>
  <p:clrMapOvr>
    <a:masterClrMapping/>
  </p:clrMapOvr>
  <p:transition>
    <p:wedg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ая соединительная линия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white"/>
              </a:solidFill>
              <a:cs typeface="Arial" panose="020B0604020202020204" pitchFamily="34" charset="0"/>
            </a:endParaRPr>
          </a:p>
        </p:txBody>
      </p:sp>
      <p:sp>
        <p:nvSpPr>
          <p:cNvPr id="3" name="Равнобедренный треугольник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9263">
              <a:defRPr>
                <a:latin typeface="Arial" panose="020B0604020202020204" pitchFamily="34" charset="0"/>
                <a:ea typeface="Microsoft YaHei" panose="020B0503020204020204" pitchFamily="34" charset="-122"/>
              </a:defRPr>
            </a:lvl1pPr>
          </a:lstStyle>
          <a:p>
            <a:pPr>
              <a:defRPr/>
            </a:pPr>
            <a:fld id="{7AFC7A67-CFCB-4C40-A829-F92EAD63C8EA}" type="datetime1">
              <a:rPr lang="ru-RU"/>
              <a:pPr>
                <a:defRPr/>
              </a:pPr>
              <a:t>29.07.2018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9263">
              <a:defRPr>
                <a:latin typeface="Arial" panose="020B0604020202020204" pitchFamily="34" charset="0"/>
                <a:ea typeface="Microsoft YaHei" panose="020B0503020204020204" pitchFamily="34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9263">
              <a:defRPr>
                <a:latin typeface="Arial" panose="020B0604020202020204" pitchFamily="34" charset="0"/>
                <a:ea typeface="Microsoft YaHei" panose="020B0503020204020204" pitchFamily="34" charset="-122"/>
              </a:defRPr>
            </a:lvl1pPr>
          </a:lstStyle>
          <a:p>
            <a:pPr>
              <a:defRPr/>
            </a:pPr>
            <a:fld id="{AA6FF9CC-89A2-4687-B100-83E1F44097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5841148"/>
      </p:ext>
    </p:extLst>
  </p:cSld>
  <p:clrMapOvr>
    <a:masterClrMapping/>
  </p:clrMapOvr>
  <p:transition>
    <p:wedg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white"/>
              </a:solidFill>
              <a:cs typeface="Arial" panose="020B0604020202020204" pitchFamily="34" charset="0"/>
            </a:endParaRPr>
          </a:p>
        </p:txBody>
      </p:sp>
      <p:sp>
        <p:nvSpPr>
          <p:cNvPr id="6" name="Прямая соединительная линия 11"/>
          <p:cNvSpPr>
            <a:spLocks noChangeShapeType="1"/>
          </p:cNvSpPr>
          <p:nvPr/>
        </p:nvSpPr>
        <p:spPr bwMode="auto">
          <a:xfrm rot="5400000">
            <a:off x="3160712" y="3324226"/>
            <a:ext cx="603567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white"/>
              </a:solidFill>
              <a:cs typeface="Arial" panose="020B0604020202020204" pitchFamily="34" charset="0"/>
            </a:endParaRPr>
          </a:p>
        </p:txBody>
      </p:sp>
      <p:sp>
        <p:nvSpPr>
          <p:cNvPr id="7" name="Равнобедренный треугольник 6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1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9263">
              <a:defRPr>
                <a:latin typeface="Arial" panose="020B0604020202020204" pitchFamily="34" charset="0"/>
                <a:ea typeface="Microsoft YaHei" panose="020B0503020204020204" pitchFamily="34" charset="-122"/>
              </a:defRPr>
            </a:lvl1pPr>
          </a:lstStyle>
          <a:p>
            <a:pPr>
              <a:defRPr/>
            </a:pPr>
            <a:fld id="{BF45EE80-82ED-4FAB-8350-865DC3780F81}" type="datetime1">
              <a:rPr lang="ru-RU"/>
              <a:pPr>
                <a:defRPr/>
              </a:pPr>
              <a:t>29.07.2018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9263">
              <a:defRPr>
                <a:latin typeface="Arial" panose="020B0604020202020204" pitchFamily="34" charset="0"/>
                <a:ea typeface="Microsoft YaHei" panose="020B0503020204020204" pitchFamily="34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9263">
              <a:defRPr>
                <a:latin typeface="Arial" panose="020B0604020202020204" pitchFamily="34" charset="0"/>
                <a:ea typeface="Microsoft YaHei" panose="020B0503020204020204" pitchFamily="34" charset="-122"/>
              </a:defRPr>
            </a:lvl1pPr>
          </a:lstStyle>
          <a:p>
            <a:pPr>
              <a:defRPr/>
            </a:pPr>
            <a:fld id="{DF8BCD66-EE31-4CAD-9EFC-7AC5F3C7D5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3082823"/>
      </p:ext>
    </p:extLst>
  </p:cSld>
  <p:clrMapOvr>
    <a:masterClrMapping/>
  </p:clrMapOvr>
  <p:transition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38F35B-FA10-4F1E-B33D-DF91938038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198467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57200" y="500063"/>
            <a:ext cx="182563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9263">
              <a:defRPr>
                <a:solidFill>
                  <a:srgbClr val="DDE9EC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</a:lstStyle>
          <a:p>
            <a:pPr>
              <a:defRPr/>
            </a:pPr>
            <a:fld id="{BC07B9CD-7E94-4642-BB9A-A1868AFFFE04}" type="datetime1">
              <a:rPr lang="ru-RU"/>
              <a:pPr>
                <a:defRPr/>
              </a:pPr>
              <a:t>29.07.2018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9263">
              <a:defRPr>
                <a:solidFill>
                  <a:srgbClr val="DDE9EC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9263">
              <a:defRPr>
                <a:solidFill>
                  <a:srgbClr val="DDE9EC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</a:lstStyle>
          <a:p>
            <a:pPr>
              <a:defRPr/>
            </a:pPr>
            <a:fld id="{2E1160DA-7FAA-4005-8F5F-06006F99B2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872861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edge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9263">
              <a:defRPr>
                <a:latin typeface="Arial" panose="020B0604020202020204" pitchFamily="34" charset="0"/>
                <a:ea typeface="Microsoft YaHei" panose="020B0503020204020204" pitchFamily="34" charset="-122"/>
              </a:defRPr>
            </a:lvl1pPr>
          </a:lstStyle>
          <a:p>
            <a:pPr>
              <a:defRPr/>
            </a:pPr>
            <a:fld id="{55B27A06-73A3-448B-BA8A-7C537D8D4C1F}" type="datetime1">
              <a:rPr lang="ru-RU"/>
              <a:pPr>
                <a:defRPr/>
              </a:pPr>
              <a:t>29.07.2018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9263">
              <a:defRPr>
                <a:latin typeface="Arial" panose="020B0604020202020204" pitchFamily="34" charset="0"/>
                <a:ea typeface="Microsoft YaHei" panose="020B0503020204020204" pitchFamily="34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9263">
              <a:defRPr>
                <a:latin typeface="Arial" panose="020B0604020202020204" pitchFamily="34" charset="0"/>
                <a:ea typeface="Microsoft YaHei" panose="020B0503020204020204" pitchFamily="34" charset="-122"/>
              </a:defRPr>
            </a:lvl1pPr>
          </a:lstStyle>
          <a:p>
            <a:pPr>
              <a:defRPr/>
            </a:pPr>
            <a:fld id="{9B65DE93-F2B1-4D3F-9722-B42A931C49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6826112"/>
      </p:ext>
    </p:extLst>
  </p:cSld>
  <p:clrMapOvr>
    <a:masterClrMapping/>
  </p:clrMapOvr>
  <p:transition>
    <p:wedge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white"/>
              </a:solidFill>
              <a:cs typeface="Arial" panose="020B0604020202020204" pitchFamily="34" charset="0"/>
            </a:endParaRPr>
          </a:p>
        </p:txBody>
      </p:sp>
      <p:sp>
        <p:nvSpPr>
          <p:cNvPr id="5" name="Равнобедренный треугольник 4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3630612" y="3201988"/>
            <a:ext cx="585152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white"/>
              </a:solidFill>
              <a:cs typeface="Arial" panose="020B0604020202020204" pitchFamily="34" charset="0"/>
            </a:endParaRPr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449263">
              <a:defRPr>
                <a:latin typeface="Arial" panose="020B0604020202020204" pitchFamily="34" charset="0"/>
                <a:ea typeface="Microsoft YaHei" panose="020B0503020204020204" pitchFamily="34" charset="-122"/>
              </a:defRPr>
            </a:lvl1pPr>
          </a:lstStyle>
          <a:p>
            <a:pPr>
              <a:defRPr/>
            </a:pPr>
            <a:fld id="{8008012B-E3B2-45CA-B7E0-7FBB5558AE38}" type="datetime1">
              <a:rPr lang="ru-RU"/>
              <a:pPr>
                <a:defRPr/>
              </a:pPr>
              <a:t>29.07.2018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449263">
              <a:defRPr>
                <a:latin typeface="Arial" panose="020B0604020202020204" pitchFamily="34" charset="0"/>
                <a:ea typeface="Microsoft YaHei" panose="020B0503020204020204" pitchFamily="34" charset="-12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449263">
              <a:defRPr>
                <a:latin typeface="Arial" panose="020B0604020202020204" pitchFamily="34" charset="0"/>
                <a:ea typeface="Microsoft YaHei" panose="020B0503020204020204" pitchFamily="34" charset="-122"/>
              </a:defRPr>
            </a:lvl1pPr>
          </a:lstStyle>
          <a:p>
            <a:pPr>
              <a:defRPr/>
            </a:pPr>
            <a:fld id="{70BB896F-FB6C-47C3-AE74-BCC60EDBFD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9036165"/>
      </p:ext>
    </p:extLst>
  </p:cSld>
  <p:clrMapOvr>
    <a:masterClrMapping/>
  </p:clrMapOvr>
  <p:transition>
    <p:wedge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7/29/2018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35347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rgbClr val="FF0000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rgbClr val="FF000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7/29/2018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926678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rgbClr val="FF0000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7/29/2018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856867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rgbClr val="FF0000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7/29/2018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420822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7/29/2018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913648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799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7/29/2018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245759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rgbClr val="1F487C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7/29/2018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7645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021FE9-672F-4C14-BA7E-6721CA1C40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940794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rgbClr val="1F487C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59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7/29/2018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602602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rgbClr val="1F487C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7/29/2018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994360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7/29/2018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48993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3D45E5-7B48-4B67-B625-1B2F2B230C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34842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7013" cy="45227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6613" y="1600200"/>
            <a:ext cx="4037012" cy="45227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4982AC-D97E-497E-BD99-1873E98EEC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02548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9.xml"/><Relationship Id="rId3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8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53.xml"/><Relationship Id="rId1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7.xml"/><Relationship Id="rId11" Type="http://schemas.openxmlformats.org/officeDocument/2006/relationships/slideLayout" Target="../slideLayouts/slideLayout62.xml"/><Relationship Id="rId5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61.xml"/><Relationship Id="rId4" Type="http://schemas.openxmlformats.org/officeDocument/2006/relationships/slideLayout" Target="../slideLayouts/slideLayout55.xml"/><Relationship Id="rId9" Type="http://schemas.openxmlformats.org/officeDocument/2006/relationships/slideLayout" Target="../slideLayouts/slideLayout60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5.xml"/><Relationship Id="rId2" Type="http://schemas.openxmlformats.org/officeDocument/2006/relationships/slideLayout" Target="../slideLayouts/slideLayout64.xml"/><Relationship Id="rId1" Type="http://schemas.openxmlformats.org/officeDocument/2006/relationships/slideLayout" Target="../slideLayouts/slideLayout63.xml"/><Relationship Id="rId6" Type="http://schemas.openxmlformats.org/officeDocument/2006/relationships/theme" Target="../theme/theme11.xml"/><Relationship Id="rId5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6.xml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0.xml"/><Relationship Id="rId2" Type="http://schemas.openxmlformats.org/officeDocument/2006/relationships/slideLayout" Target="../slideLayouts/slideLayout69.xml"/><Relationship Id="rId1" Type="http://schemas.openxmlformats.org/officeDocument/2006/relationships/slideLayout" Target="../slideLayouts/slideLayout68.xml"/><Relationship Id="rId6" Type="http://schemas.openxmlformats.org/officeDocument/2006/relationships/theme" Target="../theme/theme12.xml"/><Relationship Id="rId5" Type="http://schemas.openxmlformats.org/officeDocument/2006/relationships/slideLayout" Target="../slideLayouts/slideLayout72.xml"/><Relationship Id="rId4" Type="http://schemas.openxmlformats.org/officeDocument/2006/relationships/slideLayout" Target="../slideLayouts/slideLayout7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0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5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theme" Target="../theme/theme5.xml"/><Relationship Id="rId5" Type="http://schemas.openxmlformats.org/officeDocument/2006/relationships/slideLayout" Target="../slideLayouts/slideLayout31.xml"/><Relationship Id="rId4" Type="http://schemas.openxmlformats.org/officeDocument/2006/relationships/slideLayout" Target="../slideLayouts/slideLayout30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4.xml"/><Relationship Id="rId2" Type="http://schemas.openxmlformats.org/officeDocument/2006/relationships/slideLayout" Target="../slideLayouts/slideLayout33.xml"/><Relationship Id="rId1" Type="http://schemas.openxmlformats.org/officeDocument/2006/relationships/slideLayout" Target="../slideLayouts/slideLayout32.xml"/><Relationship Id="rId6" Type="http://schemas.openxmlformats.org/officeDocument/2006/relationships/theme" Target="../theme/theme6.xml"/><Relationship Id="rId5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5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9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theme" Target="../theme/theme7.xml"/><Relationship Id="rId5" Type="http://schemas.openxmlformats.org/officeDocument/2006/relationships/slideLayout" Target="../slideLayouts/slideLayout41.xml"/><Relationship Id="rId4" Type="http://schemas.openxmlformats.org/officeDocument/2006/relationships/slideLayout" Target="../slideLayouts/slideLayout40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4.xml"/><Relationship Id="rId2" Type="http://schemas.openxmlformats.org/officeDocument/2006/relationships/slideLayout" Target="../slideLayouts/slideLayout43.xml"/><Relationship Id="rId1" Type="http://schemas.openxmlformats.org/officeDocument/2006/relationships/slideLayout" Target="../slideLayouts/slideLayout42.xml"/><Relationship Id="rId6" Type="http://schemas.openxmlformats.org/officeDocument/2006/relationships/theme" Target="../theme/theme8.xml"/><Relationship Id="rId5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5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9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theme" Target="../theme/theme9.xml"/><Relationship Id="rId5" Type="http://schemas.openxmlformats.org/officeDocument/2006/relationships/slideLayout" Target="../slideLayouts/slideLayout51.xml"/><Relationship Id="rId4" Type="http://schemas.openxmlformats.org/officeDocument/2006/relationships/slideLayout" Target="../slideLayouts/slideLayout5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35940" y="-19811"/>
            <a:ext cx="8072119" cy="11258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rgbClr val="FF0000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3349" y="1380490"/>
            <a:ext cx="8077301" cy="31705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0" i="0">
                <a:solidFill>
                  <a:srgbClr val="006FC0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7/29/2018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21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82296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7171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1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 vert="horz"/>
          <a:lstStyle>
            <a:lvl1pPr algn="l" defTabSz="914400" eaLnBrk="1" latinLnBrk="0" hangingPunct="1">
              <a:defRPr kumimoji="0" sz="1400">
                <a:solidFill>
                  <a:srgbClr val="464653"/>
                </a:solidFill>
                <a:latin typeface="Verdana" pitchFamily="34" charset="0"/>
                <a:ea typeface="+mn-ea"/>
                <a:cs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D3E4502-8293-4CF7-B263-15D11A9725AE}" type="datetime1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29.07.2018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 vert="horz"/>
          <a:lstStyle>
            <a:lvl1pPr algn="r" defTabSz="914400" eaLnBrk="1" latinLnBrk="0" hangingPunct="1">
              <a:defRPr kumimoji="0" sz="1400">
                <a:solidFill>
                  <a:srgbClr val="464653"/>
                </a:solidFill>
                <a:latin typeface="Verdana" pitchFamily="34" charset="0"/>
                <a:ea typeface="+mn-ea"/>
                <a:cs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 vert="horz"/>
          <a:lstStyle>
            <a:lvl1pPr algn="l" defTabSz="914400" eaLnBrk="1" latinLnBrk="0" hangingPunct="1">
              <a:defRPr kumimoji="0" sz="1400">
                <a:solidFill>
                  <a:srgbClr val="464653"/>
                </a:solidFill>
                <a:latin typeface="Verdana" pitchFamily="34" charset="0"/>
                <a:ea typeface="+mn-ea"/>
                <a:cs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C33B8AE-8243-4989-B2AC-B7989E3E8E11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/>
          </a:p>
        </p:txBody>
      </p:sp>
      <p:sp>
        <p:nvSpPr>
          <p:cNvPr id="7175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white"/>
              </a:solidFill>
              <a:cs typeface="Arial" panose="020B0604020202020204" pitchFamily="34" charset="0"/>
            </a:endParaRPr>
          </a:p>
        </p:txBody>
      </p:sp>
      <p:sp>
        <p:nvSpPr>
          <p:cNvPr id="7176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449263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white"/>
              </a:solidFill>
              <a:cs typeface="Arial" panose="020B0604020202020204" pitchFamily="34" charset="0"/>
            </a:endParaRPr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47554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74" r:id="rId1"/>
    <p:sldLayoutId id="2147484475" r:id="rId2"/>
    <p:sldLayoutId id="2147484476" r:id="rId3"/>
    <p:sldLayoutId id="2147484477" r:id="rId4"/>
    <p:sldLayoutId id="2147484478" r:id="rId5"/>
    <p:sldLayoutId id="2147484479" r:id="rId6"/>
    <p:sldLayoutId id="2147484480" r:id="rId7"/>
    <p:sldLayoutId id="2147484481" r:id="rId8"/>
    <p:sldLayoutId id="2147484482" r:id="rId9"/>
    <p:sldLayoutId id="2147484483" r:id="rId10"/>
    <p:sldLayoutId id="2147484484" r:id="rId11"/>
  </p:sldLayoutIdLst>
  <p:transition>
    <p:wedge/>
  </p:transition>
  <p:hf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6000"/>
        <a:buFont typeface="Wingdings 3" panose="05040102010807070707" pitchFamily="18" charset="2"/>
        <a:buChar char="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eaLnBrk="0" fontAlgn="base" hangingPunct="0">
        <a:spcBef>
          <a:spcPts val="500"/>
        </a:spcBef>
        <a:spcAft>
          <a:spcPct val="0"/>
        </a:spcAft>
        <a:buClr>
          <a:schemeClr val="accent2"/>
        </a:buClr>
        <a:buSzPct val="76000"/>
        <a:buFont typeface="Wingdings 3" panose="05040102010807070707" pitchFamily="18" charset="2"/>
        <a:buChar char=""/>
        <a:defRPr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eaLnBrk="0" fontAlgn="base" hangingPunct="0">
        <a:spcBef>
          <a:spcPts val="500"/>
        </a:spcBef>
        <a:spcAft>
          <a:spcPct val="0"/>
        </a:spcAft>
        <a:buClr>
          <a:srgbClr val="BCBCBC"/>
        </a:buClr>
        <a:buSzPct val="76000"/>
        <a:buFont typeface="Wingdings 3" panose="05040102010807070707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0" fontAlgn="base" hangingPunct="0">
        <a:spcBef>
          <a:spcPts val="400"/>
        </a:spcBef>
        <a:spcAft>
          <a:spcPct val="0"/>
        </a:spcAft>
        <a:buClr>
          <a:srgbClr val="8BA2B4"/>
        </a:buClr>
        <a:buSzPct val="70000"/>
        <a:buFont typeface="Wingdings" panose="05000000000000000000" pitchFamily="2" charset="2"/>
        <a:buChar char="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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03656" y="1269"/>
            <a:ext cx="8336686" cy="2159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rgbClr val="FF0000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11937" y="1592326"/>
            <a:ext cx="8452485" cy="43795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rgbClr val="FF000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7/29/2018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38135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618" r:id="rId1"/>
    <p:sldLayoutId id="2147484619" r:id="rId2"/>
    <p:sldLayoutId id="2147484620" r:id="rId3"/>
    <p:sldLayoutId id="2147484621" r:id="rId4"/>
    <p:sldLayoutId id="2147484622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476375" y="652526"/>
            <a:ext cx="7667625" cy="0"/>
          </a:xfrm>
          <a:custGeom>
            <a:avLst/>
            <a:gdLst/>
            <a:ahLst/>
            <a:cxnLst/>
            <a:rect l="l" t="t" r="r" b="b"/>
            <a:pathLst>
              <a:path w="7667625">
                <a:moveTo>
                  <a:pt x="0" y="0"/>
                </a:moveTo>
                <a:lnTo>
                  <a:pt x="7667625" y="0"/>
                </a:lnTo>
              </a:path>
            </a:pathLst>
          </a:custGeom>
          <a:ln w="28575">
            <a:solidFill>
              <a:srgbClr val="1F487C"/>
            </a:solidFill>
          </a:ln>
        </p:spPr>
        <p:txBody>
          <a:bodyPr wrap="square" lIns="0" tIns="0" rIns="0" bIns="0" rtlCol="0"/>
          <a:lstStyle/>
          <a:p>
            <a:endParaRPr smtClean="0">
              <a:solidFill>
                <a:prstClr val="black"/>
              </a:solidFill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76022" y="79779"/>
            <a:ext cx="8791955" cy="5264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rgbClr val="1F487C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19912" y="1223899"/>
            <a:ext cx="8104174" cy="21596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79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7/29/2018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93482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669" r:id="rId1"/>
    <p:sldLayoutId id="2147484670" r:id="rId2"/>
    <p:sldLayoutId id="2147484671" r:id="rId3"/>
    <p:sldLayoutId id="2147484672" r:id="rId4"/>
    <p:sldLayoutId id="2147484673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6425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текста заголовка щелкните мышью</a:t>
            </a:r>
          </a:p>
        </p:txBody>
      </p:sp>
      <p:sp>
        <p:nvSpPr>
          <p:cNvPr id="2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6425" cy="4522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Четвёртый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245225"/>
            <a:ext cx="2130425" cy="47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eaLnBrk="1" hangingPunct="1"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</a:defRPr>
            </a:lvl1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latin typeface="Arial" panose="020B0604020202020204" pitchFamily="34" charset="0"/>
              <a:cs typeface="Arial" charset="0"/>
            </a:endParaRP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3124200" y="6245225"/>
            <a:ext cx="2892425" cy="47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eaLnBrk="1" hangingPunct="1"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</a:defRPr>
            </a:lvl1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latin typeface="Arial" panose="020B0604020202020204" pitchFamily="34" charset="0"/>
              <a:cs typeface="Arial" charset="0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245225"/>
            <a:ext cx="2130425" cy="47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eaLnBrk="1" hangingPunct="1"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</a:defRPr>
            </a:lvl1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  <a:defRPr/>
            </a:pPr>
            <a:fld id="{65AA7CE6-1B91-4967-B63E-6C947689C123}" type="slidenum">
              <a:rPr lang="ru-RU">
                <a:latin typeface="Arial" panose="020B0604020202020204" pitchFamily="34" charset="0"/>
                <a:cs typeface="Arial" charset="0"/>
              </a:rPr>
              <a:pPr defTabSz="449263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latin typeface="Arial" panose="020B0604020202020204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74046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Microsoft YaHei" panose="020B0503020204020204" pitchFamily="34" charset="-122"/>
        </a:defRPr>
      </a:lvl2pPr>
      <a:lvl3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Microsoft YaHei" panose="020B0503020204020204" pitchFamily="34" charset="-122"/>
        </a:defRPr>
      </a:lvl3pPr>
      <a:lvl4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Microsoft YaHei" panose="020B0503020204020204" pitchFamily="34" charset="-122"/>
        </a:defRPr>
      </a:lvl4pPr>
      <a:lvl5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Microsoft YaHei" panose="020B0503020204020204" pitchFamily="34" charset="-122"/>
        </a:defRPr>
      </a:lvl5pPr>
      <a:lvl6pPr marL="25146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Microsoft YaHei" panose="020B0503020204020204" pitchFamily="34" charset="-122"/>
        </a:defRPr>
      </a:lvl6pPr>
      <a:lvl7pPr marL="29718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Microsoft YaHei" panose="020B0503020204020204" pitchFamily="34" charset="-122"/>
        </a:defRPr>
      </a:lvl7pPr>
      <a:lvl8pPr marL="34290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Microsoft YaHei" panose="020B0503020204020204" pitchFamily="34" charset="-122"/>
        </a:defRPr>
      </a:lvl8pPr>
      <a:lvl9pPr marL="38862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Microsoft YaHei" panose="020B0503020204020204" pitchFamily="34" charset="-122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600" b="1" kern="1200">
          <a:solidFill>
            <a:srgbClr val="000066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800" kern="1200">
          <a:solidFill>
            <a:srgbClr val="000000"/>
          </a:solidFill>
          <a:latin typeface="+mj-lt"/>
          <a:ea typeface="+mn-ea"/>
          <a:cs typeface="+mn-cs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400" kern="1200">
          <a:solidFill>
            <a:srgbClr val="000000"/>
          </a:solidFill>
          <a:latin typeface="+mj-lt"/>
          <a:ea typeface="+mn-ea"/>
          <a:cs typeface="+mn-cs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j-lt"/>
          <a:ea typeface="+mn-ea"/>
          <a:cs typeface="+mn-cs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35940" y="-19811"/>
            <a:ext cx="8072119" cy="11258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rgbClr val="FF0000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3349" y="1380490"/>
            <a:ext cx="8077301" cy="31705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0" i="0">
                <a:solidFill>
                  <a:srgbClr val="006FC0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  <a:cs typeface="Arial" charset="0"/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  <a:cs typeface="Arial" charset="0"/>
              </a:rPr>
              <a:pPr/>
              <a:t>7/29/2018</a:t>
            </a:fld>
            <a:endParaRPr lang="en-US">
              <a:solidFill>
                <a:prstClr val="black">
                  <a:tint val="75000"/>
                </a:prstClr>
              </a:solidFill>
              <a:cs typeface="Arial" charset="0"/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  <a:cs typeface="Arial" charset="0"/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9567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80" r:id="rId1"/>
    <p:sldLayoutId id="2147484181" r:id="rId2"/>
    <p:sldLayoutId id="2147484182" r:id="rId3"/>
    <p:sldLayoutId id="2147484183" r:id="rId4"/>
    <p:sldLayoutId id="2147484184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476375" y="652526"/>
            <a:ext cx="7667625" cy="0"/>
          </a:xfrm>
          <a:custGeom>
            <a:avLst/>
            <a:gdLst/>
            <a:ahLst/>
            <a:cxnLst/>
            <a:rect l="l" t="t" r="r" b="b"/>
            <a:pathLst>
              <a:path w="7667625">
                <a:moveTo>
                  <a:pt x="0" y="0"/>
                </a:moveTo>
                <a:lnTo>
                  <a:pt x="7667625" y="0"/>
                </a:lnTo>
              </a:path>
            </a:pathLst>
          </a:custGeom>
          <a:ln w="28575">
            <a:solidFill>
              <a:srgbClr val="1F487C"/>
            </a:solidFill>
          </a:ln>
        </p:spPr>
        <p:txBody>
          <a:bodyPr wrap="square" lIns="0" tIns="0" rIns="0" bIns="0" rtlCol="0"/>
          <a:lstStyle/>
          <a:p>
            <a:endParaRPr smtClean="0">
              <a:solidFill>
                <a:prstClr val="black"/>
              </a:solidFill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76022" y="79779"/>
            <a:ext cx="8791955" cy="5264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rgbClr val="1F487C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19912" y="1223899"/>
            <a:ext cx="8104174" cy="21596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79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7/29/2018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4252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92" r:id="rId1"/>
    <p:sldLayoutId id="2147484193" r:id="rId2"/>
    <p:sldLayoutId id="2147484194" r:id="rId3"/>
    <p:sldLayoutId id="2147484195" r:id="rId4"/>
    <p:sldLayoutId id="2147484196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476375" y="652526"/>
            <a:ext cx="7667625" cy="0"/>
          </a:xfrm>
          <a:custGeom>
            <a:avLst/>
            <a:gdLst/>
            <a:ahLst/>
            <a:cxnLst/>
            <a:rect l="l" t="t" r="r" b="b"/>
            <a:pathLst>
              <a:path w="7667625">
                <a:moveTo>
                  <a:pt x="0" y="0"/>
                </a:moveTo>
                <a:lnTo>
                  <a:pt x="7667625" y="0"/>
                </a:lnTo>
              </a:path>
            </a:pathLst>
          </a:custGeom>
          <a:ln w="28575">
            <a:solidFill>
              <a:srgbClr val="1F487C"/>
            </a:solidFill>
          </a:ln>
        </p:spPr>
        <p:txBody>
          <a:bodyPr wrap="square" lIns="0" tIns="0" rIns="0" bIns="0" rtlCol="0"/>
          <a:lstStyle/>
          <a:p>
            <a:endParaRPr smtClean="0">
              <a:solidFill>
                <a:prstClr val="black"/>
              </a:solidFill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76022" y="79779"/>
            <a:ext cx="8791955" cy="5264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rgbClr val="1F487C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19912" y="1223899"/>
            <a:ext cx="8104174" cy="21596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79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7/29/2018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0377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04" r:id="rId1"/>
    <p:sldLayoutId id="2147484205" r:id="rId2"/>
    <p:sldLayoutId id="2147484206" r:id="rId3"/>
    <p:sldLayoutId id="2147484207" r:id="rId4"/>
    <p:sldLayoutId id="2147484208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476375" y="652526"/>
            <a:ext cx="7667625" cy="0"/>
          </a:xfrm>
          <a:custGeom>
            <a:avLst/>
            <a:gdLst/>
            <a:ahLst/>
            <a:cxnLst/>
            <a:rect l="l" t="t" r="r" b="b"/>
            <a:pathLst>
              <a:path w="7667625">
                <a:moveTo>
                  <a:pt x="0" y="0"/>
                </a:moveTo>
                <a:lnTo>
                  <a:pt x="7667625" y="0"/>
                </a:lnTo>
              </a:path>
            </a:pathLst>
          </a:custGeom>
          <a:ln w="28575">
            <a:solidFill>
              <a:srgbClr val="1F487C"/>
            </a:solidFill>
          </a:ln>
        </p:spPr>
        <p:txBody>
          <a:bodyPr wrap="square" lIns="0" tIns="0" rIns="0" bIns="0" rtlCol="0"/>
          <a:lstStyle/>
          <a:p>
            <a:endParaRPr smtClean="0">
              <a:solidFill>
                <a:prstClr val="black"/>
              </a:solidFill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76022" y="79779"/>
            <a:ext cx="8791955" cy="5264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rgbClr val="1F487C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19912" y="1223899"/>
            <a:ext cx="8104174" cy="21596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79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7/29/2018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97796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10" r:id="rId1"/>
    <p:sldLayoutId id="2147484211" r:id="rId2"/>
    <p:sldLayoutId id="2147484212" r:id="rId3"/>
    <p:sldLayoutId id="2147484213" r:id="rId4"/>
    <p:sldLayoutId id="2147484214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476375" y="652526"/>
            <a:ext cx="7667625" cy="0"/>
          </a:xfrm>
          <a:custGeom>
            <a:avLst/>
            <a:gdLst/>
            <a:ahLst/>
            <a:cxnLst/>
            <a:rect l="l" t="t" r="r" b="b"/>
            <a:pathLst>
              <a:path w="7667625">
                <a:moveTo>
                  <a:pt x="0" y="0"/>
                </a:moveTo>
                <a:lnTo>
                  <a:pt x="7667625" y="0"/>
                </a:lnTo>
              </a:path>
            </a:pathLst>
          </a:custGeom>
          <a:ln w="28575">
            <a:solidFill>
              <a:srgbClr val="1F487C"/>
            </a:solidFill>
          </a:ln>
        </p:spPr>
        <p:txBody>
          <a:bodyPr wrap="square" lIns="0" tIns="0" rIns="0" bIns="0" rtlCol="0"/>
          <a:lstStyle/>
          <a:p>
            <a:endParaRPr smtClean="0">
              <a:solidFill>
                <a:prstClr val="black"/>
              </a:solidFill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76022" y="79779"/>
            <a:ext cx="8791955" cy="5264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rgbClr val="1F487C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19912" y="1223899"/>
            <a:ext cx="8104174" cy="21596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79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7/29/2018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3882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16" r:id="rId1"/>
    <p:sldLayoutId id="2147484217" r:id="rId2"/>
    <p:sldLayoutId id="2147484218" r:id="rId3"/>
    <p:sldLayoutId id="2147484219" r:id="rId4"/>
    <p:sldLayoutId id="2147484220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476375" y="652526"/>
            <a:ext cx="7667625" cy="0"/>
          </a:xfrm>
          <a:custGeom>
            <a:avLst/>
            <a:gdLst/>
            <a:ahLst/>
            <a:cxnLst/>
            <a:rect l="l" t="t" r="r" b="b"/>
            <a:pathLst>
              <a:path w="7667625">
                <a:moveTo>
                  <a:pt x="0" y="0"/>
                </a:moveTo>
                <a:lnTo>
                  <a:pt x="7667625" y="0"/>
                </a:lnTo>
              </a:path>
            </a:pathLst>
          </a:custGeom>
          <a:ln w="28575">
            <a:solidFill>
              <a:srgbClr val="1F487C"/>
            </a:solidFill>
          </a:ln>
        </p:spPr>
        <p:txBody>
          <a:bodyPr wrap="square" lIns="0" tIns="0" rIns="0" bIns="0" rtlCol="0"/>
          <a:lstStyle/>
          <a:p>
            <a:endParaRPr smtClean="0">
              <a:solidFill>
                <a:prstClr val="black"/>
              </a:solidFill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76022" y="79779"/>
            <a:ext cx="8791955" cy="5264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rgbClr val="1F487C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19912" y="1223899"/>
            <a:ext cx="8104174" cy="21596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79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7/29/2018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88526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22" r:id="rId1"/>
    <p:sldLayoutId id="2147484223" r:id="rId2"/>
    <p:sldLayoutId id="2147484224" r:id="rId3"/>
    <p:sldLayoutId id="2147484225" r:id="rId4"/>
    <p:sldLayoutId id="2147484226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476375" y="652526"/>
            <a:ext cx="7667625" cy="0"/>
          </a:xfrm>
          <a:custGeom>
            <a:avLst/>
            <a:gdLst/>
            <a:ahLst/>
            <a:cxnLst/>
            <a:rect l="l" t="t" r="r" b="b"/>
            <a:pathLst>
              <a:path w="7667625">
                <a:moveTo>
                  <a:pt x="0" y="0"/>
                </a:moveTo>
                <a:lnTo>
                  <a:pt x="7667625" y="0"/>
                </a:lnTo>
              </a:path>
            </a:pathLst>
          </a:custGeom>
          <a:ln w="28575">
            <a:solidFill>
              <a:srgbClr val="1F487C"/>
            </a:solidFill>
          </a:ln>
        </p:spPr>
        <p:txBody>
          <a:bodyPr wrap="square" lIns="0" tIns="0" rIns="0" bIns="0" rtlCol="0"/>
          <a:lstStyle/>
          <a:p>
            <a:endParaRPr smtClean="0">
              <a:solidFill>
                <a:prstClr val="black"/>
              </a:solidFill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76022" y="79779"/>
            <a:ext cx="8791955" cy="5264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rgbClr val="1F487C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19912" y="1223899"/>
            <a:ext cx="8104174" cy="21596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79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7/29/2018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85266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28" r:id="rId1"/>
    <p:sldLayoutId id="2147484229" r:id="rId2"/>
    <p:sldLayoutId id="2147484230" r:id="rId3"/>
    <p:sldLayoutId id="2147484231" r:id="rId4"/>
    <p:sldLayoutId id="2147484232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9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6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3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8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4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46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48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5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l" t="t" r="r" b="b"/>
            <a:pathLst>
              <a:path w="9144000" h="6858000">
                <a:moveTo>
                  <a:pt x="4577080" y="0"/>
                </a:moveTo>
                <a:lnTo>
                  <a:pt x="5003" y="0"/>
                </a:lnTo>
                <a:lnTo>
                  <a:pt x="0" y="3417062"/>
                </a:lnTo>
                <a:lnTo>
                  <a:pt x="0" y="6846112"/>
                </a:lnTo>
                <a:lnTo>
                  <a:pt x="4567047" y="6858000"/>
                </a:lnTo>
                <a:lnTo>
                  <a:pt x="9139047" y="6858000"/>
                </a:lnTo>
                <a:lnTo>
                  <a:pt x="9144000" y="3440811"/>
                </a:lnTo>
                <a:lnTo>
                  <a:pt x="9144000" y="11938"/>
                </a:lnTo>
                <a:lnTo>
                  <a:pt x="4577080" y="0"/>
                </a:lnTo>
                <a:close/>
              </a:path>
            </a:pathLst>
          </a:custGeom>
          <a:solidFill>
            <a:srgbClr val="1F21C3"/>
          </a:solidFill>
        </p:spPr>
        <p:txBody>
          <a:bodyPr wrap="square" lIns="0" tIns="0" rIns="0" bIns="0" rtlCol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191511" y="5565647"/>
            <a:ext cx="6949440" cy="12923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4634610" y="629792"/>
            <a:ext cx="3982720" cy="4381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800" b="0" spc="-35" dirty="0">
                <a:solidFill>
                  <a:srgbClr val="FFFFFF"/>
                </a:solidFill>
                <a:latin typeface="Times New Roman"/>
                <a:cs typeface="Times New Roman"/>
              </a:rPr>
              <a:t>Шигаев </a:t>
            </a:r>
            <a:r>
              <a:rPr sz="2800" b="0" spc="-25" dirty="0">
                <a:solidFill>
                  <a:srgbClr val="FFFFFF"/>
                </a:solidFill>
                <a:latin typeface="Times New Roman"/>
                <a:cs typeface="Times New Roman"/>
              </a:rPr>
              <a:t>Валерий</a:t>
            </a:r>
            <a:r>
              <a:rPr sz="2800" b="0" spc="-22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800" b="0" spc="-30" dirty="0">
                <a:solidFill>
                  <a:srgbClr val="FFFFFF"/>
                </a:solidFill>
                <a:latin typeface="Times New Roman"/>
                <a:cs typeface="Times New Roman"/>
              </a:rPr>
              <a:t>Юрьевич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body" idx="4294967295"/>
          </p:nvPr>
        </p:nvSpPr>
        <p:spPr>
          <a:xfrm>
            <a:off x="533349" y="1380490"/>
            <a:ext cx="8077301" cy="2522742"/>
          </a:xfrm>
          <a:prstGeom prst="rect">
            <a:avLst/>
          </a:prstGeom>
        </p:spPr>
        <p:txBody>
          <a:bodyPr vert="horz" wrap="square" lIns="0" tIns="59944" rIns="0" bIns="0" rtlCol="0">
            <a:spAutoFit/>
          </a:bodyPr>
          <a:lstStyle/>
          <a:p>
            <a:pPr marL="3659504" marR="5080" indent="0">
              <a:lnSpc>
                <a:spcPct val="100000"/>
              </a:lnSpc>
              <a:buNone/>
            </a:pPr>
            <a:endParaRPr lang="ru-RU" sz="2000" spc="-15" dirty="0" smtClean="0">
              <a:solidFill>
                <a:srgbClr val="FFFFFF"/>
              </a:solidFill>
            </a:endParaRPr>
          </a:p>
          <a:p>
            <a:pPr marL="3659504" marR="5080" indent="0">
              <a:lnSpc>
                <a:spcPct val="100000"/>
              </a:lnSpc>
              <a:buNone/>
            </a:pPr>
            <a:r>
              <a:rPr lang="ru-RU" sz="2000" spc="-15" dirty="0" smtClean="0">
                <a:solidFill>
                  <a:srgbClr val="FFFFFF"/>
                </a:solidFill>
              </a:rPr>
              <a:t>Аккредитованный преподаватель, сертифицированный специалист,  эксперт национальной ассоциации институтов закупок  России( НАИЗ), </a:t>
            </a:r>
          </a:p>
          <a:p>
            <a:pPr marL="3659504" marR="5080" indent="0">
              <a:lnSpc>
                <a:spcPct val="100000"/>
              </a:lnSpc>
              <a:buNone/>
            </a:pPr>
            <a:r>
              <a:rPr lang="ru-RU" sz="2000" spc="-15" dirty="0" smtClean="0">
                <a:solidFill>
                  <a:srgbClr val="FFFFFF"/>
                </a:solidFill>
              </a:rPr>
              <a:t>к.м.н. , доцент </a:t>
            </a:r>
          </a:p>
          <a:p>
            <a:pPr marL="3659504" marR="5080" indent="0">
              <a:lnSpc>
                <a:spcPct val="100000"/>
              </a:lnSpc>
              <a:buNone/>
            </a:pPr>
            <a:endParaRPr sz="2000" spc="-25" dirty="0">
              <a:solidFill>
                <a:srgbClr val="FFFFFF"/>
              </a:solidFill>
            </a:endParaRPr>
          </a:p>
          <a:p>
            <a:pPr marL="3659504" indent="0">
              <a:lnSpc>
                <a:spcPct val="100000"/>
              </a:lnSpc>
              <a:buNone/>
            </a:pPr>
            <a:r>
              <a:rPr sz="2000" spc="-145" dirty="0" smtClean="0">
                <a:solidFill>
                  <a:srgbClr val="FFFFFF"/>
                </a:solidFill>
              </a:rPr>
              <a:t> </a:t>
            </a:r>
            <a:r>
              <a:rPr lang="ru-RU" sz="2000" spc="-145" dirty="0" smtClean="0">
                <a:solidFill>
                  <a:srgbClr val="FFFFFF"/>
                </a:solidFill>
              </a:rPr>
              <a:t>                                </a:t>
            </a:r>
            <a:endParaRPr sz="2000" spc="-15" dirty="0">
              <a:solidFill>
                <a:srgbClr val="FFFFFF"/>
              </a:solidFill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819526" y="5632399"/>
            <a:ext cx="5709920" cy="83099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fontAlgn="base">
              <a:spcBef>
                <a:spcPct val="0"/>
              </a:spcBef>
              <a:spcAft>
                <a:spcPct val="0"/>
              </a:spcAft>
            </a:pPr>
            <a:r>
              <a:rPr dirty="0" err="1" smtClean="0">
                <a:solidFill>
                  <a:srgbClr val="FFFFFF"/>
                </a:solidFill>
                <a:latin typeface="Times New Roman"/>
                <a:cs typeface="Times New Roman"/>
              </a:rPr>
              <a:t>Особенности</a:t>
            </a:r>
            <a:r>
              <a:rPr dirty="0" smtClean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pc="-5" dirty="0" smtClean="0">
                <a:solidFill>
                  <a:srgbClr val="FFFFFF"/>
                </a:solidFill>
                <a:latin typeface="Times New Roman"/>
                <a:cs typeface="Times New Roman"/>
              </a:rPr>
              <a:t>закупок  </a:t>
            </a:r>
            <a:r>
              <a:rPr lang="ru-RU" spc="-15" smtClean="0">
                <a:solidFill>
                  <a:srgbClr val="FFFFFF"/>
                </a:solidFill>
                <a:latin typeface="Times New Roman"/>
                <a:cs typeface="Times New Roman"/>
              </a:rPr>
              <a:t>лекарственных </a:t>
            </a:r>
            <a:r>
              <a:rPr lang="ru-RU" spc="-15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lang="ru-RU" spc="-15" smtClean="0">
                <a:solidFill>
                  <a:srgbClr val="FFFFFF"/>
                </a:solidFill>
                <a:latin typeface="Times New Roman"/>
                <a:cs typeface="Times New Roman"/>
              </a:rPr>
              <a:t>препаратов </a:t>
            </a:r>
            <a:r>
              <a:rPr lang="ru-RU" spc="-20" smtClean="0">
                <a:solidFill>
                  <a:srgbClr val="FFFFFF"/>
                </a:solidFill>
                <a:latin typeface="Times New Roman"/>
                <a:cs typeface="Times New Roman"/>
              </a:rPr>
              <a:t>государственными </a:t>
            </a:r>
            <a:r>
              <a:rPr lang="ru-RU" spc="-20" dirty="0" smtClean="0">
                <a:solidFill>
                  <a:srgbClr val="FFFFFF"/>
                </a:solidFill>
                <a:latin typeface="Times New Roman"/>
                <a:cs typeface="Times New Roman"/>
              </a:rPr>
              <a:t>учреждениями здравоохранения</a:t>
            </a:r>
            <a:r>
              <a:rPr spc="-10" dirty="0" smtClean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dirty="0" smtClean="0">
                <a:solidFill>
                  <a:srgbClr val="FFFFFF"/>
                </a:solidFill>
                <a:latin typeface="Times New Roman"/>
                <a:cs typeface="Times New Roman"/>
              </a:rPr>
              <a:t>в </a:t>
            </a:r>
            <a:r>
              <a:rPr dirty="0" err="1" smtClean="0">
                <a:solidFill>
                  <a:srgbClr val="FFFFFF"/>
                </a:solidFill>
                <a:latin typeface="Times New Roman"/>
                <a:cs typeface="Times New Roman"/>
              </a:rPr>
              <a:t>соответствии</a:t>
            </a:r>
            <a:r>
              <a:rPr dirty="0" smtClean="0">
                <a:solidFill>
                  <a:srgbClr val="FFFFFF"/>
                </a:solidFill>
                <a:latin typeface="Times New Roman"/>
                <a:cs typeface="Times New Roman"/>
              </a:rPr>
              <a:t> с</a:t>
            </a:r>
            <a:r>
              <a:rPr spc="-265" dirty="0" smtClean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pc="-15" dirty="0" smtClean="0">
                <a:solidFill>
                  <a:srgbClr val="FFFFFF"/>
                </a:solidFill>
                <a:latin typeface="Times New Roman"/>
                <a:cs typeface="Times New Roman"/>
              </a:rPr>
              <a:t>Ф</a:t>
            </a:r>
            <a:r>
              <a:rPr lang="ru-RU" spc="-15" dirty="0" err="1" smtClean="0">
                <a:solidFill>
                  <a:srgbClr val="FFFFFF"/>
                </a:solidFill>
                <a:latin typeface="Times New Roman"/>
                <a:cs typeface="Times New Roman"/>
              </a:rPr>
              <a:t>едеральным</a:t>
            </a:r>
            <a:r>
              <a:rPr lang="ru-RU" spc="-15" dirty="0" smtClean="0">
                <a:solidFill>
                  <a:srgbClr val="FFFFFF"/>
                </a:solidFill>
                <a:latin typeface="Times New Roman"/>
                <a:cs typeface="Times New Roman"/>
              </a:rPr>
              <a:t> законом № 44-ФЗ в 2018 году </a:t>
            </a:r>
            <a:endParaRPr dirty="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914400" y="771182"/>
            <a:ext cx="1609305" cy="201164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2483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26897" y="1309877"/>
            <a:ext cx="8568055" cy="0"/>
          </a:xfrm>
          <a:custGeom>
            <a:avLst/>
            <a:gdLst/>
            <a:ahLst/>
            <a:cxnLst/>
            <a:rect l="l" t="t" r="r" b="b"/>
            <a:pathLst>
              <a:path w="8568055">
                <a:moveTo>
                  <a:pt x="0" y="0"/>
                </a:moveTo>
                <a:lnTo>
                  <a:pt x="8567928" y="0"/>
                </a:lnTo>
              </a:path>
            </a:pathLst>
          </a:custGeom>
          <a:ln w="19812">
            <a:solidFill>
              <a:srgbClr val="E2465A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" name="object 3"/>
          <p:cNvSpPr/>
          <p:nvPr/>
        </p:nvSpPr>
        <p:spPr>
          <a:xfrm>
            <a:off x="326897" y="6163817"/>
            <a:ext cx="8568055" cy="0"/>
          </a:xfrm>
          <a:custGeom>
            <a:avLst/>
            <a:gdLst/>
            <a:ahLst/>
            <a:cxnLst/>
            <a:rect l="l" t="t" r="r" b="b"/>
            <a:pathLst>
              <a:path w="8568055">
                <a:moveTo>
                  <a:pt x="0" y="0"/>
                </a:moveTo>
                <a:lnTo>
                  <a:pt x="8567928" y="0"/>
                </a:lnTo>
              </a:path>
            </a:pathLst>
          </a:custGeom>
          <a:ln w="19812">
            <a:solidFill>
              <a:srgbClr val="E2465A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535940" y="-19811"/>
            <a:ext cx="8072119" cy="1204303"/>
          </a:xfrm>
          <a:prstGeom prst="rect">
            <a:avLst/>
          </a:prstGeom>
        </p:spPr>
        <p:txBody>
          <a:bodyPr vert="horz" wrap="square" lIns="0" tIns="392556" rIns="0" bIns="0" rtlCol="0">
            <a:spAutoFit/>
          </a:bodyPr>
          <a:lstStyle/>
          <a:p>
            <a:pPr marL="1983739" marR="5080" indent="-1050925">
              <a:lnSpc>
                <a:spcPts val="2100"/>
              </a:lnSpc>
            </a:pPr>
            <a:r>
              <a:rPr lang="ru-RU" dirty="0" smtClean="0">
                <a:solidFill>
                  <a:srgbClr val="E2465A"/>
                </a:solidFill>
                <a:latin typeface="Arial"/>
                <a:cs typeface="Arial"/>
              </a:rPr>
              <a:t>            ТОРГОВОЕ НАИМЕНОВАНИЕ ЛП…..</a:t>
            </a:r>
            <a:br>
              <a:rPr lang="ru-RU" dirty="0" smtClean="0">
                <a:solidFill>
                  <a:srgbClr val="E2465A"/>
                </a:solidFill>
                <a:latin typeface="Arial"/>
                <a:cs typeface="Arial"/>
              </a:rPr>
            </a:br>
            <a:r>
              <a:rPr lang="ru-RU" dirty="0" smtClean="0">
                <a:solidFill>
                  <a:srgbClr val="E2465A"/>
                </a:solidFill>
                <a:latin typeface="Arial"/>
                <a:cs typeface="Arial"/>
              </a:rPr>
              <a:t>БУДЕТ ЛИ ПРАКТИЧЕСКАЯ РЕАЛИЗАЦИЯ ???</a:t>
            </a:r>
            <a:br>
              <a:rPr lang="ru-RU" dirty="0" smtClean="0">
                <a:solidFill>
                  <a:srgbClr val="E2465A"/>
                </a:solidFill>
                <a:latin typeface="Arial"/>
                <a:cs typeface="Arial"/>
              </a:rPr>
            </a:br>
            <a:endParaRPr dirty="0">
              <a:solidFill>
                <a:srgbClr val="E2465A"/>
              </a:solidFill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20700" y="1593850"/>
            <a:ext cx="8114665" cy="18851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sz="1600" spc="-5" dirty="0">
                <a:solidFill>
                  <a:prstClr val="black"/>
                </a:solidFill>
                <a:latin typeface="Times New Roman"/>
                <a:cs typeface="Times New Roman"/>
              </a:rPr>
              <a:t>-</a:t>
            </a:r>
            <a:endParaRPr sz="1600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>
              <a:spcBef>
                <a:spcPts val="15"/>
              </a:spcBef>
            </a:pPr>
            <a:endParaRPr sz="1650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endParaRPr lang="ru-RU" sz="2000" dirty="0" smtClean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2700" marR="5080"/>
            <a:r>
              <a:rPr lang="ru-RU" b="1" dirty="0" smtClean="0">
                <a:solidFill>
                  <a:srgbClr val="006FC0"/>
                </a:solidFill>
                <a:latin typeface="Times New Roman"/>
                <a:cs typeface="Times New Roman"/>
              </a:rPr>
              <a:t>Постановление Правительства </a:t>
            </a:r>
            <a:r>
              <a:rPr lang="ru-RU" b="1" spc="5" dirty="0" smtClean="0">
                <a:solidFill>
                  <a:srgbClr val="006FC0"/>
                </a:solidFill>
                <a:latin typeface="Times New Roman"/>
                <a:cs typeface="Times New Roman"/>
              </a:rPr>
              <a:t>РФ № </a:t>
            </a:r>
            <a:r>
              <a:rPr lang="ru-RU" b="1" dirty="0" smtClean="0">
                <a:solidFill>
                  <a:srgbClr val="006FC0"/>
                </a:solidFill>
                <a:latin typeface="Times New Roman"/>
                <a:cs typeface="Times New Roman"/>
              </a:rPr>
              <a:t>1086 </a:t>
            </a:r>
            <a:r>
              <a:rPr lang="ru-RU" spc="10" dirty="0" smtClean="0">
                <a:solidFill>
                  <a:srgbClr val="006FC0"/>
                </a:solidFill>
                <a:latin typeface="Times New Roman"/>
                <a:cs typeface="Times New Roman"/>
              </a:rPr>
              <a:t>о</a:t>
            </a:r>
            <a:r>
              <a:rPr lang="ru-RU" spc="10" dirty="0" smtClean="0">
                <a:solidFill>
                  <a:prstClr val="black"/>
                </a:solidFill>
                <a:latin typeface="Times New Roman"/>
                <a:cs typeface="Times New Roman"/>
              </a:rPr>
              <a:t>т </a:t>
            </a:r>
            <a:r>
              <a:rPr lang="ru-RU" dirty="0" smtClean="0">
                <a:solidFill>
                  <a:prstClr val="black"/>
                </a:solidFill>
                <a:latin typeface="Times New Roman"/>
                <a:cs typeface="Times New Roman"/>
              </a:rPr>
              <a:t>28.11.2013 г «Об  утверждении Правил формирования перечня </a:t>
            </a:r>
            <a:r>
              <a:rPr lang="ru-RU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лекарственных</a:t>
            </a:r>
            <a:r>
              <a:rPr lang="ru-RU" spc="-75" dirty="0" smtClean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ru-RU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средств,  </a:t>
            </a:r>
            <a:r>
              <a:rPr lang="ru-RU" dirty="0" smtClean="0">
                <a:solidFill>
                  <a:prstClr val="black"/>
                </a:solidFill>
                <a:latin typeface="Times New Roman"/>
                <a:cs typeface="Times New Roman"/>
              </a:rPr>
              <a:t>закупка которых осуществляется в </a:t>
            </a:r>
            <a:r>
              <a:rPr lang="ru-RU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соответствии </a:t>
            </a:r>
            <a:r>
              <a:rPr lang="ru-RU" dirty="0" smtClean="0">
                <a:solidFill>
                  <a:prstClr val="black"/>
                </a:solidFill>
                <a:latin typeface="Times New Roman"/>
                <a:cs typeface="Times New Roman"/>
              </a:rPr>
              <a:t>с их </a:t>
            </a:r>
            <a:r>
              <a:rPr lang="ru-RU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торговыми  </a:t>
            </a:r>
            <a:r>
              <a:rPr lang="ru-RU" dirty="0" smtClean="0">
                <a:solidFill>
                  <a:prstClr val="black"/>
                </a:solidFill>
                <a:latin typeface="Times New Roman"/>
                <a:cs typeface="Times New Roman"/>
              </a:rPr>
              <a:t>наименованиями»</a:t>
            </a:r>
          </a:p>
          <a:p>
            <a:pPr marL="12700" marR="61594" indent="50165"/>
            <a:endParaRPr dirty="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137329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26897" y="1309877"/>
            <a:ext cx="8568055" cy="0"/>
          </a:xfrm>
          <a:custGeom>
            <a:avLst/>
            <a:gdLst/>
            <a:ahLst/>
            <a:cxnLst/>
            <a:rect l="l" t="t" r="r" b="b"/>
            <a:pathLst>
              <a:path w="8568055">
                <a:moveTo>
                  <a:pt x="0" y="0"/>
                </a:moveTo>
                <a:lnTo>
                  <a:pt x="8567928" y="0"/>
                </a:lnTo>
              </a:path>
            </a:pathLst>
          </a:custGeom>
          <a:ln w="19812">
            <a:solidFill>
              <a:srgbClr val="E2465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33400" y="1697584"/>
            <a:ext cx="8278875" cy="26032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52450">
              <a:lnSpc>
                <a:spcPct val="100000"/>
              </a:lnSpc>
              <a:buClr>
                <a:srgbClr val="E2465A"/>
              </a:buClr>
              <a:tabLst>
                <a:tab pos="355600" algn="l"/>
                <a:tab pos="356235" algn="l"/>
              </a:tabLst>
            </a:pPr>
            <a:r>
              <a:rPr lang="ru-RU" sz="1500" spc="-5" dirty="0" smtClean="0">
                <a:solidFill>
                  <a:srgbClr val="4A4A4A"/>
                </a:solidFill>
                <a:latin typeface="Trebuchet MS"/>
                <a:cs typeface="Trebuchet MS"/>
              </a:rPr>
              <a:t>         -</a:t>
            </a:r>
            <a:r>
              <a:rPr sz="1500" spc="-5" dirty="0" err="1" smtClean="0">
                <a:solidFill>
                  <a:srgbClr val="4A4A4A"/>
                </a:solidFill>
                <a:latin typeface="Trebuchet MS"/>
                <a:cs typeface="Trebuchet MS"/>
              </a:rPr>
              <a:t>Возможность</a:t>
            </a:r>
            <a:r>
              <a:rPr sz="1500" spc="-5" dirty="0" smtClean="0">
                <a:solidFill>
                  <a:srgbClr val="4A4A4A"/>
                </a:solidFill>
                <a:latin typeface="Trebuchet MS"/>
                <a:cs typeface="Trebuchet MS"/>
              </a:rPr>
              <a:t> </a:t>
            </a:r>
            <a:r>
              <a:rPr sz="1500" dirty="0">
                <a:solidFill>
                  <a:srgbClr val="4A4A4A"/>
                </a:solidFill>
                <a:latin typeface="Trebuchet MS"/>
                <a:cs typeface="Trebuchet MS"/>
              </a:rPr>
              <a:t>закупки ЛП по торговым </a:t>
            </a:r>
            <a:r>
              <a:rPr sz="1500" spc="-5" dirty="0">
                <a:solidFill>
                  <a:srgbClr val="4A4A4A"/>
                </a:solidFill>
                <a:latin typeface="Trebuchet MS"/>
                <a:cs typeface="Trebuchet MS"/>
              </a:rPr>
              <a:t>наименованиям регламентирована  Постановлением Правительства </a:t>
            </a:r>
            <a:r>
              <a:rPr sz="1500" dirty="0">
                <a:solidFill>
                  <a:srgbClr val="4A4A4A"/>
                </a:solidFill>
                <a:latin typeface="Trebuchet MS"/>
                <a:cs typeface="Trebuchet MS"/>
              </a:rPr>
              <a:t>РФ </a:t>
            </a:r>
            <a:r>
              <a:rPr sz="1500" spc="-5" dirty="0">
                <a:solidFill>
                  <a:srgbClr val="4A4A4A"/>
                </a:solidFill>
                <a:latin typeface="Trebuchet MS"/>
                <a:cs typeface="Trebuchet MS"/>
              </a:rPr>
              <a:t>от </a:t>
            </a:r>
            <a:r>
              <a:rPr sz="1500" dirty="0">
                <a:solidFill>
                  <a:srgbClr val="4A4A4A"/>
                </a:solidFill>
                <a:latin typeface="Trebuchet MS"/>
                <a:cs typeface="Trebuchet MS"/>
              </a:rPr>
              <a:t>28.11.2013г № 1086, </a:t>
            </a:r>
            <a:r>
              <a:rPr sz="1500" b="1" spc="-5" dirty="0" smtClean="0">
                <a:solidFill>
                  <a:srgbClr val="C00000"/>
                </a:solidFill>
                <a:latin typeface="Trebuchet MS"/>
                <a:cs typeface="Trebuchet MS"/>
              </a:rPr>
              <a:t>(</a:t>
            </a:r>
            <a:r>
              <a:rPr lang="ru-RU" sz="1500" b="1" spc="-5" dirty="0" smtClean="0">
                <a:solidFill>
                  <a:srgbClr val="C00000"/>
                </a:solidFill>
                <a:latin typeface="Trebuchet MS"/>
                <a:cs typeface="Trebuchet MS"/>
              </a:rPr>
              <a:t>однако перечень ЛП на сегодняшний день отсутствует</a:t>
            </a:r>
            <a:r>
              <a:rPr sz="1500" b="1" spc="-5" dirty="0" smtClean="0">
                <a:solidFill>
                  <a:srgbClr val="C00000"/>
                </a:solidFill>
                <a:latin typeface="Trebuchet MS"/>
                <a:cs typeface="Trebuchet MS"/>
              </a:rPr>
              <a:t>);</a:t>
            </a:r>
            <a:endParaRPr lang="ru-RU" sz="1500" b="1" spc="-5" dirty="0" smtClean="0">
              <a:solidFill>
                <a:srgbClr val="C00000"/>
              </a:solidFill>
              <a:latin typeface="Trebuchet MS"/>
              <a:cs typeface="Trebuchet MS"/>
            </a:endParaRPr>
          </a:p>
          <a:p>
            <a:pPr marL="12700" marR="552450">
              <a:lnSpc>
                <a:spcPct val="100000"/>
              </a:lnSpc>
              <a:buClr>
                <a:srgbClr val="E2465A"/>
              </a:buClr>
              <a:tabLst>
                <a:tab pos="355600" algn="l"/>
                <a:tab pos="356235" algn="l"/>
              </a:tabLst>
            </a:pPr>
            <a:r>
              <a:rPr lang="ru-RU" sz="1500" b="1" spc="-5" dirty="0">
                <a:solidFill>
                  <a:srgbClr val="4A4A4A"/>
                </a:solidFill>
                <a:latin typeface="Trebuchet MS"/>
                <a:cs typeface="Trebuchet MS"/>
              </a:rPr>
              <a:t> </a:t>
            </a:r>
            <a:r>
              <a:rPr lang="ru-RU" sz="1500" b="1" spc="-5" dirty="0" smtClean="0">
                <a:solidFill>
                  <a:srgbClr val="4A4A4A"/>
                </a:solidFill>
                <a:latin typeface="Trebuchet MS"/>
                <a:cs typeface="Trebuchet MS"/>
              </a:rPr>
              <a:t>  </a:t>
            </a:r>
            <a:endParaRPr sz="1500" dirty="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buClr>
                <a:srgbClr val="E2465A"/>
              </a:buClr>
              <a:tabLst>
                <a:tab pos="355600" algn="l"/>
                <a:tab pos="356235" algn="l"/>
                <a:tab pos="2189480" algn="l"/>
                <a:tab pos="3033395" algn="l"/>
                <a:tab pos="4387215" algn="l"/>
                <a:tab pos="4787900" algn="l"/>
                <a:tab pos="5042535" algn="l"/>
                <a:tab pos="5367020" algn="l"/>
                <a:tab pos="5624830" algn="l"/>
                <a:tab pos="6028690" algn="l"/>
                <a:tab pos="6382385" algn="l"/>
                <a:tab pos="6711315" algn="l"/>
                <a:tab pos="7531734" algn="l"/>
              </a:tabLst>
            </a:pPr>
            <a:endParaRPr sz="1500" dirty="0">
              <a:latin typeface="Trebuchet MS"/>
              <a:cs typeface="Trebuchet MS"/>
            </a:endParaRPr>
          </a:p>
          <a:p>
            <a:pPr marL="12700">
              <a:lnSpc>
                <a:spcPts val="1795"/>
              </a:lnSpc>
              <a:spcBef>
                <a:spcPts val="505"/>
              </a:spcBef>
              <a:buClr>
                <a:srgbClr val="E2465A"/>
              </a:buClr>
              <a:tabLst>
                <a:tab pos="354965" algn="l"/>
                <a:tab pos="356235" algn="l"/>
              </a:tabLst>
            </a:pPr>
            <a:r>
              <a:rPr lang="ru-RU" sz="1500" spc="-37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lang="ru-RU" sz="1500" spc="-375" dirty="0" smtClean="0">
                <a:solidFill>
                  <a:srgbClr val="FF0000"/>
                </a:solidFill>
                <a:latin typeface="Times New Roman"/>
                <a:cs typeface="Times New Roman"/>
              </a:rPr>
              <a:t>                                       </a:t>
            </a:r>
            <a:r>
              <a:rPr lang="ru-RU" sz="1500" spc="15" dirty="0" smtClean="0">
                <a:solidFill>
                  <a:srgbClr val="FF0000"/>
                </a:solidFill>
                <a:latin typeface="Trebuchet MS"/>
                <a:cs typeface="Trebuchet MS"/>
              </a:rPr>
              <a:t>        З</a:t>
            </a:r>
            <a:r>
              <a:rPr sz="1500" spc="15" dirty="0" err="1" smtClean="0">
                <a:solidFill>
                  <a:srgbClr val="FF0000"/>
                </a:solidFill>
                <a:latin typeface="Trebuchet MS"/>
                <a:cs typeface="Trebuchet MS"/>
              </a:rPr>
              <a:t>акупка</a:t>
            </a:r>
            <a:r>
              <a:rPr sz="1500" spc="15" dirty="0" smtClean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500" spc="10" dirty="0">
                <a:solidFill>
                  <a:srgbClr val="FF0000"/>
                </a:solidFill>
                <a:latin typeface="Trebuchet MS"/>
                <a:cs typeface="Trebuchet MS"/>
              </a:rPr>
              <a:t>ЛП </a:t>
            </a:r>
            <a:r>
              <a:rPr sz="1500" spc="-5" dirty="0">
                <a:solidFill>
                  <a:srgbClr val="FF0000"/>
                </a:solidFill>
                <a:latin typeface="Trebuchet MS"/>
                <a:cs typeface="Trebuchet MS"/>
              </a:rPr>
              <a:t>у единственного</a:t>
            </a:r>
            <a:r>
              <a:rPr sz="1500" spc="6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500" spc="-5" dirty="0">
                <a:solidFill>
                  <a:srgbClr val="FF0000"/>
                </a:solidFill>
                <a:latin typeface="Trebuchet MS"/>
                <a:cs typeface="Trebuchet MS"/>
              </a:rPr>
              <a:t>поставщика</a:t>
            </a:r>
            <a:r>
              <a:rPr sz="1500" spc="-5" dirty="0">
                <a:solidFill>
                  <a:srgbClr val="4A4A4A"/>
                </a:solidFill>
                <a:latin typeface="Trebuchet MS"/>
                <a:cs typeface="Trebuchet MS"/>
              </a:rPr>
              <a:t>:</a:t>
            </a:r>
            <a:endParaRPr sz="1500" dirty="0">
              <a:latin typeface="Trebuchet MS"/>
              <a:cs typeface="Trebuchet MS"/>
            </a:endParaRPr>
          </a:p>
          <a:p>
            <a:pPr marL="552450" lvl="1" indent="-182880" algn="just">
              <a:lnSpc>
                <a:spcPts val="1795"/>
              </a:lnSpc>
              <a:buClr>
                <a:srgbClr val="E2465A"/>
              </a:buClr>
              <a:buFont typeface="Arial"/>
              <a:buChar char="•"/>
              <a:tabLst>
                <a:tab pos="553085" algn="l"/>
              </a:tabLst>
            </a:pPr>
            <a:r>
              <a:rPr sz="1500" spc="-5" dirty="0">
                <a:solidFill>
                  <a:srgbClr val="4A4A4A"/>
                </a:solidFill>
                <a:latin typeface="Trebuchet MS"/>
                <a:cs typeface="Trebuchet MS"/>
              </a:rPr>
              <a:t>закупаем  </a:t>
            </a:r>
            <a:r>
              <a:rPr sz="1500" dirty="0">
                <a:solidFill>
                  <a:srgbClr val="4A4A4A"/>
                </a:solidFill>
                <a:latin typeface="Trebuchet MS"/>
                <a:cs typeface="Trebuchet MS"/>
              </a:rPr>
              <a:t>лекарственный  </a:t>
            </a:r>
            <a:r>
              <a:rPr sz="1500" spc="-5" dirty="0">
                <a:solidFill>
                  <a:srgbClr val="4A4A4A"/>
                </a:solidFill>
                <a:latin typeface="Trebuchet MS"/>
                <a:cs typeface="Trebuchet MS"/>
              </a:rPr>
              <a:t>препарат  </a:t>
            </a:r>
            <a:r>
              <a:rPr sz="1500" u="sng" spc="-10" dirty="0">
                <a:solidFill>
                  <a:srgbClr val="4A4A4A"/>
                </a:solidFill>
                <a:latin typeface="Trebuchet MS"/>
                <a:cs typeface="Trebuchet MS"/>
              </a:rPr>
              <a:t>на  </a:t>
            </a:r>
            <a:r>
              <a:rPr sz="1500" u="sng" spc="-15" dirty="0">
                <a:solidFill>
                  <a:srgbClr val="4A4A4A"/>
                </a:solidFill>
                <a:latin typeface="Trebuchet MS"/>
                <a:cs typeface="Trebuchet MS"/>
              </a:rPr>
              <a:t>одного  пациента,   </a:t>
            </a:r>
            <a:r>
              <a:rPr sz="1500" u="sng" spc="-10" dirty="0">
                <a:solidFill>
                  <a:srgbClr val="4A4A4A"/>
                </a:solidFill>
                <a:latin typeface="Trebuchet MS"/>
                <a:cs typeface="Trebuchet MS"/>
              </a:rPr>
              <a:t>при  </a:t>
            </a:r>
            <a:r>
              <a:rPr sz="1500" u="sng" spc="-10" dirty="0" err="1">
                <a:solidFill>
                  <a:srgbClr val="4A4A4A"/>
                </a:solidFill>
                <a:latin typeface="Trebuchet MS"/>
                <a:cs typeface="Trebuchet MS"/>
              </a:rPr>
              <a:t>наличии</a:t>
            </a:r>
            <a:r>
              <a:rPr sz="1500" u="sng" spc="-10" dirty="0">
                <a:solidFill>
                  <a:srgbClr val="4A4A4A"/>
                </a:solidFill>
                <a:latin typeface="Trebuchet MS"/>
                <a:cs typeface="Trebuchet MS"/>
              </a:rPr>
              <a:t>  </a:t>
            </a:r>
            <a:r>
              <a:rPr sz="1500" u="sng" spc="5" dirty="0">
                <a:solidFill>
                  <a:srgbClr val="4A4A4A"/>
                </a:solidFill>
                <a:latin typeface="Trebuchet MS"/>
                <a:cs typeface="Trebuchet MS"/>
              </a:rPr>
              <a:t> </a:t>
            </a:r>
            <a:r>
              <a:rPr sz="1500" u="sng" spc="-15" dirty="0" err="1" smtClean="0">
                <a:solidFill>
                  <a:srgbClr val="4A4A4A"/>
                </a:solidFill>
                <a:latin typeface="Trebuchet MS"/>
                <a:cs typeface="Trebuchet MS"/>
              </a:rPr>
              <a:t>медицински</a:t>
            </a:r>
            <a:r>
              <a:rPr lang="ru-RU" sz="1500" u="sng" spc="-15" dirty="0" smtClean="0">
                <a:solidFill>
                  <a:srgbClr val="4A4A4A"/>
                </a:solidFill>
                <a:latin typeface="Trebuchet MS"/>
                <a:cs typeface="Trebuchet MS"/>
              </a:rPr>
              <a:t>х </a:t>
            </a:r>
            <a:r>
              <a:rPr sz="1500" u="sng" spc="-5" dirty="0" err="1" smtClean="0">
                <a:solidFill>
                  <a:srgbClr val="4A4A4A"/>
                </a:solidFill>
                <a:latin typeface="Trebuchet MS"/>
                <a:cs typeface="Trebuchet MS"/>
              </a:rPr>
              <a:t>показаний</a:t>
            </a:r>
            <a:r>
              <a:rPr sz="1500" spc="-5" dirty="0">
                <a:solidFill>
                  <a:srgbClr val="4A4A4A"/>
                </a:solidFill>
                <a:latin typeface="Trebuchet MS"/>
                <a:cs typeface="Trebuchet MS"/>
              </a:rPr>
              <a:t>	(индивидуальная	</a:t>
            </a:r>
            <a:r>
              <a:rPr sz="1500" dirty="0">
                <a:solidFill>
                  <a:srgbClr val="4A4A4A"/>
                </a:solidFill>
                <a:latin typeface="Trebuchet MS"/>
                <a:cs typeface="Trebuchet MS"/>
              </a:rPr>
              <a:t>непереносимость,	</a:t>
            </a:r>
            <a:r>
              <a:rPr sz="1500" spc="-5" dirty="0">
                <a:solidFill>
                  <a:srgbClr val="4A4A4A"/>
                </a:solidFill>
                <a:latin typeface="Trebuchet MS"/>
                <a:cs typeface="Trebuchet MS"/>
              </a:rPr>
              <a:t>по	жизненным	</a:t>
            </a:r>
            <a:r>
              <a:rPr sz="1500" spc="-15" dirty="0" err="1" smtClean="0">
                <a:solidFill>
                  <a:srgbClr val="4A4A4A"/>
                </a:solidFill>
                <a:latin typeface="Trebuchet MS"/>
                <a:cs typeface="Trebuchet MS"/>
              </a:rPr>
              <a:t>показаниям</a:t>
            </a:r>
            <a:r>
              <a:rPr sz="1500" spc="-15" dirty="0" smtClean="0">
                <a:solidFill>
                  <a:srgbClr val="4A4A4A"/>
                </a:solidFill>
                <a:latin typeface="Trebuchet MS"/>
                <a:cs typeface="Trebuchet MS"/>
              </a:rPr>
              <a:t>)</a:t>
            </a:r>
            <a:r>
              <a:rPr lang="ru-RU" sz="1500" dirty="0">
                <a:latin typeface="Trebuchet MS"/>
                <a:cs typeface="Trebuchet MS"/>
              </a:rPr>
              <a:t> </a:t>
            </a:r>
            <a:r>
              <a:rPr sz="1500" b="1" dirty="0" err="1" smtClean="0">
                <a:solidFill>
                  <a:srgbClr val="4A4A4A"/>
                </a:solidFill>
                <a:latin typeface="Trebuchet MS"/>
                <a:cs typeface="Trebuchet MS"/>
              </a:rPr>
              <a:t>по</a:t>
            </a:r>
            <a:r>
              <a:rPr sz="1500" b="1" dirty="0" smtClean="0">
                <a:solidFill>
                  <a:srgbClr val="4A4A4A"/>
                </a:solidFill>
                <a:latin typeface="Trebuchet MS"/>
                <a:cs typeface="Trebuchet MS"/>
              </a:rPr>
              <a:t>  </a:t>
            </a:r>
            <a:r>
              <a:rPr sz="1500" b="1" spc="-10" dirty="0">
                <a:solidFill>
                  <a:srgbClr val="4A4A4A"/>
                </a:solidFill>
                <a:latin typeface="Trebuchet MS"/>
                <a:cs typeface="Trebuchet MS"/>
              </a:rPr>
              <a:t>решению  врачебной  комиссии,  </a:t>
            </a:r>
            <a:r>
              <a:rPr sz="1500" spc="-10" dirty="0">
                <a:solidFill>
                  <a:srgbClr val="4A4A4A"/>
                </a:solidFill>
                <a:latin typeface="Trebuchet MS"/>
                <a:cs typeface="Trebuchet MS"/>
              </a:rPr>
              <a:t>которое  </a:t>
            </a:r>
            <a:r>
              <a:rPr sz="1500" spc="-5" dirty="0" err="1">
                <a:solidFill>
                  <a:srgbClr val="4A4A4A"/>
                </a:solidFill>
                <a:latin typeface="Trebuchet MS"/>
                <a:cs typeface="Trebuchet MS"/>
              </a:rPr>
              <a:t>отражается</a:t>
            </a:r>
            <a:r>
              <a:rPr sz="1500" spc="-5" dirty="0">
                <a:solidFill>
                  <a:srgbClr val="4A4A4A"/>
                </a:solidFill>
                <a:latin typeface="Trebuchet MS"/>
                <a:cs typeface="Trebuchet MS"/>
              </a:rPr>
              <a:t>  </a:t>
            </a:r>
            <a:r>
              <a:rPr sz="1500" spc="-5" dirty="0" smtClean="0">
                <a:solidFill>
                  <a:srgbClr val="4A4A4A"/>
                </a:solidFill>
                <a:latin typeface="Trebuchet MS"/>
                <a:cs typeface="Trebuchet MS"/>
              </a:rPr>
              <a:t>в</a:t>
            </a:r>
            <a:r>
              <a:rPr lang="ru-RU" sz="1500" spc="-5" dirty="0" smtClean="0">
                <a:solidFill>
                  <a:srgbClr val="4A4A4A"/>
                </a:solidFill>
                <a:latin typeface="Trebuchet MS"/>
                <a:cs typeface="Trebuchet MS"/>
              </a:rPr>
              <a:t> </a:t>
            </a:r>
            <a:r>
              <a:rPr sz="1500" spc="-15" dirty="0" err="1" smtClean="0">
                <a:solidFill>
                  <a:srgbClr val="4A4A4A"/>
                </a:solidFill>
                <a:latin typeface="Trebuchet MS"/>
                <a:cs typeface="Trebuchet MS"/>
              </a:rPr>
              <a:t>медицинских</a:t>
            </a:r>
            <a:r>
              <a:rPr sz="1500" spc="280" dirty="0" smtClean="0">
                <a:solidFill>
                  <a:srgbClr val="4A4A4A"/>
                </a:solidFill>
                <a:latin typeface="Trebuchet MS"/>
                <a:cs typeface="Trebuchet MS"/>
              </a:rPr>
              <a:t> </a:t>
            </a:r>
            <a:r>
              <a:rPr sz="1500" spc="-15" dirty="0" err="1" smtClean="0">
                <a:solidFill>
                  <a:srgbClr val="4A4A4A"/>
                </a:solidFill>
                <a:latin typeface="Trebuchet MS"/>
                <a:cs typeface="Trebuchet MS"/>
              </a:rPr>
              <a:t>документах</a:t>
            </a:r>
            <a:r>
              <a:rPr lang="ru-RU" sz="1500" dirty="0">
                <a:latin typeface="Trebuchet MS"/>
                <a:cs typeface="Trebuchet MS"/>
              </a:rPr>
              <a:t> </a:t>
            </a:r>
            <a:r>
              <a:rPr sz="1500" u="sng" spc="-5" dirty="0" err="1" smtClean="0">
                <a:solidFill>
                  <a:srgbClr val="4A4A4A"/>
                </a:solidFill>
                <a:latin typeface="Trebuchet MS"/>
                <a:cs typeface="Trebuchet MS"/>
              </a:rPr>
              <a:t>пациента</a:t>
            </a:r>
            <a:r>
              <a:rPr sz="1500" u="sng" spc="-5" dirty="0" smtClean="0">
                <a:solidFill>
                  <a:srgbClr val="4A4A4A"/>
                </a:solidFill>
                <a:latin typeface="Trebuchet MS"/>
                <a:cs typeface="Trebuchet MS"/>
              </a:rPr>
              <a:t> </a:t>
            </a:r>
            <a:r>
              <a:rPr sz="1500" u="sng" dirty="0">
                <a:solidFill>
                  <a:srgbClr val="4A4A4A"/>
                </a:solidFill>
                <a:latin typeface="Trebuchet MS"/>
                <a:cs typeface="Trebuchet MS"/>
              </a:rPr>
              <a:t>и </a:t>
            </a:r>
            <a:r>
              <a:rPr sz="1500" u="sng" spc="-5" dirty="0">
                <a:solidFill>
                  <a:srgbClr val="4A4A4A"/>
                </a:solidFill>
                <a:latin typeface="Trebuchet MS"/>
                <a:cs typeface="Trebuchet MS"/>
              </a:rPr>
              <a:t>журнале врачебной комиссии. </a:t>
            </a:r>
            <a:r>
              <a:rPr lang="ru-RU" sz="1500" u="sng" spc="-5" dirty="0" smtClean="0">
                <a:solidFill>
                  <a:srgbClr val="4A4A4A"/>
                </a:solidFill>
                <a:latin typeface="Trebuchet MS"/>
                <a:cs typeface="Trebuchet MS"/>
              </a:rPr>
              <a:t/>
            </a:r>
            <a:br>
              <a:rPr lang="ru-RU" sz="1500" u="sng" spc="-5" dirty="0" smtClean="0">
                <a:solidFill>
                  <a:srgbClr val="4A4A4A"/>
                </a:solidFill>
                <a:latin typeface="Trebuchet MS"/>
                <a:cs typeface="Trebuchet MS"/>
              </a:rPr>
            </a:br>
            <a:r>
              <a:rPr lang="ru-RU" sz="1500" b="1" dirty="0">
                <a:solidFill>
                  <a:srgbClr val="4A4A4A"/>
                </a:solidFill>
                <a:latin typeface="Trebuchet MS"/>
                <a:cs typeface="Trebuchet MS"/>
              </a:rPr>
              <a:t>н</a:t>
            </a:r>
            <a:r>
              <a:rPr sz="1500" b="1" dirty="0" smtClean="0">
                <a:solidFill>
                  <a:srgbClr val="4A4A4A"/>
                </a:solidFill>
                <a:latin typeface="Trebuchet MS"/>
                <a:cs typeface="Trebuchet MS"/>
              </a:rPr>
              <a:t>а </a:t>
            </a:r>
            <a:r>
              <a:rPr sz="1500" b="1" spc="-5" dirty="0">
                <a:solidFill>
                  <a:srgbClr val="4A4A4A"/>
                </a:solidFill>
                <a:latin typeface="Trebuchet MS"/>
                <a:cs typeface="Trebuchet MS"/>
              </a:rPr>
              <a:t>сумму,   </a:t>
            </a:r>
            <a:r>
              <a:rPr sz="1500" b="1" spc="20" dirty="0">
                <a:solidFill>
                  <a:srgbClr val="4A4A4A"/>
                </a:solidFill>
                <a:latin typeface="Trebuchet MS"/>
                <a:cs typeface="Trebuchet MS"/>
              </a:rPr>
              <a:t> </a:t>
            </a:r>
            <a:r>
              <a:rPr sz="1500" b="1" spc="-5" dirty="0">
                <a:solidFill>
                  <a:srgbClr val="4A4A4A"/>
                </a:solidFill>
                <a:latin typeface="Trebuchet MS"/>
                <a:cs typeface="Trebuchet MS"/>
              </a:rPr>
              <a:t>не</a:t>
            </a:r>
            <a:r>
              <a:rPr sz="1500" b="1" spc="165" dirty="0">
                <a:solidFill>
                  <a:srgbClr val="4A4A4A"/>
                </a:solidFill>
                <a:latin typeface="Trebuchet MS"/>
                <a:cs typeface="Trebuchet MS"/>
              </a:rPr>
              <a:t> </a:t>
            </a:r>
            <a:r>
              <a:rPr sz="1500" b="1" spc="-5" dirty="0">
                <a:solidFill>
                  <a:srgbClr val="4A4A4A"/>
                </a:solidFill>
                <a:latin typeface="Trebuchet MS"/>
                <a:cs typeface="Trebuchet MS"/>
              </a:rPr>
              <a:t>превышающую	</a:t>
            </a:r>
            <a:r>
              <a:rPr sz="1500" b="1" spc="-10" dirty="0">
                <a:solidFill>
                  <a:srgbClr val="4A4A4A"/>
                </a:solidFill>
                <a:latin typeface="Trebuchet MS"/>
                <a:cs typeface="Trebuchet MS"/>
              </a:rPr>
              <a:t>200</a:t>
            </a:r>
            <a:r>
              <a:rPr sz="1500" b="1" spc="30" dirty="0">
                <a:solidFill>
                  <a:srgbClr val="4A4A4A"/>
                </a:solidFill>
                <a:latin typeface="Trebuchet MS"/>
                <a:cs typeface="Trebuchet MS"/>
              </a:rPr>
              <a:t> </a:t>
            </a:r>
            <a:r>
              <a:rPr sz="1500" b="1" spc="-15" dirty="0" smtClean="0">
                <a:solidFill>
                  <a:srgbClr val="4A4A4A"/>
                </a:solidFill>
                <a:latin typeface="Trebuchet MS"/>
                <a:cs typeface="Trebuchet MS"/>
              </a:rPr>
              <a:t>000,00</a:t>
            </a:r>
            <a:r>
              <a:rPr lang="ru-RU" sz="1500" b="1" spc="-15" dirty="0" smtClean="0">
                <a:solidFill>
                  <a:srgbClr val="4A4A4A"/>
                </a:solidFill>
                <a:latin typeface="Trebuchet MS"/>
                <a:cs typeface="Trebuchet MS"/>
              </a:rPr>
              <a:t> рублей. </a:t>
            </a:r>
            <a:endParaRPr sz="1500" dirty="0">
              <a:latin typeface="Trebuchet MS"/>
              <a:cs typeface="Trebuchet MS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772159" y="153542"/>
            <a:ext cx="7398384" cy="5715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250"/>
              </a:lnSpc>
              <a:tabLst>
                <a:tab pos="1080770" algn="l"/>
                <a:tab pos="2189480" algn="l"/>
              </a:tabLst>
            </a:pPr>
            <a:r>
              <a:rPr spc="-10" dirty="0">
                <a:solidFill>
                  <a:srgbClr val="E2465A"/>
                </a:solidFill>
                <a:latin typeface="Arial"/>
                <a:cs typeface="Arial"/>
              </a:rPr>
              <a:t>Случаи	закупок	</a:t>
            </a:r>
            <a:r>
              <a:rPr spc="-5" dirty="0">
                <a:solidFill>
                  <a:srgbClr val="E2465A"/>
                </a:solidFill>
                <a:latin typeface="Arial"/>
                <a:cs typeface="Arial"/>
              </a:rPr>
              <a:t>лекарственных препаратов </a:t>
            </a:r>
            <a:r>
              <a:rPr dirty="0">
                <a:solidFill>
                  <a:srgbClr val="E2465A"/>
                </a:solidFill>
                <a:latin typeface="Arial"/>
                <a:cs typeface="Arial"/>
              </a:rPr>
              <a:t>по</a:t>
            </a:r>
            <a:r>
              <a:rPr spc="-40" dirty="0">
                <a:solidFill>
                  <a:srgbClr val="E2465A"/>
                </a:solidFill>
                <a:latin typeface="Arial"/>
                <a:cs typeface="Arial"/>
              </a:rPr>
              <a:t> </a:t>
            </a:r>
            <a:r>
              <a:rPr spc="-10" dirty="0">
                <a:solidFill>
                  <a:srgbClr val="E2465A"/>
                </a:solidFill>
                <a:latin typeface="Arial"/>
                <a:cs typeface="Arial"/>
              </a:rPr>
              <a:t>торговым</a:t>
            </a:r>
          </a:p>
          <a:p>
            <a:pPr marL="3352165">
              <a:lnSpc>
                <a:spcPts val="2250"/>
              </a:lnSpc>
            </a:pPr>
            <a:r>
              <a:rPr spc="-5" dirty="0">
                <a:solidFill>
                  <a:srgbClr val="E2465A"/>
                </a:solidFill>
                <a:latin typeface="Arial"/>
                <a:cs typeface="Arial"/>
              </a:rPr>
              <a:t>наименованиям </a:t>
            </a:r>
            <a:r>
              <a:rPr dirty="0">
                <a:solidFill>
                  <a:srgbClr val="E2465A"/>
                </a:solidFill>
                <a:latin typeface="Arial"/>
                <a:cs typeface="Arial"/>
              </a:rPr>
              <a:t>в рамках</a:t>
            </a:r>
            <a:r>
              <a:rPr spc="-114" dirty="0">
                <a:solidFill>
                  <a:srgbClr val="E2465A"/>
                </a:solidFill>
                <a:latin typeface="Arial"/>
                <a:cs typeface="Arial"/>
              </a:rPr>
              <a:t> </a:t>
            </a:r>
            <a:r>
              <a:rPr spc="5" dirty="0">
                <a:solidFill>
                  <a:srgbClr val="E2465A"/>
                </a:solidFill>
                <a:latin typeface="Arial"/>
                <a:cs typeface="Arial"/>
              </a:rPr>
              <a:t>ФЗ-44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717295" y="728598"/>
            <a:ext cx="7453630" cy="5111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600" b="1" spc="-10" dirty="0">
                <a:solidFill>
                  <a:srgbClr val="00AF50"/>
                </a:solidFill>
                <a:latin typeface="Times New Roman"/>
                <a:cs typeface="Times New Roman"/>
              </a:rPr>
              <a:t>Письмо </a:t>
            </a:r>
            <a:r>
              <a:rPr sz="1600" b="1" spc="-5" dirty="0">
                <a:solidFill>
                  <a:srgbClr val="00AF50"/>
                </a:solidFill>
                <a:latin typeface="Times New Roman"/>
                <a:cs typeface="Times New Roman"/>
              </a:rPr>
              <a:t>Министерства </a:t>
            </a:r>
            <a:r>
              <a:rPr sz="1600" b="1" spc="-10" dirty="0">
                <a:solidFill>
                  <a:srgbClr val="00AF50"/>
                </a:solidFill>
                <a:latin typeface="Times New Roman"/>
                <a:cs typeface="Times New Roman"/>
              </a:rPr>
              <a:t>экономического развития </a:t>
            </a:r>
            <a:r>
              <a:rPr sz="1600" b="1" spc="-20" dirty="0">
                <a:solidFill>
                  <a:srgbClr val="00AF50"/>
                </a:solidFill>
                <a:latin typeface="Times New Roman"/>
                <a:cs typeface="Times New Roman"/>
              </a:rPr>
              <a:t>РФ </a:t>
            </a:r>
            <a:r>
              <a:rPr sz="1600" b="1" spc="-15" dirty="0">
                <a:solidFill>
                  <a:srgbClr val="00AF50"/>
                </a:solidFill>
                <a:latin typeface="Times New Roman"/>
                <a:cs typeface="Times New Roman"/>
              </a:rPr>
              <a:t>от </a:t>
            </a:r>
            <a:r>
              <a:rPr sz="1600" b="1" spc="-5" dirty="0">
                <a:solidFill>
                  <a:srgbClr val="00AF50"/>
                </a:solidFill>
                <a:latin typeface="Times New Roman"/>
                <a:cs typeface="Times New Roman"/>
              </a:rPr>
              <a:t>04.09.2015г №</a:t>
            </a:r>
            <a:r>
              <a:rPr sz="1600" b="1" spc="165" dirty="0">
                <a:solidFill>
                  <a:srgbClr val="00AF50"/>
                </a:solidFill>
                <a:latin typeface="Times New Roman"/>
                <a:cs typeface="Times New Roman"/>
              </a:rPr>
              <a:t> </a:t>
            </a:r>
            <a:r>
              <a:rPr sz="1600" b="1" spc="5" dirty="0">
                <a:solidFill>
                  <a:srgbClr val="00AF50"/>
                </a:solidFill>
                <a:latin typeface="Times New Roman"/>
                <a:cs typeface="Times New Roman"/>
              </a:rPr>
              <a:t>Д28н-2581</a:t>
            </a:r>
            <a:endParaRPr sz="1600">
              <a:latin typeface="Times New Roman"/>
              <a:cs typeface="Times New Roman"/>
            </a:endParaRPr>
          </a:p>
          <a:p>
            <a:pPr marL="884555">
              <a:lnSpc>
                <a:spcPct val="100000"/>
              </a:lnSpc>
              <a:spcBef>
                <a:spcPts val="180"/>
              </a:spcBef>
            </a:pPr>
            <a:r>
              <a:rPr sz="1600" b="1" spc="-5" dirty="0">
                <a:solidFill>
                  <a:srgbClr val="00AF50"/>
                </a:solidFill>
                <a:latin typeface="Times New Roman"/>
                <a:cs typeface="Times New Roman"/>
              </a:rPr>
              <a:t>«О способах </a:t>
            </a:r>
            <a:r>
              <a:rPr sz="1600" b="1" spc="-10" dirty="0">
                <a:solidFill>
                  <a:srgbClr val="00AF50"/>
                </a:solidFill>
                <a:latin typeface="Times New Roman"/>
                <a:cs typeface="Times New Roman"/>
              </a:rPr>
              <a:t>осуществления закупок </a:t>
            </a:r>
            <a:r>
              <a:rPr sz="1600" b="1" spc="-5" dirty="0">
                <a:solidFill>
                  <a:srgbClr val="00AF50"/>
                </a:solidFill>
                <a:latin typeface="Times New Roman"/>
                <a:cs typeface="Times New Roman"/>
              </a:rPr>
              <a:t>ЛС по </a:t>
            </a:r>
            <a:r>
              <a:rPr sz="1600" b="1" spc="-20" dirty="0">
                <a:solidFill>
                  <a:srgbClr val="00AF50"/>
                </a:solidFill>
                <a:latin typeface="Times New Roman"/>
                <a:cs typeface="Times New Roman"/>
              </a:rPr>
              <a:t>торговым</a:t>
            </a:r>
            <a:r>
              <a:rPr sz="1600" b="1" spc="150" dirty="0">
                <a:solidFill>
                  <a:srgbClr val="00AF50"/>
                </a:solidFill>
                <a:latin typeface="Times New Roman"/>
                <a:cs typeface="Times New Roman"/>
              </a:rPr>
              <a:t> </a:t>
            </a:r>
            <a:r>
              <a:rPr sz="1600" b="1" spc="-5" dirty="0">
                <a:solidFill>
                  <a:srgbClr val="00AF50"/>
                </a:solidFill>
                <a:latin typeface="Times New Roman"/>
                <a:cs typeface="Times New Roman"/>
              </a:rPr>
              <a:t>наименованиям»</a:t>
            </a:r>
            <a:endParaRPr sz="160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26897" y="1309877"/>
            <a:ext cx="8568055" cy="0"/>
          </a:xfrm>
          <a:custGeom>
            <a:avLst/>
            <a:gdLst/>
            <a:ahLst/>
            <a:cxnLst/>
            <a:rect l="l" t="t" r="r" b="b"/>
            <a:pathLst>
              <a:path w="8568055">
                <a:moveTo>
                  <a:pt x="0" y="0"/>
                </a:moveTo>
                <a:lnTo>
                  <a:pt x="8567928" y="0"/>
                </a:lnTo>
              </a:path>
            </a:pathLst>
          </a:custGeom>
          <a:ln w="19812">
            <a:solidFill>
              <a:srgbClr val="E2465A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67690" y="1876297"/>
            <a:ext cx="8425815" cy="17568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spcBef>
                <a:spcPts val="5"/>
              </a:spcBef>
              <a:buClr>
                <a:srgbClr val="E2465A"/>
              </a:buClr>
              <a:buFont typeface="Trebuchet MS"/>
              <a:buAutoNum type="arabicPeriod"/>
            </a:pPr>
            <a:endParaRPr sz="2000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2700">
              <a:buClr>
                <a:srgbClr val="E2465A"/>
              </a:buClr>
              <a:tabLst>
                <a:tab pos="355600" algn="l"/>
                <a:tab pos="356235" algn="l"/>
                <a:tab pos="2189480" algn="l"/>
                <a:tab pos="3033395" algn="l"/>
                <a:tab pos="4387215" algn="l"/>
                <a:tab pos="4787900" algn="l"/>
                <a:tab pos="5042535" algn="l"/>
                <a:tab pos="5367020" algn="l"/>
                <a:tab pos="5624830" algn="l"/>
                <a:tab pos="6028690" algn="l"/>
                <a:tab pos="6382385" algn="l"/>
                <a:tab pos="6711315" algn="l"/>
                <a:tab pos="7531734" algn="l"/>
              </a:tabLst>
            </a:pPr>
            <a:r>
              <a:rPr lang="ru-RU" sz="1500" spc="-10" dirty="0" smtClean="0">
                <a:solidFill>
                  <a:srgbClr val="4A4A4A"/>
                </a:solidFill>
                <a:latin typeface="Trebuchet MS"/>
                <a:cs typeface="Trebuchet MS"/>
              </a:rPr>
              <a:t>      3.</a:t>
            </a:r>
            <a:r>
              <a:rPr sz="1500" spc="-10" dirty="0" err="1" smtClean="0">
                <a:solidFill>
                  <a:srgbClr val="4A4A4A"/>
                </a:solidFill>
                <a:latin typeface="Trebuchet MS"/>
                <a:cs typeface="Trebuchet MS"/>
              </a:rPr>
              <a:t>Закупка</a:t>
            </a:r>
            <a:r>
              <a:rPr sz="1500" spc="160" dirty="0" smtClean="0">
                <a:solidFill>
                  <a:srgbClr val="4A4A4A"/>
                </a:solidFill>
                <a:latin typeface="Trebuchet MS"/>
                <a:cs typeface="Trebuchet MS"/>
              </a:rPr>
              <a:t> </a:t>
            </a:r>
            <a:r>
              <a:rPr sz="1500" spc="-10" dirty="0" smtClean="0">
                <a:solidFill>
                  <a:srgbClr val="4A4A4A"/>
                </a:solidFill>
                <a:latin typeface="Trebuchet MS"/>
                <a:cs typeface="Trebuchet MS"/>
              </a:rPr>
              <a:t>ЛП</a:t>
            </a:r>
            <a:r>
              <a:rPr sz="1500" spc="160" dirty="0" smtClean="0">
                <a:solidFill>
                  <a:srgbClr val="4A4A4A"/>
                </a:solidFill>
                <a:latin typeface="Trebuchet MS"/>
                <a:cs typeface="Trebuchet MS"/>
              </a:rPr>
              <a:t> </a:t>
            </a:r>
            <a:r>
              <a:rPr sz="1500" spc="-10" dirty="0" err="1" smtClean="0">
                <a:solidFill>
                  <a:srgbClr val="FF0000"/>
                </a:solidFill>
                <a:latin typeface="Trebuchet MS"/>
                <a:cs typeface="Trebuchet MS"/>
              </a:rPr>
              <a:t>путем</a:t>
            </a:r>
            <a:r>
              <a:rPr sz="1500" spc="-10" dirty="0" smtClean="0">
                <a:solidFill>
                  <a:srgbClr val="FF0000"/>
                </a:solidFill>
                <a:latin typeface="Trebuchet MS"/>
                <a:cs typeface="Trebuchet MS"/>
              </a:rPr>
              <a:t>	</a:t>
            </a:r>
            <a:r>
              <a:rPr sz="1500" spc="-5" dirty="0" err="1" smtClean="0">
                <a:solidFill>
                  <a:srgbClr val="FF0000"/>
                </a:solidFill>
                <a:latin typeface="Trebuchet MS"/>
                <a:cs typeface="Trebuchet MS"/>
              </a:rPr>
              <a:t>запроса</a:t>
            </a:r>
            <a:r>
              <a:rPr sz="1500" spc="-5" dirty="0" smtClean="0">
                <a:solidFill>
                  <a:srgbClr val="FF0000"/>
                </a:solidFill>
                <a:latin typeface="Trebuchet MS"/>
                <a:cs typeface="Trebuchet MS"/>
              </a:rPr>
              <a:t>	</a:t>
            </a:r>
            <a:r>
              <a:rPr sz="1500" spc="-10" dirty="0" err="1" smtClean="0">
                <a:solidFill>
                  <a:srgbClr val="FF0000"/>
                </a:solidFill>
                <a:latin typeface="Trebuchet MS"/>
                <a:cs typeface="Trebuchet MS"/>
              </a:rPr>
              <a:t>предложений</a:t>
            </a:r>
            <a:r>
              <a:rPr sz="1500" spc="-10" dirty="0" smtClean="0">
                <a:solidFill>
                  <a:srgbClr val="FF0000"/>
                </a:solidFill>
                <a:latin typeface="Trebuchet MS"/>
                <a:cs typeface="Trebuchet MS"/>
              </a:rPr>
              <a:t>	</a:t>
            </a:r>
            <a:r>
              <a:rPr sz="1500" spc="-5" dirty="0" smtClean="0">
                <a:solidFill>
                  <a:srgbClr val="4A4A4A"/>
                </a:solidFill>
                <a:latin typeface="Trebuchet MS"/>
                <a:cs typeface="Trebuchet MS"/>
              </a:rPr>
              <a:t>(п.	</a:t>
            </a:r>
            <a:r>
              <a:rPr sz="1500" dirty="0" smtClean="0">
                <a:solidFill>
                  <a:srgbClr val="4A4A4A"/>
                </a:solidFill>
                <a:latin typeface="Trebuchet MS"/>
                <a:cs typeface="Trebuchet MS"/>
              </a:rPr>
              <a:t>7	</a:t>
            </a:r>
            <a:r>
              <a:rPr sz="1500" spc="-10" dirty="0" smtClean="0">
                <a:solidFill>
                  <a:srgbClr val="4A4A4A"/>
                </a:solidFill>
                <a:latin typeface="Trebuchet MS"/>
                <a:cs typeface="Trebuchet MS"/>
              </a:rPr>
              <a:t>ч.	</a:t>
            </a:r>
            <a:r>
              <a:rPr sz="1500" dirty="0" smtClean="0">
                <a:solidFill>
                  <a:srgbClr val="4A4A4A"/>
                </a:solidFill>
                <a:latin typeface="Trebuchet MS"/>
                <a:cs typeface="Trebuchet MS"/>
              </a:rPr>
              <a:t>2	</a:t>
            </a:r>
            <a:r>
              <a:rPr sz="1500" spc="-10" dirty="0" err="1" smtClean="0">
                <a:solidFill>
                  <a:srgbClr val="4A4A4A"/>
                </a:solidFill>
                <a:latin typeface="Trebuchet MS"/>
                <a:cs typeface="Trebuchet MS"/>
              </a:rPr>
              <a:t>ст</a:t>
            </a:r>
            <a:r>
              <a:rPr sz="1500" spc="-10" dirty="0" smtClean="0">
                <a:solidFill>
                  <a:srgbClr val="4A4A4A"/>
                </a:solidFill>
                <a:latin typeface="Trebuchet MS"/>
                <a:cs typeface="Trebuchet MS"/>
              </a:rPr>
              <a:t>.	</a:t>
            </a:r>
            <a:r>
              <a:rPr sz="1500" spc="-5" dirty="0" smtClean="0">
                <a:solidFill>
                  <a:srgbClr val="4A4A4A"/>
                </a:solidFill>
                <a:latin typeface="Trebuchet MS"/>
                <a:cs typeface="Trebuchet MS"/>
              </a:rPr>
              <a:t>83	</a:t>
            </a:r>
            <a:r>
              <a:rPr sz="1500" dirty="0" smtClean="0">
                <a:solidFill>
                  <a:srgbClr val="4A4A4A"/>
                </a:solidFill>
                <a:latin typeface="Trebuchet MS"/>
                <a:cs typeface="Trebuchet MS"/>
              </a:rPr>
              <a:t>№	44-ФЗ)	</a:t>
            </a:r>
            <a:r>
              <a:rPr sz="1500" spc="-10" dirty="0" err="1" smtClean="0">
                <a:solidFill>
                  <a:srgbClr val="4A4A4A"/>
                </a:solidFill>
                <a:latin typeface="Trebuchet MS"/>
                <a:cs typeface="Trebuchet MS"/>
              </a:rPr>
              <a:t>на</a:t>
            </a:r>
            <a:r>
              <a:rPr sz="1500" spc="110" dirty="0" smtClean="0">
                <a:solidFill>
                  <a:srgbClr val="4A4A4A"/>
                </a:solidFill>
                <a:latin typeface="Trebuchet MS"/>
                <a:cs typeface="Trebuchet MS"/>
              </a:rPr>
              <a:t> </a:t>
            </a:r>
            <a:r>
              <a:rPr sz="1500" u="sng" spc="-20" dirty="0" err="1" smtClean="0">
                <a:solidFill>
                  <a:srgbClr val="4A4A4A"/>
                </a:solidFill>
                <a:latin typeface="Trebuchet MS"/>
                <a:cs typeface="Trebuchet MS"/>
              </a:rPr>
              <a:t>одного</a:t>
            </a:r>
            <a:endParaRPr sz="1500" dirty="0" smtClean="0">
              <a:solidFill>
                <a:prstClr val="black"/>
              </a:solidFill>
              <a:latin typeface="Trebuchet MS"/>
              <a:cs typeface="Trebuchet MS"/>
            </a:endParaRPr>
          </a:p>
          <a:p>
            <a:pPr marL="355600" marR="5715" indent="-635" algn="just"/>
            <a:r>
              <a:rPr sz="1500" u="sng" spc="-375" dirty="0" smtClean="0">
                <a:solidFill>
                  <a:srgbClr val="4A4A4A"/>
                </a:solidFill>
                <a:latin typeface="Times New Roman"/>
                <a:cs typeface="Times New Roman"/>
              </a:rPr>
              <a:t> </a:t>
            </a:r>
            <a:r>
              <a:rPr sz="1500" u="sng" spc="-5" dirty="0" err="1" smtClean="0">
                <a:solidFill>
                  <a:srgbClr val="4A4A4A"/>
                </a:solidFill>
                <a:latin typeface="Trebuchet MS"/>
                <a:cs typeface="Trebuchet MS"/>
              </a:rPr>
              <a:t>пациента</a:t>
            </a:r>
            <a:r>
              <a:rPr sz="1500" u="sng" spc="-5" dirty="0" smtClean="0">
                <a:solidFill>
                  <a:srgbClr val="4A4A4A"/>
                </a:solidFill>
                <a:latin typeface="Trebuchet MS"/>
                <a:cs typeface="Trebuchet MS"/>
              </a:rPr>
              <a:t>, </a:t>
            </a:r>
            <a:r>
              <a:rPr sz="1500" u="sng" dirty="0" err="1" smtClean="0">
                <a:solidFill>
                  <a:srgbClr val="4A4A4A"/>
                </a:solidFill>
                <a:latin typeface="Trebuchet MS"/>
                <a:cs typeface="Trebuchet MS"/>
              </a:rPr>
              <a:t>при</a:t>
            </a:r>
            <a:r>
              <a:rPr sz="1500" u="sng" dirty="0" smtClean="0">
                <a:solidFill>
                  <a:srgbClr val="4A4A4A"/>
                </a:solidFill>
                <a:latin typeface="Trebuchet MS"/>
                <a:cs typeface="Trebuchet MS"/>
              </a:rPr>
              <a:t> </a:t>
            </a:r>
            <a:r>
              <a:rPr sz="1500" u="sng" dirty="0" err="1" smtClean="0">
                <a:solidFill>
                  <a:srgbClr val="4A4A4A"/>
                </a:solidFill>
                <a:latin typeface="Trebuchet MS"/>
                <a:cs typeface="Trebuchet MS"/>
              </a:rPr>
              <a:t>наличии</a:t>
            </a:r>
            <a:r>
              <a:rPr sz="1500" u="sng" dirty="0" smtClean="0">
                <a:solidFill>
                  <a:srgbClr val="4A4A4A"/>
                </a:solidFill>
                <a:latin typeface="Trebuchet MS"/>
                <a:cs typeface="Trebuchet MS"/>
              </a:rPr>
              <a:t> </a:t>
            </a:r>
            <a:r>
              <a:rPr sz="1500" u="sng" spc="-5" dirty="0" err="1" smtClean="0">
                <a:solidFill>
                  <a:srgbClr val="4A4A4A"/>
                </a:solidFill>
                <a:latin typeface="Trebuchet MS"/>
                <a:cs typeface="Trebuchet MS"/>
              </a:rPr>
              <a:t>медицинских</a:t>
            </a:r>
            <a:r>
              <a:rPr sz="1500" u="sng" spc="-5" dirty="0" smtClean="0">
                <a:solidFill>
                  <a:srgbClr val="4A4A4A"/>
                </a:solidFill>
                <a:latin typeface="Trebuchet MS"/>
                <a:cs typeface="Trebuchet MS"/>
              </a:rPr>
              <a:t> </a:t>
            </a:r>
            <a:r>
              <a:rPr sz="1500" u="sng" spc="-5" dirty="0" err="1" smtClean="0">
                <a:solidFill>
                  <a:srgbClr val="4A4A4A"/>
                </a:solidFill>
                <a:latin typeface="Trebuchet MS"/>
                <a:cs typeface="Trebuchet MS"/>
              </a:rPr>
              <a:t>показаний</a:t>
            </a:r>
            <a:r>
              <a:rPr sz="1500" u="sng" spc="-5" dirty="0" smtClean="0">
                <a:solidFill>
                  <a:srgbClr val="4A4A4A"/>
                </a:solidFill>
                <a:latin typeface="Trebuchet MS"/>
                <a:cs typeface="Trebuchet MS"/>
              </a:rPr>
              <a:t> </a:t>
            </a:r>
            <a:r>
              <a:rPr sz="1500" spc="-5" dirty="0" smtClean="0">
                <a:solidFill>
                  <a:srgbClr val="4A4A4A"/>
                </a:solidFill>
                <a:latin typeface="Trebuchet MS"/>
                <a:cs typeface="Trebuchet MS"/>
              </a:rPr>
              <a:t>(</a:t>
            </a:r>
            <a:r>
              <a:rPr sz="1500" spc="-5" dirty="0" err="1" smtClean="0">
                <a:solidFill>
                  <a:srgbClr val="4A4A4A"/>
                </a:solidFill>
                <a:latin typeface="Trebuchet MS"/>
                <a:cs typeface="Trebuchet MS"/>
              </a:rPr>
              <a:t>индивидуальная</a:t>
            </a:r>
            <a:r>
              <a:rPr sz="1500" spc="-5" dirty="0" smtClean="0">
                <a:solidFill>
                  <a:srgbClr val="4A4A4A"/>
                </a:solidFill>
                <a:latin typeface="Trebuchet MS"/>
                <a:cs typeface="Trebuchet MS"/>
              </a:rPr>
              <a:t> </a:t>
            </a:r>
            <a:r>
              <a:rPr sz="1500" spc="-15" dirty="0" err="1" smtClean="0">
                <a:solidFill>
                  <a:srgbClr val="4A4A4A"/>
                </a:solidFill>
                <a:latin typeface="Trebuchet MS"/>
                <a:cs typeface="Trebuchet MS"/>
              </a:rPr>
              <a:t>непереносимость</a:t>
            </a:r>
            <a:r>
              <a:rPr sz="1500" spc="-15" dirty="0" smtClean="0">
                <a:solidFill>
                  <a:srgbClr val="4A4A4A"/>
                </a:solidFill>
                <a:latin typeface="Trebuchet MS"/>
                <a:cs typeface="Trebuchet MS"/>
              </a:rPr>
              <a:t>, </a:t>
            </a:r>
            <a:r>
              <a:rPr sz="1500" spc="-10" dirty="0" err="1" smtClean="0">
                <a:solidFill>
                  <a:srgbClr val="4A4A4A"/>
                </a:solidFill>
                <a:latin typeface="Trebuchet MS"/>
                <a:cs typeface="Trebuchet MS"/>
              </a:rPr>
              <a:t>по</a:t>
            </a:r>
            <a:r>
              <a:rPr sz="1500" spc="-10" dirty="0" smtClean="0">
                <a:solidFill>
                  <a:srgbClr val="4A4A4A"/>
                </a:solidFill>
                <a:latin typeface="Trebuchet MS"/>
                <a:cs typeface="Trebuchet MS"/>
              </a:rPr>
              <a:t>  </a:t>
            </a:r>
            <a:r>
              <a:rPr sz="1500" spc="-5" dirty="0" err="1" smtClean="0">
                <a:solidFill>
                  <a:srgbClr val="4A4A4A"/>
                </a:solidFill>
                <a:latin typeface="Trebuchet MS"/>
                <a:cs typeface="Trebuchet MS"/>
              </a:rPr>
              <a:t>жизненным</a:t>
            </a:r>
            <a:r>
              <a:rPr sz="1500" spc="-5" dirty="0" smtClean="0">
                <a:solidFill>
                  <a:srgbClr val="4A4A4A"/>
                </a:solidFill>
                <a:latin typeface="Trebuchet MS"/>
                <a:cs typeface="Trebuchet MS"/>
              </a:rPr>
              <a:t> </a:t>
            </a:r>
            <a:r>
              <a:rPr sz="1500" spc="-5" dirty="0" err="1" smtClean="0">
                <a:solidFill>
                  <a:srgbClr val="4A4A4A"/>
                </a:solidFill>
                <a:latin typeface="Trebuchet MS"/>
                <a:cs typeface="Trebuchet MS"/>
              </a:rPr>
              <a:t>показаниям</a:t>
            </a:r>
            <a:r>
              <a:rPr sz="1500" spc="-5" dirty="0" smtClean="0">
                <a:solidFill>
                  <a:srgbClr val="4A4A4A"/>
                </a:solidFill>
                <a:latin typeface="Trebuchet MS"/>
                <a:cs typeface="Trebuchet MS"/>
              </a:rPr>
              <a:t>) </a:t>
            </a:r>
            <a:r>
              <a:rPr sz="1500" spc="-5" dirty="0" err="1" smtClean="0">
                <a:solidFill>
                  <a:srgbClr val="4A4A4A"/>
                </a:solidFill>
                <a:latin typeface="Trebuchet MS"/>
                <a:cs typeface="Trebuchet MS"/>
              </a:rPr>
              <a:t>по</a:t>
            </a:r>
            <a:r>
              <a:rPr sz="1500" spc="-5" dirty="0" smtClean="0">
                <a:solidFill>
                  <a:srgbClr val="4A4A4A"/>
                </a:solidFill>
                <a:latin typeface="Trebuchet MS"/>
                <a:cs typeface="Trebuchet MS"/>
              </a:rPr>
              <a:t> </a:t>
            </a:r>
            <a:r>
              <a:rPr sz="1500" u="sng" dirty="0" err="1" smtClean="0">
                <a:solidFill>
                  <a:srgbClr val="4A4A4A"/>
                </a:solidFill>
                <a:latin typeface="Trebuchet MS"/>
                <a:cs typeface="Trebuchet MS"/>
              </a:rPr>
              <a:t>решению</a:t>
            </a:r>
            <a:r>
              <a:rPr sz="1500" u="sng" dirty="0" smtClean="0">
                <a:solidFill>
                  <a:srgbClr val="4A4A4A"/>
                </a:solidFill>
                <a:latin typeface="Trebuchet MS"/>
                <a:cs typeface="Trebuchet MS"/>
              </a:rPr>
              <a:t> </a:t>
            </a:r>
            <a:r>
              <a:rPr sz="1500" u="sng" spc="-5" dirty="0" err="1" smtClean="0">
                <a:solidFill>
                  <a:srgbClr val="4A4A4A"/>
                </a:solidFill>
                <a:latin typeface="Trebuchet MS"/>
                <a:cs typeface="Trebuchet MS"/>
              </a:rPr>
              <a:t>врачебной</a:t>
            </a:r>
            <a:r>
              <a:rPr sz="1500" u="sng" spc="-5" dirty="0" smtClean="0">
                <a:solidFill>
                  <a:srgbClr val="4A4A4A"/>
                </a:solidFill>
                <a:latin typeface="Trebuchet MS"/>
                <a:cs typeface="Trebuchet MS"/>
              </a:rPr>
              <a:t> </a:t>
            </a:r>
            <a:r>
              <a:rPr sz="1500" u="sng" spc="-5" dirty="0" err="1" smtClean="0">
                <a:solidFill>
                  <a:srgbClr val="4A4A4A"/>
                </a:solidFill>
                <a:latin typeface="Trebuchet MS"/>
                <a:cs typeface="Trebuchet MS"/>
              </a:rPr>
              <a:t>комиссии</a:t>
            </a:r>
            <a:r>
              <a:rPr sz="1500" spc="-5" dirty="0" smtClean="0">
                <a:solidFill>
                  <a:srgbClr val="4A4A4A"/>
                </a:solidFill>
                <a:latin typeface="Trebuchet MS"/>
                <a:cs typeface="Trebuchet MS"/>
              </a:rPr>
              <a:t>, </a:t>
            </a:r>
            <a:r>
              <a:rPr sz="1500" spc="-5" dirty="0" err="1" smtClean="0">
                <a:solidFill>
                  <a:srgbClr val="4A4A4A"/>
                </a:solidFill>
                <a:latin typeface="Trebuchet MS"/>
                <a:cs typeface="Trebuchet MS"/>
              </a:rPr>
              <a:t>которое</a:t>
            </a:r>
            <a:r>
              <a:rPr sz="1500" spc="-5" dirty="0" smtClean="0">
                <a:solidFill>
                  <a:srgbClr val="4A4A4A"/>
                </a:solidFill>
                <a:latin typeface="Trebuchet MS"/>
                <a:cs typeface="Trebuchet MS"/>
              </a:rPr>
              <a:t> </a:t>
            </a:r>
            <a:r>
              <a:rPr sz="1500" spc="-5" dirty="0" err="1" smtClean="0">
                <a:solidFill>
                  <a:srgbClr val="4A4A4A"/>
                </a:solidFill>
                <a:latin typeface="Trebuchet MS"/>
                <a:cs typeface="Trebuchet MS"/>
              </a:rPr>
              <a:t>фиксируется</a:t>
            </a:r>
            <a:r>
              <a:rPr sz="1500" spc="-5" dirty="0" smtClean="0">
                <a:solidFill>
                  <a:srgbClr val="4A4A4A"/>
                </a:solidFill>
                <a:latin typeface="Trebuchet MS"/>
                <a:cs typeface="Trebuchet MS"/>
              </a:rPr>
              <a:t> в  </a:t>
            </a:r>
            <a:r>
              <a:rPr sz="1500" spc="-5" dirty="0" err="1" smtClean="0">
                <a:solidFill>
                  <a:srgbClr val="4A4A4A"/>
                </a:solidFill>
                <a:latin typeface="Trebuchet MS"/>
                <a:cs typeface="Trebuchet MS"/>
              </a:rPr>
              <a:t>медицинских</a:t>
            </a:r>
            <a:r>
              <a:rPr sz="1500" spc="-5" dirty="0" smtClean="0">
                <a:solidFill>
                  <a:srgbClr val="4A4A4A"/>
                </a:solidFill>
                <a:latin typeface="Trebuchet MS"/>
                <a:cs typeface="Trebuchet MS"/>
              </a:rPr>
              <a:t>    </a:t>
            </a:r>
            <a:r>
              <a:rPr sz="1500" spc="-5" dirty="0" err="1" smtClean="0">
                <a:solidFill>
                  <a:srgbClr val="4A4A4A"/>
                </a:solidFill>
                <a:latin typeface="Trebuchet MS"/>
                <a:cs typeface="Trebuchet MS"/>
              </a:rPr>
              <a:t>документах</a:t>
            </a:r>
            <a:r>
              <a:rPr sz="1500" spc="-5" dirty="0" smtClean="0">
                <a:solidFill>
                  <a:srgbClr val="4A4A4A"/>
                </a:solidFill>
                <a:latin typeface="Trebuchet MS"/>
                <a:cs typeface="Trebuchet MS"/>
              </a:rPr>
              <a:t>    </a:t>
            </a:r>
            <a:r>
              <a:rPr sz="1500" spc="-5" dirty="0" err="1" smtClean="0">
                <a:solidFill>
                  <a:srgbClr val="4A4A4A"/>
                </a:solidFill>
                <a:latin typeface="Trebuchet MS"/>
                <a:cs typeface="Trebuchet MS"/>
              </a:rPr>
              <a:t>пациента</a:t>
            </a:r>
            <a:r>
              <a:rPr sz="1500" spc="-5" dirty="0" smtClean="0">
                <a:solidFill>
                  <a:srgbClr val="4A4A4A"/>
                </a:solidFill>
                <a:latin typeface="Trebuchet MS"/>
                <a:cs typeface="Trebuchet MS"/>
              </a:rPr>
              <a:t>    </a:t>
            </a:r>
            <a:r>
              <a:rPr sz="1500" dirty="0" smtClean="0">
                <a:solidFill>
                  <a:srgbClr val="4A4A4A"/>
                </a:solidFill>
                <a:latin typeface="Trebuchet MS"/>
                <a:cs typeface="Trebuchet MS"/>
              </a:rPr>
              <a:t>и    </a:t>
            </a:r>
            <a:r>
              <a:rPr sz="1500" dirty="0" err="1" smtClean="0">
                <a:solidFill>
                  <a:srgbClr val="4A4A4A"/>
                </a:solidFill>
                <a:latin typeface="Trebuchet MS"/>
                <a:cs typeface="Trebuchet MS"/>
              </a:rPr>
              <a:t>журнале</a:t>
            </a:r>
            <a:r>
              <a:rPr sz="1500" dirty="0" smtClean="0">
                <a:solidFill>
                  <a:srgbClr val="4A4A4A"/>
                </a:solidFill>
                <a:latin typeface="Trebuchet MS"/>
                <a:cs typeface="Trebuchet MS"/>
              </a:rPr>
              <a:t>    </a:t>
            </a:r>
            <a:r>
              <a:rPr sz="1500" spc="-5" dirty="0" err="1" smtClean="0">
                <a:solidFill>
                  <a:srgbClr val="4A4A4A"/>
                </a:solidFill>
                <a:latin typeface="Trebuchet MS"/>
                <a:cs typeface="Trebuchet MS"/>
              </a:rPr>
              <a:t>врачебной</a:t>
            </a:r>
            <a:r>
              <a:rPr sz="1500" spc="-5" dirty="0" smtClean="0">
                <a:solidFill>
                  <a:srgbClr val="4A4A4A"/>
                </a:solidFill>
                <a:latin typeface="Trebuchet MS"/>
                <a:cs typeface="Trebuchet MS"/>
              </a:rPr>
              <a:t>    </a:t>
            </a:r>
            <a:r>
              <a:rPr sz="1500" spc="-5" dirty="0" err="1" smtClean="0">
                <a:solidFill>
                  <a:srgbClr val="4A4A4A"/>
                </a:solidFill>
                <a:latin typeface="Trebuchet MS"/>
                <a:cs typeface="Trebuchet MS"/>
              </a:rPr>
              <a:t>комиссии</a:t>
            </a:r>
            <a:r>
              <a:rPr sz="1500" spc="-5" dirty="0" smtClean="0">
                <a:solidFill>
                  <a:prstClr val="black"/>
                </a:solidFill>
                <a:latin typeface="Trebuchet MS"/>
                <a:cs typeface="Trebuchet MS"/>
              </a:rPr>
              <a:t>.  </a:t>
            </a:r>
            <a:r>
              <a:rPr sz="1500" spc="-5" dirty="0" err="1" smtClean="0">
                <a:solidFill>
                  <a:prstClr val="black"/>
                </a:solidFill>
                <a:latin typeface="Trebuchet MS"/>
                <a:cs typeface="Trebuchet MS"/>
              </a:rPr>
              <a:t>Только</a:t>
            </a:r>
            <a:r>
              <a:rPr sz="1500" spc="-5" dirty="0" smtClean="0">
                <a:solidFill>
                  <a:prstClr val="black"/>
                </a:solidFill>
                <a:latin typeface="Trebuchet MS"/>
                <a:cs typeface="Trebuchet MS"/>
              </a:rPr>
              <a:t> </a:t>
            </a:r>
            <a:r>
              <a:rPr sz="1500" spc="160" dirty="0" smtClean="0">
                <a:solidFill>
                  <a:prstClr val="black"/>
                </a:solidFill>
                <a:latin typeface="Trebuchet MS"/>
                <a:cs typeface="Trebuchet MS"/>
              </a:rPr>
              <a:t> </a:t>
            </a:r>
            <a:r>
              <a:rPr sz="1500" u="sng" spc="-15" dirty="0" smtClean="0">
                <a:solidFill>
                  <a:prstClr val="black"/>
                </a:solidFill>
                <a:latin typeface="Trebuchet MS"/>
                <a:cs typeface="Trebuchet MS"/>
              </a:rPr>
              <a:t>в</a:t>
            </a:r>
            <a:endParaRPr sz="1500" dirty="0" smtClean="0">
              <a:solidFill>
                <a:prstClr val="black"/>
              </a:solidFill>
              <a:latin typeface="Trebuchet MS"/>
              <a:cs typeface="Trebuchet MS"/>
            </a:endParaRPr>
          </a:p>
          <a:p>
            <a:pPr marL="355600" algn="just"/>
            <a:r>
              <a:rPr sz="1500" u="sng" spc="-375" dirty="0" smtClean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500" u="sng" spc="-10" dirty="0" err="1" smtClean="0">
                <a:solidFill>
                  <a:prstClr val="black"/>
                </a:solidFill>
                <a:latin typeface="Trebuchet MS"/>
                <a:cs typeface="Trebuchet MS"/>
              </a:rPr>
              <a:t>объеме</a:t>
            </a:r>
            <a:r>
              <a:rPr sz="1500" u="sng" spc="-10" dirty="0" smtClean="0">
                <a:solidFill>
                  <a:prstClr val="black"/>
                </a:solidFill>
                <a:latin typeface="Trebuchet MS"/>
                <a:cs typeface="Trebuchet MS"/>
              </a:rPr>
              <a:t>, </a:t>
            </a:r>
            <a:r>
              <a:rPr sz="1500" u="sng" spc="-5" dirty="0" err="1" smtClean="0">
                <a:solidFill>
                  <a:prstClr val="black"/>
                </a:solidFill>
                <a:latin typeface="Trebuchet MS"/>
                <a:cs typeface="Trebuchet MS"/>
              </a:rPr>
              <a:t>необходимых</a:t>
            </a:r>
            <a:r>
              <a:rPr sz="1500" u="sng" spc="-5" dirty="0" smtClean="0">
                <a:solidFill>
                  <a:prstClr val="black"/>
                </a:solidFill>
                <a:latin typeface="Trebuchet MS"/>
                <a:cs typeface="Trebuchet MS"/>
              </a:rPr>
              <a:t> </a:t>
            </a:r>
            <a:r>
              <a:rPr sz="1500" u="sng" spc="-5" dirty="0" err="1" smtClean="0">
                <a:solidFill>
                  <a:prstClr val="black"/>
                </a:solidFill>
                <a:latin typeface="Trebuchet MS"/>
                <a:cs typeface="Trebuchet MS"/>
              </a:rPr>
              <a:t>пациенту</a:t>
            </a:r>
            <a:r>
              <a:rPr sz="1500" u="sng" spc="-5" dirty="0" smtClean="0">
                <a:solidFill>
                  <a:prstClr val="black"/>
                </a:solidFill>
                <a:latin typeface="Trebuchet MS"/>
                <a:cs typeface="Trebuchet MS"/>
              </a:rPr>
              <a:t> в </a:t>
            </a:r>
            <a:r>
              <a:rPr sz="1500" u="sng" spc="-5" dirty="0" err="1" smtClean="0">
                <a:solidFill>
                  <a:prstClr val="black"/>
                </a:solidFill>
                <a:latin typeface="Trebuchet MS"/>
                <a:cs typeface="Trebuchet MS"/>
              </a:rPr>
              <a:t>течение</a:t>
            </a:r>
            <a:r>
              <a:rPr sz="1500" u="sng" spc="-5" dirty="0" smtClean="0">
                <a:solidFill>
                  <a:prstClr val="black"/>
                </a:solidFill>
                <a:latin typeface="Trebuchet MS"/>
                <a:cs typeface="Trebuchet MS"/>
              </a:rPr>
              <a:t> </a:t>
            </a:r>
            <a:r>
              <a:rPr sz="1500" u="sng" dirty="0" err="1" smtClean="0">
                <a:solidFill>
                  <a:prstClr val="black"/>
                </a:solidFill>
                <a:latin typeface="Trebuchet MS"/>
                <a:cs typeface="Trebuchet MS"/>
              </a:rPr>
              <a:t>срока</a:t>
            </a:r>
            <a:r>
              <a:rPr sz="1500" u="sng" spc="135" dirty="0" smtClean="0">
                <a:solidFill>
                  <a:prstClr val="black"/>
                </a:solidFill>
                <a:latin typeface="Trebuchet MS"/>
                <a:cs typeface="Trebuchet MS"/>
              </a:rPr>
              <a:t> </a:t>
            </a:r>
            <a:r>
              <a:rPr sz="1500" u="sng" spc="-10" dirty="0" err="1" smtClean="0">
                <a:solidFill>
                  <a:prstClr val="black"/>
                </a:solidFill>
                <a:latin typeface="Trebuchet MS"/>
                <a:cs typeface="Trebuchet MS"/>
              </a:rPr>
              <a:t>лечения</a:t>
            </a:r>
            <a:endParaRPr sz="1500" dirty="0" smtClean="0">
              <a:solidFill>
                <a:prstClr val="black"/>
              </a:solidFill>
              <a:latin typeface="Trebuchet MS"/>
              <a:cs typeface="Trebuchet MS"/>
            </a:endParaRPr>
          </a:p>
          <a:p>
            <a:pPr marL="12700">
              <a:lnSpc>
                <a:spcPts val="1795"/>
              </a:lnSpc>
              <a:spcBef>
                <a:spcPts val="505"/>
              </a:spcBef>
              <a:buClr>
                <a:srgbClr val="E2465A"/>
              </a:buClr>
              <a:tabLst>
                <a:tab pos="354965" algn="l"/>
                <a:tab pos="356235" algn="l"/>
              </a:tabLst>
            </a:pPr>
            <a:r>
              <a:rPr sz="1500" u="sng" spc="-375" dirty="0" smtClean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endParaRPr sz="1500" dirty="0">
              <a:solidFill>
                <a:prstClr val="black"/>
              </a:solidFill>
              <a:latin typeface="Trebuchet MS"/>
              <a:cs typeface="Trebuchet MS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592448" y="5251703"/>
            <a:ext cx="1210310" cy="2308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146050"/>
            <a:r>
              <a:rPr sz="1500" spc="-5" dirty="0" smtClean="0">
                <a:solidFill>
                  <a:srgbClr val="4A4A4A"/>
                </a:solidFill>
                <a:latin typeface="Trebuchet MS"/>
                <a:cs typeface="Trebuchet MS"/>
              </a:rPr>
              <a:t>,</a:t>
            </a:r>
            <a:endParaRPr sz="1500" dirty="0">
              <a:solidFill>
                <a:prstClr val="black"/>
              </a:solidFill>
              <a:latin typeface="Trebuchet MS"/>
              <a:cs typeface="Trebuchet MS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854955" y="5251703"/>
            <a:ext cx="3957320" cy="2308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107950">
              <a:tabLst>
                <a:tab pos="1475740" algn="l"/>
                <a:tab pos="1643380" algn="l"/>
                <a:tab pos="1974214" algn="l"/>
                <a:tab pos="2834005" algn="l"/>
                <a:tab pos="3134360" algn="l"/>
                <a:tab pos="3235960" algn="l"/>
              </a:tabLst>
            </a:pPr>
            <a:r>
              <a:rPr sz="1500" b="1" dirty="0">
                <a:solidFill>
                  <a:srgbClr val="4A4A4A"/>
                </a:solidFill>
                <a:latin typeface="Trebuchet MS"/>
                <a:cs typeface="Trebuchet MS"/>
              </a:rPr>
              <a:t>		</a:t>
            </a:r>
            <a:endParaRPr sz="1500" dirty="0">
              <a:solidFill>
                <a:prstClr val="black"/>
              </a:solidFill>
              <a:latin typeface="Trebuchet MS"/>
              <a:cs typeface="Trebuchet MS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772159" y="153542"/>
            <a:ext cx="7398384" cy="5715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250"/>
              </a:lnSpc>
              <a:tabLst>
                <a:tab pos="1080770" algn="l"/>
                <a:tab pos="2189480" algn="l"/>
              </a:tabLst>
            </a:pPr>
            <a:r>
              <a:rPr spc="-10" dirty="0">
                <a:solidFill>
                  <a:srgbClr val="E2465A"/>
                </a:solidFill>
                <a:latin typeface="Arial"/>
                <a:cs typeface="Arial"/>
              </a:rPr>
              <a:t>Случаи	закупок	</a:t>
            </a:r>
            <a:r>
              <a:rPr spc="-5" dirty="0">
                <a:solidFill>
                  <a:srgbClr val="E2465A"/>
                </a:solidFill>
                <a:latin typeface="Arial"/>
                <a:cs typeface="Arial"/>
              </a:rPr>
              <a:t>лекарственных препаратов </a:t>
            </a:r>
            <a:r>
              <a:rPr dirty="0">
                <a:solidFill>
                  <a:srgbClr val="E2465A"/>
                </a:solidFill>
                <a:latin typeface="Arial"/>
                <a:cs typeface="Arial"/>
              </a:rPr>
              <a:t>по</a:t>
            </a:r>
            <a:r>
              <a:rPr spc="-40" dirty="0">
                <a:solidFill>
                  <a:srgbClr val="E2465A"/>
                </a:solidFill>
                <a:latin typeface="Arial"/>
                <a:cs typeface="Arial"/>
              </a:rPr>
              <a:t> </a:t>
            </a:r>
            <a:r>
              <a:rPr spc="-10" dirty="0">
                <a:solidFill>
                  <a:srgbClr val="E2465A"/>
                </a:solidFill>
                <a:latin typeface="Arial"/>
                <a:cs typeface="Arial"/>
              </a:rPr>
              <a:t>торговым</a:t>
            </a:r>
          </a:p>
          <a:p>
            <a:pPr marL="3352165">
              <a:lnSpc>
                <a:spcPts val="2250"/>
              </a:lnSpc>
            </a:pPr>
            <a:r>
              <a:rPr spc="-5" dirty="0">
                <a:solidFill>
                  <a:srgbClr val="E2465A"/>
                </a:solidFill>
                <a:latin typeface="Arial"/>
                <a:cs typeface="Arial"/>
              </a:rPr>
              <a:t>наименованиям </a:t>
            </a:r>
            <a:r>
              <a:rPr dirty="0">
                <a:solidFill>
                  <a:srgbClr val="E2465A"/>
                </a:solidFill>
                <a:latin typeface="Arial"/>
                <a:cs typeface="Arial"/>
              </a:rPr>
              <a:t>в рамках</a:t>
            </a:r>
            <a:r>
              <a:rPr spc="-114" dirty="0">
                <a:solidFill>
                  <a:srgbClr val="E2465A"/>
                </a:solidFill>
                <a:latin typeface="Arial"/>
                <a:cs typeface="Arial"/>
              </a:rPr>
              <a:t> </a:t>
            </a:r>
            <a:r>
              <a:rPr spc="5" dirty="0">
                <a:solidFill>
                  <a:srgbClr val="E2465A"/>
                </a:solidFill>
                <a:latin typeface="Arial"/>
                <a:cs typeface="Arial"/>
              </a:rPr>
              <a:t>ФЗ-44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717295" y="728598"/>
            <a:ext cx="7453630" cy="5111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sz="1600" b="1" spc="-10" dirty="0">
                <a:solidFill>
                  <a:srgbClr val="00AF50"/>
                </a:solidFill>
                <a:latin typeface="Times New Roman"/>
                <a:cs typeface="Times New Roman"/>
              </a:rPr>
              <a:t>Письмо </a:t>
            </a:r>
            <a:r>
              <a:rPr sz="1600" b="1" spc="-5" dirty="0">
                <a:solidFill>
                  <a:srgbClr val="00AF50"/>
                </a:solidFill>
                <a:latin typeface="Times New Roman"/>
                <a:cs typeface="Times New Roman"/>
              </a:rPr>
              <a:t>Министерства </a:t>
            </a:r>
            <a:r>
              <a:rPr sz="1600" b="1" spc="-10" dirty="0">
                <a:solidFill>
                  <a:srgbClr val="00AF50"/>
                </a:solidFill>
                <a:latin typeface="Times New Roman"/>
                <a:cs typeface="Times New Roman"/>
              </a:rPr>
              <a:t>экономического развития </a:t>
            </a:r>
            <a:r>
              <a:rPr sz="1600" b="1" spc="-20" dirty="0">
                <a:solidFill>
                  <a:srgbClr val="00AF50"/>
                </a:solidFill>
                <a:latin typeface="Times New Roman"/>
                <a:cs typeface="Times New Roman"/>
              </a:rPr>
              <a:t>РФ </a:t>
            </a:r>
            <a:r>
              <a:rPr sz="1600" b="1" spc="-15" dirty="0">
                <a:solidFill>
                  <a:srgbClr val="00AF50"/>
                </a:solidFill>
                <a:latin typeface="Times New Roman"/>
                <a:cs typeface="Times New Roman"/>
              </a:rPr>
              <a:t>от </a:t>
            </a:r>
            <a:r>
              <a:rPr sz="1600" b="1" spc="-5" dirty="0">
                <a:solidFill>
                  <a:srgbClr val="00AF50"/>
                </a:solidFill>
                <a:latin typeface="Times New Roman"/>
                <a:cs typeface="Times New Roman"/>
              </a:rPr>
              <a:t>04.09.2015г №</a:t>
            </a:r>
            <a:r>
              <a:rPr sz="1600" b="1" spc="165" dirty="0">
                <a:solidFill>
                  <a:srgbClr val="00AF50"/>
                </a:solidFill>
                <a:latin typeface="Times New Roman"/>
                <a:cs typeface="Times New Roman"/>
              </a:rPr>
              <a:t> </a:t>
            </a:r>
            <a:r>
              <a:rPr sz="1600" b="1" spc="5" dirty="0">
                <a:solidFill>
                  <a:srgbClr val="00AF50"/>
                </a:solidFill>
                <a:latin typeface="Times New Roman"/>
                <a:cs typeface="Times New Roman"/>
              </a:rPr>
              <a:t>Д28н-2581</a:t>
            </a:r>
            <a:endParaRPr sz="160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884555">
              <a:spcBef>
                <a:spcPts val="180"/>
              </a:spcBef>
            </a:pPr>
            <a:r>
              <a:rPr sz="1600" b="1" spc="-5" dirty="0">
                <a:solidFill>
                  <a:srgbClr val="00AF50"/>
                </a:solidFill>
                <a:latin typeface="Times New Roman"/>
                <a:cs typeface="Times New Roman"/>
              </a:rPr>
              <a:t>«О способах </a:t>
            </a:r>
            <a:r>
              <a:rPr sz="1600" b="1" spc="-10" dirty="0">
                <a:solidFill>
                  <a:srgbClr val="00AF50"/>
                </a:solidFill>
                <a:latin typeface="Times New Roman"/>
                <a:cs typeface="Times New Roman"/>
              </a:rPr>
              <a:t>осуществления закупок </a:t>
            </a:r>
            <a:r>
              <a:rPr sz="1600" b="1" spc="-5" dirty="0">
                <a:solidFill>
                  <a:srgbClr val="00AF50"/>
                </a:solidFill>
                <a:latin typeface="Times New Roman"/>
                <a:cs typeface="Times New Roman"/>
              </a:rPr>
              <a:t>ЛС по </a:t>
            </a:r>
            <a:r>
              <a:rPr sz="1600" b="1" spc="-20" dirty="0">
                <a:solidFill>
                  <a:srgbClr val="00AF50"/>
                </a:solidFill>
                <a:latin typeface="Times New Roman"/>
                <a:cs typeface="Times New Roman"/>
              </a:rPr>
              <a:t>торговым</a:t>
            </a:r>
            <a:r>
              <a:rPr sz="1600" b="1" spc="150" dirty="0">
                <a:solidFill>
                  <a:srgbClr val="00AF50"/>
                </a:solidFill>
                <a:latin typeface="Times New Roman"/>
                <a:cs typeface="Times New Roman"/>
              </a:rPr>
              <a:t> </a:t>
            </a:r>
            <a:r>
              <a:rPr sz="1600" b="1" spc="-5" dirty="0">
                <a:solidFill>
                  <a:srgbClr val="00AF50"/>
                </a:solidFill>
                <a:latin typeface="Times New Roman"/>
                <a:cs typeface="Times New Roman"/>
              </a:rPr>
              <a:t>наименованиям»</a:t>
            </a:r>
            <a:endParaRPr sz="160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82291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1920" rIns="0" bIns="0" rtlCol="0">
            <a:spAutoFit/>
          </a:bodyPr>
          <a:lstStyle/>
          <a:p>
            <a:pPr marL="1890395">
              <a:lnSpc>
                <a:spcPct val="100000"/>
              </a:lnSpc>
            </a:pPr>
            <a:r>
              <a:rPr spc="-35" dirty="0"/>
              <a:t>К</a:t>
            </a:r>
            <a:r>
              <a:rPr spc="-50" dirty="0"/>
              <a:t>О</a:t>
            </a:r>
            <a:r>
              <a:rPr spc="-35" dirty="0"/>
              <a:t>А</a:t>
            </a:r>
            <a:r>
              <a:rPr dirty="0"/>
              <a:t>П.</a:t>
            </a:r>
            <a:r>
              <a:rPr spc="-25" dirty="0"/>
              <a:t> </a:t>
            </a:r>
            <a:r>
              <a:rPr spc="25" dirty="0"/>
              <a:t>С</a:t>
            </a:r>
            <a:r>
              <a:rPr dirty="0"/>
              <a:t>анкц</a:t>
            </a:r>
            <a:r>
              <a:rPr spc="-10" dirty="0"/>
              <a:t>и</a:t>
            </a:r>
            <a:r>
              <a:rPr dirty="0"/>
              <a:t>и</a:t>
            </a:r>
            <a:r>
              <a:rPr spc="-35" dirty="0"/>
              <a:t> </a:t>
            </a:r>
            <a:r>
              <a:rPr dirty="0"/>
              <a:t>за</a:t>
            </a:r>
            <a:r>
              <a:rPr spc="-25" dirty="0"/>
              <a:t> </a:t>
            </a:r>
            <a:r>
              <a:rPr dirty="0"/>
              <a:t>необосно</a:t>
            </a:r>
            <a:r>
              <a:rPr spc="-20" dirty="0"/>
              <a:t>в</a:t>
            </a:r>
            <a:r>
              <a:rPr dirty="0"/>
              <a:t>ан</a:t>
            </a:r>
            <a:r>
              <a:rPr spc="-10" dirty="0"/>
              <a:t>н</a:t>
            </a:r>
            <a:r>
              <a:rPr dirty="0"/>
              <a:t>ое</a:t>
            </a:r>
            <a:r>
              <a:rPr spc="-55" dirty="0"/>
              <a:t> </a:t>
            </a:r>
            <a:r>
              <a:rPr dirty="0"/>
              <a:t>ис</a:t>
            </a:r>
            <a:r>
              <a:rPr spc="-10" dirty="0"/>
              <a:t>п</a:t>
            </a:r>
            <a:r>
              <a:rPr spc="-50" dirty="0"/>
              <a:t>о</a:t>
            </a:r>
            <a:r>
              <a:rPr dirty="0"/>
              <a:t>л</a:t>
            </a:r>
            <a:r>
              <a:rPr spc="-10" dirty="0"/>
              <a:t>ь</a:t>
            </a:r>
            <a:r>
              <a:rPr spc="-20" dirty="0"/>
              <a:t>з</a:t>
            </a:r>
            <a:r>
              <a:rPr dirty="0"/>
              <a:t>о</a:t>
            </a:r>
            <a:r>
              <a:rPr spc="-20" dirty="0"/>
              <a:t>в</a:t>
            </a:r>
            <a:r>
              <a:rPr dirty="0"/>
              <a:t>ан</a:t>
            </a:r>
            <a:r>
              <a:rPr spc="-10" dirty="0"/>
              <a:t>и</a:t>
            </a:r>
            <a:r>
              <a:rPr dirty="0"/>
              <a:t>е</a:t>
            </a:r>
            <a:r>
              <a:rPr spc="-55" dirty="0"/>
              <a:t> </a:t>
            </a:r>
            <a:r>
              <a:rPr spc="-30" dirty="0"/>
              <a:t>Т</a:t>
            </a:r>
            <a:r>
              <a:rPr dirty="0"/>
              <a:t>З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13792" y="765960"/>
            <a:ext cx="8952865" cy="5854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tabLst>
                <a:tab pos="565785" algn="l"/>
                <a:tab pos="2118995" algn="l"/>
                <a:tab pos="2405380" algn="l"/>
                <a:tab pos="3735704" algn="l"/>
                <a:tab pos="4813300" algn="l"/>
                <a:tab pos="5831840" algn="l"/>
                <a:tab pos="7341870" algn="l"/>
                <a:tab pos="7611745" algn="l"/>
                <a:tab pos="8804275" algn="l"/>
              </a:tabLst>
            </a:pP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4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.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1.	</a:t>
            </a:r>
            <a:r>
              <a:rPr sz="2000" b="1" dirty="0">
                <a:solidFill>
                  <a:prstClr val="black"/>
                </a:solidFill>
                <a:latin typeface="Arial"/>
                <a:cs typeface="Arial"/>
              </a:rPr>
              <a:t>В</a:t>
            </a:r>
            <a:r>
              <a:rPr sz="2000" b="1" spc="30" dirty="0">
                <a:solidFill>
                  <a:prstClr val="black"/>
                </a:solidFill>
                <a:latin typeface="Arial"/>
                <a:cs typeface="Arial"/>
              </a:rPr>
              <a:t>к</a:t>
            </a:r>
            <a:r>
              <a:rPr sz="2000" b="1" spc="-15" dirty="0">
                <a:solidFill>
                  <a:prstClr val="black"/>
                </a:solidFill>
                <a:latin typeface="Arial"/>
                <a:cs typeface="Arial"/>
              </a:rPr>
              <a:t>л</a:t>
            </a:r>
            <a:r>
              <a:rPr sz="2000" b="1" spc="-75" dirty="0">
                <a:solidFill>
                  <a:prstClr val="black"/>
                </a:solidFill>
                <a:latin typeface="Arial"/>
                <a:cs typeface="Arial"/>
              </a:rPr>
              <a:t>ю</a:t>
            </a:r>
            <a:r>
              <a:rPr sz="2000" b="1" dirty="0">
                <a:solidFill>
                  <a:prstClr val="black"/>
                </a:solidFill>
                <a:latin typeface="Arial"/>
                <a:cs typeface="Arial"/>
              </a:rPr>
              <a:t>ч</a:t>
            </a:r>
            <a:r>
              <a:rPr sz="2000" b="1" spc="-15" dirty="0">
                <a:solidFill>
                  <a:prstClr val="black"/>
                </a:solidFill>
                <a:latin typeface="Arial"/>
                <a:cs typeface="Arial"/>
              </a:rPr>
              <a:t>е</a:t>
            </a:r>
            <a:r>
              <a:rPr sz="2000" b="1" dirty="0">
                <a:solidFill>
                  <a:prstClr val="black"/>
                </a:solidFill>
                <a:latin typeface="Arial"/>
                <a:cs typeface="Arial"/>
              </a:rPr>
              <a:t>ние	в	оп</a:t>
            </a:r>
            <a:r>
              <a:rPr sz="2000" b="1" spc="-15" dirty="0">
                <a:solidFill>
                  <a:prstClr val="black"/>
                </a:solidFill>
                <a:latin typeface="Arial"/>
                <a:cs typeface="Arial"/>
              </a:rPr>
              <a:t>и</a:t>
            </a:r>
            <a:r>
              <a:rPr sz="2000" b="1" spc="10" dirty="0">
                <a:solidFill>
                  <a:prstClr val="black"/>
                </a:solidFill>
                <a:latin typeface="Arial"/>
                <a:cs typeface="Arial"/>
              </a:rPr>
              <a:t>с</a:t>
            </a:r>
            <a:r>
              <a:rPr sz="2000" b="1" dirty="0">
                <a:solidFill>
                  <a:prstClr val="black"/>
                </a:solidFill>
                <a:latin typeface="Arial"/>
                <a:cs typeface="Arial"/>
              </a:rPr>
              <a:t>ание	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z="2000" spc="-75" dirty="0">
                <a:solidFill>
                  <a:prstClr val="black"/>
                </a:solidFill>
                <a:latin typeface="Arial"/>
                <a:cs typeface="Arial"/>
              </a:rPr>
              <a:t>б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ъе</a:t>
            </a:r>
            <a:r>
              <a:rPr sz="2000" spc="10" dirty="0">
                <a:solidFill>
                  <a:prstClr val="black"/>
                </a:solidFill>
                <a:latin typeface="Arial"/>
                <a:cs typeface="Arial"/>
              </a:rPr>
              <a:t>к</a:t>
            </a:r>
            <a:r>
              <a:rPr sz="2000" spc="-3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а	з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а</a:t>
            </a:r>
            <a:r>
              <a:rPr sz="2000" spc="20" dirty="0">
                <a:solidFill>
                  <a:prstClr val="black"/>
                </a:solidFill>
                <a:latin typeface="Arial"/>
                <a:cs typeface="Arial"/>
              </a:rPr>
              <a:t>к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уп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ки	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р</a:t>
            </a:r>
            <a:r>
              <a:rPr sz="2000" spc="-25" dirty="0">
                <a:solidFill>
                  <a:prstClr val="black"/>
                </a:solidFill>
                <a:latin typeface="Arial"/>
                <a:cs typeface="Arial"/>
              </a:rPr>
              <a:t>е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бо</a:t>
            </a:r>
            <a:r>
              <a:rPr sz="2000" spc="-20" dirty="0">
                <a:solidFill>
                  <a:prstClr val="black"/>
                </a:solidFill>
                <a:latin typeface="Arial"/>
                <a:cs typeface="Arial"/>
              </a:rPr>
              <a:t>в</a:t>
            </a:r>
            <a:r>
              <a:rPr sz="2000" spc="-15" dirty="0">
                <a:solidFill>
                  <a:prstClr val="black"/>
                </a:solidFill>
                <a:latin typeface="Arial"/>
                <a:cs typeface="Arial"/>
              </a:rPr>
              <a:t>а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н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и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й	и	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у</a:t>
            </a:r>
            <a:r>
              <a:rPr sz="2000" spc="40" dirty="0">
                <a:solidFill>
                  <a:prstClr val="black"/>
                </a:solidFill>
                <a:latin typeface="Arial"/>
                <a:cs typeface="Arial"/>
              </a:rPr>
              <a:t>к</a:t>
            </a:r>
            <a:r>
              <a:rPr sz="2000" spc="-25" dirty="0">
                <a:solidFill>
                  <a:prstClr val="black"/>
                </a:solidFill>
                <a:latin typeface="Arial"/>
                <a:cs typeface="Arial"/>
              </a:rPr>
              <a:t>а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з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ан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и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й	в</a:t>
            </a:r>
            <a:endParaRPr sz="200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tabLst>
                <a:tab pos="1617345" algn="l"/>
                <a:tab pos="3156585" algn="l"/>
                <a:tab pos="4386580" algn="l"/>
                <a:tab pos="5478145" algn="l"/>
                <a:tab pos="7541895" algn="l"/>
              </a:tabLst>
            </a:pPr>
            <a:r>
              <a:rPr sz="2000" spc="-50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н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ш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ении	</a:t>
            </a:r>
            <a:r>
              <a:rPr sz="2000" b="1" spc="-6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sz="2000" b="1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z="2000" b="1" spc="-20" dirty="0">
                <a:solidFill>
                  <a:prstClr val="black"/>
                </a:solidFill>
                <a:latin typeface="Arial"/>
                <a:cs typeface="Arial"/>
              </a:rPr>
              <a:t>в</a:t>
            </a:r>
            <a:r>
              <a:rPr sz="2000" b="1" dirty="0">
                <a:solidFill>
                  <a:prstClr val="black"/>
                </a:solidFill>
                <a:latin typeface="Arial"/>
                <a:cs typeface="Arial"/>
              </a:rPr>
              <a:t>арн</a:t>
            </a:r>
            <a:r>
              <a:rPr sz="2000" b="1" spc="5" dirty="0">
                <a:solidFill>
                  <a:prstClr val="black"/>
                </a:solidFill>
                <a:latin typeface="Arial"/>
                <a:cs typeface="Arial"/>
              </a:rPr>
              <a:t>ы</a:t>
            </a:r>
            <a:r>
              <a:rPr sz="2000" b="1" dirty="0">
                <a:solidFill>
                  <a:prstClr val="black"/>
                </a:solidFill>
                <a:latin typeface="Arial"/>
                <a:cs typeface="Arial"/>
              </a:rPr>
              <a:t>х	зна</a:t>
            </a:r>
            <a:r>
              <a:rPr sz="2000" b="1" spc="-15" dirty="0">
                <a:solidFill>
                  <a:prstClr val="black"/>
                </a:solidFill>
                <a:latin typeface="Arial"/>
                <a:cs typeface="Arial"/>
              </a:rPr>
              <a:t>ко</a:t>
            </a:r>
            <a:r>
              <a:rPr sz="2000" b="1" spc="5" dirty="0">
                <a:solidFill>
                  <a:prstClr val="black"/>
                </a:solidFill>
                <a:latin typeface="Arial"/>
                <a:cs typeface="Arial"/>
              </a:rPr>
              <a:t>в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,	з</a:t>
            </a:r>
            <a:r>
              <a:rPr sz="2000" spc="-15" dirty="0">
                <a:solidFill>
                  <a:prstClr val="black"/>
                </a:solidFill>
                <a:latin typeface="Arial"/>
                <a:cs typeface="Arial"/>
              </a:rPr>
              <a:t>н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а</a:t>
            </a:r>
            <a:r>
              <a:rPr sz="2000" spc="20" dirty="0">
                <a:solidFill>
                  <a:prstClr val="black"/>
                </a:solidFill>
                <a:latin typeface="Arial"/>
                <a:cs typeface="Arial"/>
              </a:rPr>
              <a:t>к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в	о</a:t>
            </a:r>
            <a:r>
              <a:rPr sz="2000" spc="-30" dirty="0">
                <a:solidFill>
                  <a:prstClr val="black"/>
                </a:solidFill>
                <a:latin typeface="Arial"/>
                <a:cs typeface="Arial"/>
              </a:rPr>
              <a:t>б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с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л</a:t>
            </a:r>
            <a:r>
              <a:rPr sz="2000" spc="15" dirty="0">
                <a:solidFill>
                  <a:prstClr val="black"/>
                </a:solidFill>
                <a:latin typeface="Arial"/>
                <a:cs typeface="Arial"/>
              </a:rPr>
              <a:t>у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жи</a:t>
            </a:r>
            <a:r>
              <a:rPr sz="2000" spc="-20" dirty="0">
                <a:solidFill>
                  <a:prstClr val="black"/>
                </a:solidFill>
                <a:latin typeface="Arial"/>
                <a:cs typeface="Arial"/>
              </a:rPr>
              <a:t>в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а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н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ия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,	ф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и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рме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н</a:t>
            </a:r>
            <a:r>
              <a:rPr sz="2000" spc="-15" dirty="0">
                <a:solidFill>
                  <a:prstClr val="black"/>
                </a:solidFill>
                <a:latin typeface="Arial"/>
                <a:cs typeface="Arial"/>
              </a:rPr>
              <a:t>н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ых</a:t>
            </a:r>
            <a:endParaRPr sz="200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13792" y="1375807"/>
            <a:ext cx="1812289" cy="584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/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наи</a:t>
            </a:r>
            <a:r>
              <a:rPr sz="2000" spc="-20" dirty="0">
                <a:solidFill>
                  <a:prstClr val="black"/>
                </a:solidFill>
                <a:latin typeface="Arial"/>
                <a:cs typeface="Arial"/>
              </a:rPr>
              <a:t>м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ен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z="2000" spc="-20" dirty="0">
                <a:solidFill>
                  <a:prstClr val="black"/>
                </a:solidFill>
                <a:latin typeface="Arial"/>
                <a:cs typeface="Arial"/>
              </a:rPr>
              <a:t>в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а</a:t>
            </a:r>
            <a:r>
              <a:rPr sz="2000" spc="-15" dirty="0">
                <a:solidFill>
                  <a:prstClr val="black"/>
                </a:solidFill>
                <a:latin typeface="Arial"/>
                <a:cs typeface="Arial"/>
              </a:rPr>
              <a:t>н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и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й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, наи</a:t>
            </a:r>
            <a:r>
              <a:rPr sz="2000" spc="-20" dirty="0">
                <a:solidFill>
                  <a:prstClr val="black"/>
                </a:solidFill>
                <a:latin typeface="Arial"/>
                <a:cs typeface="Arial"/>
              </a:rPr>
              <a:t>м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ен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z="2000" spc="-20" dirty="0">
                <a:solidFill>
                  <a:prstClr val="black"/>
                </a:solidFill>
                <a:latin typeface="Arial"/>
                <a:cs typeface="Arial"/>
              </a:rPr>
              <a:t>в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а</a:t>
            </a:r>
            <a:r>
              <a:rPr sz="2000" spc="-15" dirty="0">
                <a:solidFill>
                  <a:prstClr val="black"/>
                </a:solidFill>
                <a:latin typeface="Arial"/>
                <a:cs typeface="Arial"/>
              </a:rPr>
              <a:t>н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ия</a:t>
            </a:r>
            <a:endParaRPr sz="200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054098" y="1375807"/>
            <a:ext cx="7012305" cy="584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1445" marR="5080" indent="-119380">
              <a:tabLst>
                <a:tab pos="1175385" algn="l"/>
                <a:tab pos="1292225" algn="l"/>
                <a:tab pos="2568575" algn="l"/>
                <a:tab pos="3351529" algn="l"/>
                <a:tab pos="3815079" algn="l"/>
                <a:tab pos="4508500" algn="l"/>
                <a:tab pos="5285740" algn="l"/>
                <a:tab pos="5825490" algn="l"/>
              </a:tabLst>
            </a:pP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п</a:t>
            </a:r>
            <a:r>
              <a:rPr sz="2000" spc="-50" dirty="0">
                <a:solidFill>
                  <a:prstClr val="black"/>
                </a:solidFill>
                <a:latin typeface="Arial"/>
                <a:cs typeface="Arial"/>
              </a:rPr>
              <a:t>а</a:t>
            </a:r>
            <a:r>
              <a:rPr sz="2000" spc="-3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ен</a:t>
            </a:r>
            <a:r>
              <a:rPr sz="2000" spc="-3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в,		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п</a:t>
            </a:r>
            <a:r>
              <a:rPr sz="2000" spc="-50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л</a:t>
            </a:r>
            <a:r>
              <a:rPr sz="2000" spc="-50" dirty="0">
                <a:solidFill>
                  <a:prstClr val="black"/>
                </a:solidFill>
                <a:latin typeface="Arial"/>
                <a:cs typeface="Arial"/>
              </a:rPr>
              <a:t>е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з</a:t>
            </a:r>
            <a:r>
              <a:rPr sz="2000" spc="-15" dirty="0">
                <a:solidFill>
                  <a:prstClr val="black"/>
                </a:solidFill>
                <a:latin typeface="Arial"/>
                <a:cs typeface="Arial"/>
              </a:rPr>
              <a:t>н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ых	м</a:t>
            </a:r>
            <a:r>
              <a:rPr sz="2000" spc="-45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д</a:t>
            </a:r>
            <a:r>
              <a:rPr sz="2000" spc="-75" dirty="0">
                <a:solidFill>
                  <a:prstClr val="black"/>
                </a:solidFill>
                <a:latin typeface="Arial"/>
                <a:cs typeface="Arial"/>
              </a:rPr>
              <a:t>е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ле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й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,	</a:t>
            </a:r>
            <a:r>
              <a:rPr sz="2000" spc="-20" dirty="0">
                <a:solidFill>
                  <a:prstClr val="black"/>
                </a:solidFill>
                <a:latin typeface="Arial"/>
                <a:cs typeface="Arial"/>
              </a:rPr>
              <a:t>п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ром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ы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шл</a:t>
            </a:r>
            <a:r>
              <a:rPr sz="2000" spc="-15" dirty="0">
                <a:solidFill>
                  <a:prstClr val="black"/>
                </a:solidFill>
                <a:latin typeface="Arial"/>
                <a:cs typeface="Arial"/>
              </a:rPr>
              <a:t>е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н</a:t>
            </a:r>
            <a:r>
              <a:rPr sz="2000" spc="-20" dirty="0">
                <a:solidFill>
                  <a:prstClr val="black"/>
                </a:solidFill>
                <a:latin typeface="Arial"/>
                <a:cs typeface="Arial"/>
              </a:rPr>
              <a:t>н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ых	об</a:t>
            </a:r>
            <a:r>
              <a:rPr sz="2000" spc="5" dirty="0">
                <a:solidFill>
                  <a:prstClr val="black"/>
                </a:solidFill>
                <a:latin typeface="Arial"/>
                <a:cs typeface="Arial"/>
              </a:rPr>
              <a:t>р</a:t>
            </a:r>
            <a:r>
              <a:rPr sz="2000" spc="-35" dirty="0">
                <a:solidFill>
                  <a:prstClr val="black"/>
                </a:solidFill>
                <a:latin typeface="Arial"/>
                <a:cs typeface="Arial"/>
              </a:rPr>
              <a:t>а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з</a:t>
            </a:r>
            <a:r>
              <a:rPr sz="2000" spc="-20" dirty="0">
                <a:solidFill>
                  <a:prstClr val="black"/>
                </a:solidFill>
                <a:latin typeface="Arial"/>
                <a:cs typeface="Arial"/>
              </a:rPr>
              <a:t>ц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в, ме</a:t>
            </a:r>
            <a:r>
              <a:rPr sz="2000" spc="5" dirty="0">
                <a:solidFill>
                  <a:prstClr val="black"/>
                </a:solidFill>
                <a:latin typeface="Arial"/>
                <a:cs typeface="Arial"/>
              </a:rPr>
              <a:t>с</a:t>
            </a:r>
            <a:r>
              <a:rPr sz="2000" spc="-45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а	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п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роис</a:t>
            </a:r>
            <a:r>
              <a:rPr sz="2000" spc="-25" dirty="0">
                <a:solidFill>
                  <a:prstClr val="black"/>
                </a:solidFill>
                <a:latin typeface="Arial"/>
                <a:cs typeface="Arial"/>
              </a:rPr>
              <a:t>х</a:t>
            </a:r>
            <a:r>
              <a:rPr sz="2000" spc="-35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ж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ден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и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я	</a:t>
            </a:r>
            <a:r>
              <a:rPr sz="2000" spc="-3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z="2000" spc="-30" dirty="0">
                <a:solidFill>
                  <a:prstClr val="black"/>
                </a:solidFill>
                <a:latin typeface="Arial"/>
                <a:cs typeface="Arial"/>
              </a:rPr>
              <a:t>в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ара	</a:t>
            </a:r>
            <a:r>
              <a:rPr sz="2000" spc="-5" dirty="0">
                <a:solidFill>
                  <a:prstClr val="black"/>
                </a:solidFill>
                <a:latin typeface="Arial"/>
                <a:cs typeface="Arial"/>
              </a:rPr>
              <a:t>ил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и	наи</a:t>
            </a:r>
            <a:r>
              <a:rPr sz="2000" spc="-20" dirty="0">
                <a:solidFill>
                  <a:prstClr val="black"/>
                </a:solidFill>
                <a:latin typeface="Arial"/>
                <a:cs typeface="Arial"/>
              </a:rPr>
              <a:t>м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ен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z="2000" spc="-20" dirty="0">
                <a:solidFill>
                  <a:prstClr val="black"/>
                </a:solidFill>
                <a:latin typeface="Arial"/>
                <a:cs typeface="Arial"/>
              </a:rPr>
              <a:t>в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а</a:t>
            </a:r>
            <a:r>
              <a:rPr sz="2000" spc="-15" dirty="0">
                <a:solidFill>
                  <a:prstClr val="black"/>
                </a:solidFill>
                <a:latin typeface="Arial"/>
                <a:cs typeface="Arial"/>
              </a:rPr>
              <a:t>н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ия</a:t>
            </a:r>
            <a:endParaRPr sz="200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13792" y="1985160"/>
            <a:ext cx="8952865" cy="2806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tabLst>
                <a:tab pos="1976755" algn="l"/>
                <a:tab pos="3594100" algn="l"/>
                <a:tab pos="3850640" algn="l"/>
                <a:tab pos="5102860" algn="l"/>
                <a:tab pos="6817995" algn="l"/>
                <a:tab pos="8009890" algn="l"/>
              </a:tabLst>
            </a:pP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п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рои</a:t>
            </a:r>
            <a:r>
              <a:rPr sz="2000" spc="-15" dirty="0">
                <a:solidFill>
                  <a:prstClr val="black"/>
                </a:solidFill>
                <a:latin typeface="Arial"/>
                <a:cs typeface="Arial"/>
              </a:rPr>
              <a:t>з</a:t>
            </a:r>
            <a:r>
              <a:rPr sz="2000" spc="-25" dirty="0">
                <a:solidFill>
                  <a:prstClr val="black"/>
                </a:solidFill>
                <a:latin typeface="Arial"/>
                <a:cs typeface="Arial"/>
              </a:rPr>
              <a:t>в</a:t>
            </a:r>
            <a:r>
              <a:rPr sz="2000" spc="-50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д</a:t>
            </a:r>
            <a:r>
              <a:rPr sz="2000" spc="-15" dirty="0">
                <a:solidFill>
                  <a:prstClr val="black"/>
                </a:solidFill>
                <a:latin typeface="Arial"/>
                <a:cs typeface="Arial"/>
              </a:rPr>
              <a:t>и</a:t>
            </a:r>
            <a:r>
              <a:rPr sz="2000" spc="-3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sz="2000" spc="-85" dirty="0">
                <a:solidFill>
                  <a:prstClr val="black"/>
                </a:solidFill>
                <a:latin typeface="Arial"/>
                <a:cs typeface="Arial"/>
              </a:rPr>
              <a:t>е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л</a:t>
            </a:r>
            <a:r>
              <a:rPr sz="2000" spc="-15" dirty="0">
                <a:solidFill>
                  <a:prstClr val="black"/>
                </a:solidFill>
                <a:latin typeface="Arial"/>
                <a:cs typeface="Arial"/>
              </a:rPr>
              <a:t>я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,	</a:t>
            </a:r>
            <a:r>
              <a:rPr sz="2000" b="1" spc="-25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sz="2000" b="1" dirty="0">
                <a:solidFill>
                  <a:prstClr val="black"/>
                </a:solidFill>
                <a:latin typeface="Arial"/>
                <a:cs typeface="Arial"/>
              </a:rPr>
              <a:t>р</a:t>
            </a:r>
            <a:r>
              <a:rPr sz="2000" b="1" spc="-30" dirty="0">
                <a:solidFill>
                  <a:prstClr val="black"/>
                </a:solidFill>
                <a:latin typeface="Arial"/>
                <a:cs typeface="Arial"/>
              </a:rPr>
              <a:t>е</a:t>
            </a:r>
            <a:r>
              <a:rPr sz="2000" b="1" dirty="0">
                <a:solidFill>
                  <a:prstClr val="black"/>
                </a:solidFill>
                <a:latin typeface="Arial"/>
                <a:cs typeface="Arial"/>
              </a:rPr>
              <a:t>бо</a:t>
            </a:r>
            <a:r>
              <a:rPr sz="2000" b="1" spc="-30" dirty="0">
                <a:solidFill>
                  <a:prstClr val="black"/>
                </a:solidFill>
                <a:latin typeface="Arial"/>
                <a:cs typeface="Arial"/>
              </a:rPr>
              <a:t>в</a:t>
            </a:r>
            <a:r>
              <a:rPr sz="2000" b="1" spc="-15" dirty="0">
                <a:solidFill>
                  <a:prstClr val="black"/>
                </a:solidFill>
                <a:latin typeface="Arial"/>
                <a:cs typeface="Arial"/>
              </a:rPr>
              <a:t>а</a:t>
            </a:r>
            <a:r>
              <a:rPr sz="2000" b="1" dirty="0">
                <a:solidFill>
                  <a:prstClr val="black"/>
                </a:solidFill>
                <a:latin typeface="Arial"/>
                <a:cs typeface="Arial"/>
              </a:rPr>
              <a:t>н</a:t>
            </a:r>
            <a:r>
              <a:rPr sz="2000" b="1" spc="-10" dirty="0">
                <a:solidFill>
                  <a:prstClr val="black"/>
                </a:solidFill>
                <a:latin typeface="Arial"/>
                <a:cs typeface="Arial"/>
              </a:rPr>
              <a:t>и</a:t>
            </a:r>
            <a:r>
              <a:rPr sz="2000" b="1" dirty="0">
                <a:solidFill>
                  <a:prstClr val="black"/>
                </a:solidFill>
                <a:latin typeface="Arial"/>
                <a:cs typeface="Arial"/>
              </a:rPr>
              <a:t>й	к	</a:t>
            </a:r>
            <a:r>
              <a:rPr sz="2000" b="1" spc="-6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sz="2000" b="1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z="2000" b="1" spc="-25" dirty="0">
                <a:solidFill>
                  <a:prstClr val="black"/>
                </a:solidFill>
                <a:latin typeface="Arial"/>
                <a:cs typeface="Arial"/>
              </a:rPr>
              <a:t>в</a:t>
            </a:r>
            <a:r>
              <a:rPr sz="2000" b="1" dirty="0">
                <a:solidFill>
                  <a:prstClr val="black"/>
                </a:solidFill>
                <a:latin typeface="Arial"/>
                <a:cs typeface="Arial"/>
              </a:rPr>
              <a:t>арам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,	</a:t>
            </a:r>
            <a:r>
              <a:rPr sz="2000" spc="-20" dirty="0">
                <a:solidFill>
                  <a:prstClr val="black"/>
                </a:solidFill>
                <a:latin typeface="Arial"/>
                <a:cs typeface="Arial"/>
              </a:rPr>
              <a:t>и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н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ф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z="2000" spc="-15" dirty="0">
                <a:solidFill>
                  <a:prstClr val="black"/>
                </a:solidFill>
                <a:latin typeface="Arial"/>
                <a:cs typeface="Arial"/>
              </a:rPr>
              <a:t>р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маци</a:t>
            </a:r>
            <a:r>
              <a:rPr sz="2000" spc="-20" dirty="0">
                <a:solidFill>
                  <a:prstClr val="black"/>
                </a:solidFill>
                <a:latin typeface="Arial"/>
                <a:cs typeface="Arial"/>
              </a:rPr>
              <a:t>и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,	раб</a:t>
            </a:r>
            <a:r>
              <a:rPr sz="2000" spc="-60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z="2000" spc="-3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ам,	</a:t>
            </a:r>
            <a:r>
              <a:rPr sz="2000" spc="-35" dirty="0">
                <a:solidFill>
                  <a:prstClr val="black"/>
                </a:solidFill>
                <a:latin typeface="Arial"/>
                <a:cs typeface="Arial"/>
              </a:rPr>
              <a:t>у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сл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у</a:t>
            </a:r>
            <a:r>
              <a:rPr sz="2000" spc="-50" dirty="0">
                <a:solidFill>
                  <a:prstClr val="black"/>
                </a:solidFill>
                <a:latin typeface="Arial"/>
                <a:cs typeface="Arial"/>
              </a:rPr>
              <a:t>г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ам</a:t>
            </a:r>
            <a:endParaRPr sz="200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13792" y="2290461"/>
            <a:ext cx="3292475" cy="584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tabLst>
                <a:tab pos="609600" algn="l"/>
                <a:tab pos="1816735" algn="l"/>
                <a:tab pos="2591435" algn="l"/>
              </a:tabLst>
            </a:pP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п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ри	</a:t>
            </a:r>
            <a:r>
              <a:rPr sz="2000" spc="-30" dirty="0">
                <a:solidFill>
                  <a:prstClr val="black"/>
                </a:solidFill>
                <a:latin typeface="Arial"/>
                <a:cs typeface="Arial"/>
              </a:rPr>
              <a:t>у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с</a:t>
            </a:r>
            <a:r>
              <a:rPr sz="2000" spc="20" dirty="0">
                <a:solidFill>
                  <a:prstClr val="black"/>
                </a:solidFill>
                <a:latin typeface="Arial"/>
                <a:cs typeface="Arial"/>
              </a:rPr>
              <a:t>л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в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и</a:t>
            </a:r>
            <a:r>
              <a:rPr sz="2000" spc="-20" dirty="0">
                <a:solidFill>
                  <a:prstClr val="black"/>
                </a:solidFill>
                <a:latin typeface="Arial"/>
                <a:cs typeface="Arial"/>
              </a:rPr>
              <a:t>и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,	</a:t>
            </a:r>
            <a:r>
              <a:rPr sz="2000" b="1" spc="-25" dirty="0">
                <a:solidFill>
                  <a:prstClr val="black"/>
                </a:solidFill>
                <a:latin typeface="Arial"/>
                <a:cs typeface="Arial"/>
              </a:rPr>
              <a:t>е</a:t>
            </a:r>
            <a:r>
              <a:rPr sz="2000" b="1" dirty="0">
                <a:solidFill>
                  <a:prstClr val="black"/>
                </a:solidFill>
                <a:latin typeface="Arial"/>
                <a:cs typeface="Arial"/>
              </a:rPr>
              <a:t>с</a:t>
            </a:r>
            <a:r>
              <a:rPr sz="2000" b="1" spc="-10" dirty="0">
                <a:solidFill>
                  <a:prstClr val="black"/>
                </a:solidFill>
                <a:latin typeface="Arial"/>
                <a:cs typeface="Arial"/>
              </a:rPr>
              <a:t>л</a:t>
            </a:r>
            <a:r>
              <a:rPr sz="2000" b="1" dirty="0">
                <a:solidFill>
                  <a:prstClr val="black"/>
                </a:solidFill>
                <a:latin typeface="Arial"/>
                <a:cs typeface="Arial"/>
              </a:rPr>
              <a:t>и	</a:t>
            </a:r>
            <a:r>
              <a:rPr sz="2000" b="1" spc="-35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sz="2000" b="1" dirty="0">
                <a:solidFill>
                  <a:prstClr val="black"/>
                </a:solidFill>
                <a:latin typeface="Arial"/>
                <a:cs typeface="Arial"/>
              </a:rPr>
              <a:t>а</a:t>
            </a:r>
            <a:r>
              <a:rPr sz="2000" b="1" spc="5" dirty="0">
                <a:solidFill>
                  <a:prstClr val="black"/>
                </a:solidFill>
                <a:latin typeface="Arial"/>
                <a:cs typeface="Arial"/>
              </a:rPr>
              <a:t>к</a:t>
            </a:r>
            <a:r>
              <a:rPr sz="2000" b="1" dirty="0">
                <a:solidFill>
                  <a:prstClr val="black"/>
                </a:solidFill>
                <a:latin typeface="Arial"/>
                <a:cs typeface="Arial"/>
              </a:rPr>
              <a:t>ие</a:t>
            </a:r>
            <a:endParaRPr sz="200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tabLst>
                <a:tab pos="1787525" algn="l"/>
              </a:tabLst>
            </a:pPr>
            <a:r>
              <a:rPr sz="2000" spc="20" dirty="0">
                <a:solidFill>
                  <a:prstClr val="black"/>
                </a:solidFill>
                <a:latin typeface="Arial"/>
                <a:cs typeface="Arial"/>
              </a:rPr>
              <a:t>к</a:t>
            </a:r>
            <a:r>
              <a:rPr sz="2000" spc="-50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л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и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ч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е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ст</a:t>
            </a:r>
            <a:r>
              <a:rPr sz="2000" spc="-35" dirty="0">
                <a:solidFill>
                  <a:prstClr val="black"/>
                </a:solidFill>
                <a:latin typeface="Arial"/>
                <a:cs typeface="Arial"/>
              </a:rPr>
              <a:t>в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а	у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ч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а</a:t>
            </a:r>
            <a:r>
              <a:rPr sz="2000" spc="5" dirty="0">
                <a:solidFill>
                  <a:prstClr val="black"/>
                </a:solidFill>
                <a:latin typeface="Arial"/>
                <a:cs typeface="Arial"/>
              </a:rPr>
              <a:t>с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sz="2000" spc="-20" dirty="0">
                <a:solidFill>
                  <a:prstClr val="black"/>
                </a:solidFill>
                <a:latin typeface="Arial"/>
                <a:cs typeface="Arial"/>
              </a:rPr>
              <a:t>н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ик</a:t>
            </a:r>
            <a:r>
              <a:rPr sz="2000" spc="5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в</a:t>
            </a:r>
            <a:endParaRPr sz="200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558285" y="2290461"/>
            <a:ext cx="3961765" cy="584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6680" marR="5080" indent="-94615">
              <a:tabLst>
                <a:tab pos="1513840" algn="l"/>
                <a:tab pos="1667510" algn="l"/>
                <a:tab pos="2226945" algn="l"/>
                <a:tab pos="2692400" algn="l"/>
                <a:tab pos="3124835" algn="l"/>
              </a:tabLst>
            </a:pPr>
            <a:r>
              <a:rPr sz="2000" b="1" spc="-35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sz="2000" b="1" dirty="0">
                <a:solidFill>
                  <a:prstClr val="black"/>
                </a:solidFill>
                <a:latin typeface="Arial"/>
                <a:cs typeface="Arial"/>
              </a:rPr>
              <a:t>р</a:t>
            </a:r>
            <a:r>
              <a:rPr sz="2000" b="1" spc="-25" dirty="0">
                <a:solidFill>
                  <a:prstClr val="black"/>
                </a:solidFill>
                <a:latin typeface="Arial"/>
                <a:cs typeface="Arial"/>
              </a:rPr>
              <a:t>е</a:t>
            </a:r>
            <a:r>
              <a:rPr sz="2000" b="1" dirty="0">
                <a:solidFill>
                  <a:prstClr val="black"/>
                </a:solidFill>
                <a:latin typeface="Arial"/>
                <a:cs typeface="Arial"/>
              </a:rPr>
              <a:t>бо</a:t>
            </a:r>
            <a:r>
              <a:rPr sz="2000" b="1" spc="-25" dirty="0">
                <a:solidFill>
                  <a:prstClr val="black"/>
                </a:solidFill>
                <a:latin typeface="Arial"/>
                <a:cs typeface="Arial"/>
              </a:rPr>
              <a:t>в</a:t>
            </a:r>
            <a:r>
              <a:rPr sz="2000" b="1" spc="-10" dirty="0">
                <a:solidFill>
                  <a:prstClr val="black"/>
                </a:solidFill>
                <a:latin typeface="Arial"/>
                <a:cs typeface="Arial"/>
              </a:rPr>
              <a:t>а</a:t>
            </a:r>
            <a:r>
              <a:rPr sz="2000" b="1" dirty="0">
                <a:solidFill>
                  <a:prstClr val="black"/>
                </a:solidFill>
                <a:latin typeface="Arial"/>
                <a:cs typeface="Arial"/>
              </a:rPr>
              <a:t>ния		</a:t>
            </a:r>
            <a:r>
              <a:rPr sz="2000" b="1" spc="-20" dirty="0">
                <a:solidFill>
                  <a:prstClr val="black"/>
                </a:solidFill>
                <a:latin typeface="Arial"/>
                <a:cs typeface="Arial"/>
              </a:rPr>
              <a:t>в</a:t>
            </a:r>
            <a:r>
              <a:rPr sz="2000" b="1" spc="-40" dirty="0">
                <a:solidFill>
                  <a:prstClr val="black"/>
                </a:solidFill>
                <a:latin typeface="Arial"/>
                <a:cs typeface="Arial"/>
              </a:rPr>
              <a:t>л</a:t>
            </a:r>
            <a:r>
              <a:rPr sz="2000" b="1" dirty="0">
                <a:solidFill>
                  <a:prstClr val="black"/>
                </a:solidFill>
                <a:latin typeface="Arial"/>
                <a:cs typeface="Arial"/>
              </a:rPr>
              <a:t>е</a:t>
            </a:r>
            <a:r>
              <a:rPr sz="2000" b="1" spc="5" dirty="0">
                <a:solidFill>
                  <a:prstClr val="black"/>
                </a:solidFill>
                <a:latin typeface="Arial"/>
                <a:cs typeface="Arial"/>
              </a:rPr>
              <a:t>к</a:t>
            </a:r>
            <a:r>
              <a:rPr sz="2000" b="1" spc="10" dirty="0">
                <a:solidFill>
                  <a:prstClr val="black"/>
                </a:solidFill>
                <a:latin typeface="Arial"/>
                <a:cs typeface="Arial"/>
              </a:rPr>
              <a:t>у</a:t>
            </a:r>
            <a:r>
              <a:rPr sz="2000" b="1" dirty="0">
                <a:solidFill>
                  <a:prstClr val="black"/>
                </a:solidFill>
                <a:latin typeface="Arial"/>
                <a:cs typeface="Arial"/>
              </a:rPr>
              <a:t>т	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з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а	</a:t>
            </a:r>
            <a:r>
              <a:rPr sz="2000" spc="25" dirty="0">
                <a:solidFill>
                  <a:prstClr val="black"/>
                </a:solidFill>
                <a:latin typeface="Arial"/>
                <a:cs typeface="Arial"/>
              </a:rPr>
              <a:t>с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обой за</a:t>
            </a:r>
            <a:r>
              <a:rPr sz="2000" spc="15" dirty="0">
                <a:solidFill>
                  <a:prstClr val="black"/>
                </a:solidFill>
                <a:latin typeface="Arial"/>
                <a:cs typeface="Arial"/>
              </a:rPr>
              <a:t>к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у</a:t>
            </a:r>
            <a:r>
              <a:rPr sz="2000" spc="-15" dirty="0">
                <a:solidFill>
                  <a:prstClr val="black"/>
                </a:solidFill>
                <a:latin typeface="Arial"/>
                <a:cs typeface="Arial"/>
              </a:rPr>
              <a:t>п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ки,	</a:t>
            </a:r>
            <a:r>
              <a:rPr sz="2000" b="1" spc="-25" dirty="0">
                <a:solidFill>
                  <a:prstClr val="black"/>
                </a:solidFill>
                <a:latin typeface="Arial"/>
                <a:cs typeface="Arial"/>
              </a:rPr>
              <a:t>з</a:t>
            </a:r>
            <a:r>
              <a:rPr sz="2000" b="1" dirty="0">
                <a:solidFill>
                  <a:prstClr val="black"/>
                </a:solidFill>
                <a:latin typeface="Arial"/>
                <a:cs typeface="Arial"/>
              </a:rPr>
              <a:t>а	</a:t>
            </a:r>
            <a:r>
              <a:rPr sz="2000" b="1" spc="-10" dirty="0">
                <a:solidFill>
                  <a:prstClr val="black"/>
                </a:solidFill>
                <a:latin typeface="Arial"/>
                <a:cs typeface="Arial"/>
              </a:rPr>
              <a:t>и</a:t>
            </a:r>
            <a:r>
              <a:rPr sz="2000" b="1" dirty="0">
                <a:solidFill>
                  <a:prstClr val="black"/>
                </a:solidFill>
                <a:latin typeface="Arial"/>
                <a:cs typeface="Arial"/>
              </a:rPr>
              <a:t>с</a:t>
            </a:r>
            <a:r>
              <a:rPr sz="2000" b="1" spc="30" dirty="0">
                <a:solidFill>
                  <a:prstClr val="black"/>
                </a:solidFill>
                <a:latin typeface="Arial"/>
                <a:cs typeface="Arial"/>
              </a:rPr>
              <a:t>к</a:t>
            </a:r>
            <a:r>
              <a:rPr sz="2000" b="1" dirty="0">
                <a:solidFill>
                  <a:prstClr val="black"/>
                </a:solidFill>
                <a:latin typeface="Arial"/>
                <a:cs typeface="Arial"/>
              </a:rPr>
              <a:t>л</a:t>
            </a:r>
            <a:r>
              <a:rPr sz="2000" b="1" spc="-70" dirty="0">
                <a:solidFill>
                  <a:prstClr val="black"/>
                </a:solidFill>
                <a:latin typeface="Arial"/>
                <a:cs typeface="Arial"/>
              </a:rPr>
              <a:t>ю</a:t>
            </a:r>
            <a:r>
              <a:rPr sz="2000" b="1" spc="-15" dirty="0">
                <a:solidFill>
                  <a:prstClr val="black"/>
                </a:solidFill>
                <a:latin typeface="Arial"/>
                <a:cs typeface="Arial"/>
              </a:rPr>
              <a:t>ч</a:t>
            </a:r>
            <a:r>
              <a:rPr sz="2000" b="1" dirty="0">
                <a:solidFill>
                  <a:prstClr val="black"/>
                </a:solidFill>
                <a:latin typeface="Arial"/>
                <a:cs typeface="Arial"/>
              </a:rPr>
              <a:t>е</a:t>
            </a:r>
            <a:r>
              <a:rPr sz="2000" b="1" spc="-10" dirty="0">
                <a:solidFill>
                  <a:prstClr val="black"/>
                </a:solidFill>
                <a:latin typeface="Arial"/>
                <a:cs typeface="Arial"/>
              </a:rPr>
              <a:t>н</a:t>
            </a:r>
            <a:r>
              <a:rPr sz="2000" b="1" dirty="0">
                <a:solidFill>
                  <a:prstClr val="black"/>
                </a:solidFill>
                <a:latin typeface="Arial"/>
                <a:cs typeface="Arial"/>
              </a:rPr>
              <a:t>и</a:t>
            </a:r>
            <a:r>
              <a:rPr sz="2000" b="1" spc="-30" dirty="0">
                <a:solidFill>
                  <a:prstClr val="black"/>
                </a:solidFill>
                <a:latin typeface="Arial"/>
                <a:cs typeface="Arial"/>
              </a:rPr>
              <a:t>е</a:t>
            </a:r>
            <a:r>
              <a:rPr sz="2000" b="1" dirty="0">
                <a:solidFill>
                  <a:prstClr val="black"/>
                </a:solidFill>
                <a:latin typeface="Arial"/>
                <a:cs typeface="Arial"/>
              </a:rPr>
              <a:t>м</a:t>
            </a:r>
            <a:endParaRPr sz="200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7547229" y="2290461"/>
            <a:ext cx="1520190" cy="584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огр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а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н</a:t>
            </a:r>
            <a:r>
              <a:rPr sz="2000" spc="-20" dirty="0">
                <a:solidFill>
                  <a:prstClr val="black"/>
                </a:solidFill>
                <a:latin typeface="Arial"/>
                <a:cs typeface="Arial"/>
              </a:rPr>
              <a:t>и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че</a:t>
            </a:r>
            <a:r>
              <a:rPr sz="2000" spc="-15" dirty="0">
                <a:solidFill>
                  <a:prstClr val="black"/>
                </a:solidFill>
                <a:latin typeface="Arial"/>
                <a:cs typeface="Arial"/>
              </a:rPr>
              <a:t>н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ие</a:t>
            </a:r>
            <a:endParaRPr sz="2000">
              <a:solidFill>
                <a:prstClr val="black"/>
              </a:solidFill>
              <a:latin typeface="Arial"/>
              <a:cs typeface="Arial"/>
            </a:endParaRPr>
          </a:p>
          <a:p>
            <a:pPr marL="408305"/>
            <a:r>
              <a:rPr sz="2000" b="1" dirty="0">
                <a:solidFill>
                  <a:prstClr val="black"/>
                </a:solidFill>
                <a:latin typeface="Arial"/>
                <a:cs typeface="Arial"/>
              </a:rPr>
              <a:t>с</a:t>
            </a:r>
            <a:r>
              <a:rPr sz="2000" b="1" spc="-10" dirty="0">
                <a:solidFill>
                  <a:prstClr val="black"/>
                </a:solidFill>
                <a:latin typeface="Arial"/>
                <a:cs typeface="Arial"/>
              </a:rPr>
              <a:t>л</a:t>
            </a:r>
            <a:r>
              <a:rPr sz="2000" b="1" spc="-35" dirty="0">
                <a:solidFill>
                  <a:prstClr val="black"/>
                </a:solidFill>
                <a:latin typeface="Arial"/>
                <a:cs typeface="Arial"/>
              </a:rPr>
              <a:t>у</a:t>
            </a:r>
            <a:r>
              <a:rPr sz="2000" b="1" dirty="0">
                <a:solidFill>
                  <a:prstClr val="black"/>
                </a:solidFill>
                <a:latin typeface="Arial"/>
                <a:cs typeface="Arial"/>
              </a:rPr>
              <a:t>чае</a:t>
            </a:r>
            <a:r>
              <a:rPr sz="2000" b="1" spc="5" dirty="0">
                <a:solidFill>
                  <a:prstClr val="black"/>
                </a:solidFill>
                <a:latin typeface="Arial"/>
                <a:cs typeface="Arial"/>
              </a:rPr>
              <a:t>в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,</a:t>
            </a:r>
            <a:endParaRPr sz="200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13792" y="2900061"/>
            <a:ext cx="8952230" cy="89026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just"/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п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р</a:t>
            </a:r>
            <a:r>
              <a:rPr sz="2000" spc="-45" dirty="0">
                <a:solidFill>
                  <a:prstClr val="black"/>
                </a:solidFill>
                <a:latin typeface="Arial"/>
                <a:cs typeface="Arial"/>
              </a:rPr>
              <a:t>е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д</a:t>
            </a:r>
            <a:r>
              <a:rPr sz="2000" spc="-35" dirty="0">
                <a:solidFill>
                  <a:prstClr val="black"/>
                </a:solidFill>
                <a:latin typeface="Arial"/>
                <a:cs typeface="Arial"/>
              </a:rPr>
              <a:t>у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с</a:t>
            </a:r>
            <a:r>
              <a:rPr sz="2000" spc="5" dirty="0">
                <a:solidFill>
                  <a:prstClr val="black"/>
                </a:solidFill>
                <a:latin typeface="Arial"/>
                <a:cs typeface="Arial"/>
              </a:rPr>
              <a:t>м</a:t>
            </a:r>
            <a:r>
              <a:rPr sz="2000" spc="-50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тр</a:t>
            </a:r>
            <a:r>
              <a:rPr sz="2000" spc="-15" dirty="0">
                <a:solidFill>
                  <a:prstClr val="black"/>
                </a:solidFill>
                <a:latin typeface="Arial"/>
                <a:cs typeface="Arial"/>
              </a:rPr>
              <a:t>е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нных</a:t>
            </a:r>
            <a:r>
              <a:rPr sz="2000" spc="25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з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а</a:t>
            </a:r>
            <a:r>
              <a:rPr sz="2000" spc="20" dirty="0">
                <a:solidFill>
                  <a:prstClr val="black"/>
                </a:solidFill>
                <a:latin typeface="Arial"/>
                <a:cs typeface="Arial"/>
              </a:rPr>
              <a:t>к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он</a:t>
            </a:r>
            <a:r>
              <a:rPr sz="2000" spc="-60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д</a:t>
            </a:r>
            <a:r>
              <a:rPr sz="2000" spc="-50" dirty="0">
                <a:solidFill>
                  <a:prstClr val="black"/>
                </a:solidFill>
                <a:latin typeface="Arial"/>
                <a:cs typeface="Arial"/>
              </a:rPr>
              <a:t>а</a:t>
            </a:r>
            <a:r>
              <a:rPr sz="2000" spc="-3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sz="2000" spc="-75" dirty="0">
                <a:solidFill>
                  <a:prstClr val="black"/>
                </a:solidFill>
                <a:latin typeface="Arial"/>
                <a:cs typeface="Arial"/>
              </a:rPr>
              <a:t>е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льст</a:t>
            </a:r>
            <a:r>
              <a:rPr sz="2000" spc="-40" dirty="0">
                <a:solidFill>
                  <a:prstClr val="black"/>
                </a:solidFill>
                <a:latin typeface="Arial"/>
                <a:cs typeface="Arial"/>
              </a:rPr>
              <a:t>в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ом</a:t>
            </a:r>
            <a:r>
              <a:rPr sz="2000" spc="26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spc="-30" dirty="0">
                <a:solidFill>
                  <a:prstClr val="black"/>
                </a:solidFill>
                <a:latin typeface="Arial"/>
                <a:cs typeface="Arial"/>
              </a:rPr>
              <a:t>Р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Ф</a:t>
            </a:r>
            <a:r>
              <a:rPr sz="2000" spc="27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z="2000" spc="27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spc="-30" dirty="0">
                <a:solidFill>
                  <a:prstClr val="black"/>
                </a:solidFill>
                <a:latin typeface="Arial"/>
                <a:cs typeface="Arial"/>
              </a:rPr>
              <a:t>К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С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,</a:t>
            </a:r>
            <a:r>
              <a:rPr sz="2000" spc="25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b="1" spc="-10" dirty="0">
                <a:solidFill>
                  <a:prstClr val="black"/>
                </a:solidFill>
                <a:latin typeface="Arial"/>
                <a:cs typeface="Arial"/>
              </a:rPr>
              <a:t>и</a:t>
            </a:r>
            <a:r>
              <a:rPr sz="2000" b="1" dirty="0">
                <a:solidFill>
                  <a:prstClr val="black"/>
                </a:solidFill>
                <a:latin typeface="Arial"/>
                <a:cs typeface="Arial"/>
              </a:rPr>
              <a:t>ли</a:t>
            </a:r>
            <a:r>
              <a:rPr sz="2000" b="1" spc="26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b="1" spc="-10" dirty="0">
                <a:solidFill>
                  <a:prstClr val="black"/>
                </a:solidFill>
                <a:latin typeface="Arial"/>
                <a:cs typeface="Arial"/>
              </a:rPr>
              <a:t>в</a:t>
            </a:r>
            <a:r>
              <a:rPr sz="2000" b="1" spc="25" dirty="0">
                <a:solidFill>
                  <a:prstClr val="black"/>
                </a:solidFill>
                <a:latin typeface="Arial"/>
                <a:cs typeface="Arial"/>
              </a:rPr>
              <a:t>к</a:t>
            </a:r>
            <a:r>
              <a:rPr sz="2000" b="1" dirty="0">
                <a:solidFill>
                  <a:prstClr val="black"/>
                </a:solidFill>
                <a:latin typeface="Arial"/>
                <a:cs typeface="Arial"/>
              </a:rPr>
              <a:t>л</a:t>
            </a:r>
            <a:r>
              <a:rPr sz="2000" b="1" spc="-70" dirty="0">
                <a:solidFill>
                  <a:prstClr val="black"/>
                </a:solidFill>
                <a:latin typeface="Arial"/>
                <a:cs typeface="Arial"/>
              </a:rPr>
              <a:t>ю</a:t>
            </a:r>
            <a:r>
              <a:rPr sz="2000" b="1" spc="-15" dirty="0">
                <a:solidFill>
                  <a:prstClr val="black"/>
                </a:solidFill>
                <a:latin typeface="Arial"/>
                <a:cs typeface="Arial"/>
              </a:rPr>
              <a:t>ч</a:t>
            </a:r>
            <a:r>
              <a:rPr sz="2000" b="1" dirty="0">
                <a:solidFill>
                  <a:prstClr val="black"/>
                </a:solidFill>
                <a:latin typeface="Arial"/>
                <a:cs typeface="Arial"/>
              </a:rPr>
              <a:t>е</a:t>
            </a:r>
            <a:r>
              <a:rPr sz="2000" b="1" spc="-10" dirty="0">
                <a:solidFill>
                  <a:prstClr val="black"/>
                </a:solidFill>
                <a:latin typeface="Arial"/>
                <a:cs typeface="Arial"/>
              </a:rPr>
              <a:t>н</a:t>
            </a:r>
            <a:r>
              <a:rPr sz="2000" b="1" dirty="0">
                <a:solidFill>
                  <a:prstClr val="black"/>
                </a:solidFill>
                <a:latin typeface="Arial"/>
                <a:cs typeface="Arial"/>
              </a:rPr>
              <a:t>ие</a:t>
            </a:r>
            <a:r>
              <a:rPr sz="2000" b="1" spc="26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в</a:t>
            </a:r>
            <a:r>
              <a:rPr sz="2000" spc="25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spc="25" dirty="0">
                <a:solidFill>
                  <a:prstClr val="black"/>
                </a:solidFill>
                <a:latin typeface="Arial"/>
                <a:cs typeface="Arial"/>
              </a:rPr>
              <a:t>с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с</a:t>
            </a:r>
            <a:r>
              <a:rPr sz="2000" spc="-25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ав </a:t>
            </a:r>
            <a:r>
              <a:rPr sz="2000" spc="-50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д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н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z="2000" spc="-50" dirty="0">
                <a:solidFill>
                  <a:prstClr val="black"/>
                </a:solidFill>
                <a:latin typeface="Arial"/>
                <a:cs typeface="Arial"/>
              </a:rPr>
              <a:t>г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о </a:t>
            </a:r>
            <a:r>
              <a:rPr sz="2000" spc="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spc="15" dirty="0">
                <a:solidFill>
                  <a:prstClr val="black"/>
                </a:solidFill>
                <a:latin typeface="Arial"/>
                <a:cs typeface="Arial"/>
              </a:rPr>
              <a:t>л</a:t>
            </a:r>
            <a:r>
              <a:rPr sz="2000" spc="-50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z="2000" spc="-3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а,  о</a:t>
            </a:r>
            <a:r>
              <a:rPr sz="2000" spc="-70" dirty="0">
                <a:solidFill>
                  <a:prstClr val="black"/>
                </a:solidFill>
                <a:latin typeface="Arial"/>
                <a:cs typeface="Arial"/>
              </a:rPr>
              <a:t>б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ъе</a:t>
            </a:r>
            <a:r>
              <a:rPr sz="2000" spc="15" dirty="0">
                <a:solidFill>
                  <a:prstClr val="black"/>
                </a:solidFill>
                <a:latin typeface="Arial"/>
                <a:cs typeface="Arial"/>
              </a:rPr>
              <a:t>к</a:t>
            </a:r>
            <a:r>
              <a:rPr sz="2000" spc="-3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а </a:t>
            </a:r>
            <a:r>
              <a:rPr sz="2000" spc="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з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а</a:t>
            </a:r>
            <a:r>
              <a:rPr sz="2000" spc="20" dirty="0">
                <a:solidFill>
                  <a:prstClr val="black"/>
                </a:solidFill>
                <a:latin typeface="Arial"/>
                <a:cs typeface="Arial"/>
              </a:rPr>
              <a:t>к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у</a:t>
            </a:r>
            <a:r>
              <a:rPr sz="2000" spc="-15" dirty="0">
                <a:solidFill>
                  <a:prstClr val="black"/>
                </a:solidFill>
                <a:latin typeface="Arial"/>
                <a:cs typeface="Arial"/>
              </a:rPr>
              <a:t>п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ки </a:t>
            </a:r>
            <a:r>
              <a:rPr sz="2000" spc="1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spc="-3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z="2000" spc="-20" dirty="0">
                <a:solidFill>
                  <a:prstClr val="black"/>
                </a:solidFill>
                <a:latin typeface="Arial"/>
                <a:cs typeface="Arial"/>
              </a:rPr>
              <a:t>в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а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р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ов, </a:t>
            </a:r>
            <a:r>
              <a:rPr sz="2000" spc="1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р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аб</a:t>
            </a:r>
            <a:r>
              <a:rPr sz="2000" spc="-40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z="2000" spc="-225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, </a:t>
            </a:r>
            <a:r>
              <a:rPr sz="2000" spc="1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spc="-45" dirty="0">
                <a:solidFill>
                  <a:prstClr val="black"/>
                </a:solidFill>
                <a:latin typeface="Arial"/>
                <a:cs typeface="Arial"/>
              </a:rPr>
              <a:t>у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слу</a:t>
            </a:r>
            <a:r>
              <a:rPr sz="2000" spc="-260" dirty="0">
                <a:solidFill>
                  <a:prstClr val="black"/>
                </a:solidFill>
                <a:latin typeface="Arial"/>
                <a:cs typeface="Arial"/>
              </a:rPr>
              <a:t>г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, </a:t>
            </a:r>
            <a:r>
              <a:rPr sz="2000" spc="2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b="1" spc="-35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sz="2000" b="1" spc="-25" dirty="0">
                <a:solidFill>
                  <a:prstClr val="black"/>
                </a:solidFill>
                <a:latin typeface="Arial"/>
                <a:cs typeface="Arial"/>
              </a:rPr>
              <a:t>е</a:t>
            </a:r>
            <a:r>
              <a:rPr sz="2000" b="1" dirty="0">
                <a:solidFill>
                  <a:prstClr val="black"/>
                </a:solidFill>
                <a:latin typeface="Arial"/>
                <a:cs typeface="Arial"/>
              </a:rPr>
              <a:t>хн</a:t>
            </a:r>
            <a:r>
              <a:rPr sz="2000" b="1" spc="-45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z="2000" b="1" spc="-25" dirty="0">
                <a:solidFill>
                  <a:prstClr val="black"/>
                </a:solidFill>
                <a:latin typeface="Arial"/>
                <a:cs typeface="Arial"/>
              </a:rPr>
              <a:t>л</a:t>
            </a:r>
            <a:r>
              <a:rPr sz="2000" b="1" dirty="0">
                <a:solidFill>
                  <a:prstClr val="black"/>
                </a:solidFill>
                <a:latin typeface="Arial"/>
                <a:cs typeface="Arial"/>
              </a:rPr>
              <a:t>ог</a:t>
            </a:r>
            <a:r>
              <a:rPr sz="2000" b="1" spc="5" dirty="0">
                <a:solidFill>
                  <a:prstClr val="black"/>
                </a:solidFill>
                <a:latin typeface="Arial"/>
                <a:cs typeface="Arial"/>
              </a:rPr>
              <a:t>и</a:t>
            </a:r>
            <a:r>
              <a:rPr sz="2000" b="1" spc="-15" dirty="0">
                <a:solidFill>
                  <a:prstClr val="black"/>
                </a:solidFill>
                <a:latin typeface="Arial"/>
                <a:cs typeface="Arial"/>
              </a:rPr>
              <a:t>ч</a:t>
            </a:r>
            <a:r>
              <a:rPr sz="2000" b="1" spc="-25" dirty="0">
                <a:solidFill>
                  <a:prstClr val="black"/>
                </a:solidFill>
                <a:latin typeface="Arial"/>
                <a:cs typeface="Arial"/>
              </a:rPr>
              <a:t>е</a:t>
            </a:r>
            <a:r>
              <a:rPr sz="2000" b="1" spc="-10" dirty="0">
                <a:solidFill>
                  <a:prstClr val="black"/>
                </a:solidFill>
                <a:latin typeface="Arial"/>
                <a:cs typeface="Arial"/>
              </a:rPr>
              <a:t>с</a:t>
            </a:r>
            <a:r>
              <a:rPr sz="2000" b="1" dirty="0">
                <a:solidFill>
                  <a:prstClr val="black"/>
                </a:solidFill>
                <a:latin typeface="Arial"/>
                <a:cs typeface="Arial"/>
              </a:rPr>
              <a:t>ки  и </a:t>
            </a:r>
            <a:r>
              <a:rPr sz="2000" b="1" spc="-65" dirty="0">
                <a:solidFill>
                  <a:prstClr val="black"/>
                </a:solidFill>
                <a:latin typeface="Arial"/>
                <a:cs typeface="Arial"/>
              </a:rPr>
              <a:t>ф</a:t>
            </a:r>
            <a:r>
              <a:rPr sz="2000" b="1" spc="-40" dirty="0">
                <a:solidFill>
                  <a:prstClr val="black"/>
                </a:solidFill>
                <a:latin typeface="Arial"/>
                <a:cs typeface="Arial"/>
              </a:rPr>
              <a:t>у</a:t>
            </a:r>
            <a:r>
              <a:rPr sz="2000" b="1" dirty="0">
                <a:solidFill>
                  <a:prstClr val="black"/>
                </a:solidFill>
                <a:latin typeface="Arial"/>
                <a:cs typeface="Arial"/>
              </a:rPr>
              <a:t>нкционально</a:t>
            </a:r>
            <a:r>
              <a:rPr sz="2000" b="1" spc="1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prstClr val="black"/>
                </a:solidFill>
                <a:latin typeface="Arial"/>
                <a:cs typeface="Arial"/>
              </a:rPr>
              <a:t>не</a:t>
            </a:r>
            <a:r>
              <a:rPr sz="2000" b="1" spc="-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prstClr val="black"/>
                </a:solidFill>
                <a:latin typeface="Arial"/>
                <a:cs typeface="Arial"/>
              </a:rPr>
              <a:t>с</a:t>
            </a:r>
            <a:r>
              <a:rPr sz="2000" b="1" spc="-25" dirty="0">
                <a:solidFill>
                  <a:prstClr val="black"/>
                </a:solidFill>
                <a:latin typeface="Arial"/>
                <a:cs typeface="Arial"/>
              </a:rPr>
              <a:t>в</a:t>
            </a:r>
            <a:r>
              <a:rPr sz="2000" b="1" dirty="0">
                <a:solidFill>
                  <a:prstClr val="black"/>
                </a:solidFill>
                <a:latin typeface="Arial"/>
                <a:cs typeface="Arial"/>
              </a:rPr>
              <a:t>я</a:t>
            </a:r>
            <a:r>
              <a:rPr sz="2000" b="1" spc="-35" dirty="0">
                <a:solidFill>
                  <a:prstClr val="black"/>
                </a:solidFill>
                <a:latin typeface="Arial"/>
                <a:cs typeface="Arial"/>
              </a:rPr>
              <a:t>з</a:t>
            </a:r>
            <a:r>
              <a:rPr sz="2000" b="1" dirty="0">
                <a:solidFill>
                  <a:prstClr val="black"/>
                </a:solidFill>
                <a:latin typeface="Arial"/>
                <a:cs typeface="Arial"/>
              </a:rPr>
              <a:t>анных</a:t>
            </a:r>
            <a:r>
              <a:rPr sz="2000" b="1" spc="-3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prstClr val="black"/>
                </a:solidFill>
                <a:latin typeface="Arial"/>
                <a:cs typeface="Arial"/>
              </a:rPr>
              <a:t>м</a:t>
            </a:r>
            <a:r>
              <a:rPr sz="2000" b="1" spc="-20" dirty="0">
                <a:solidFill>
                  <a:prstClr val="black"/>
                </a:solidFill>
                <a:latin typeface="Arial"/>
                <a:cs typeface="Arial"/>
              </a:rPr>
              <a:t>е</a:t>
            </a:r>
            <a:r>
              <a:rPr sz="2000" b="1" spc="-10" dirty="0">
                <a:solidFill>
                  <a:prstClr val="black"/>
                </a:solidFill>
                <a:latin typeface="Arial"/>
                <a:cs typeface="Arial"/>
              </a:rPr>
              <a:t>ж</a:t>
            </a:r>
            <a:r>
              <a:rPr sz="2000" b="1" spc="20" dirty="0">
                <a:solidFill>
                  <a:prstClr val="black"/>
                </a:solidFill>
                <a:latin typeface="Arial"/>
                <a:cs typeface="Arial"/>
              </a:rPr>
              <a:t>д</a:t>
            </a:r>
            <a:r>
              <a:rPr sz="2000" b="1" dirty="0">
                <a:solidFill>
                  <a:prstClr val="black"/>
                </a:solidFill>
                <a:latin typeface="Arial"/>
                <a:cs typeface="Arial"/>
              </a:rPr>
              <a:t>у</a:t>
            </a:r>
            <a:r>
              <a:rPr sz="2000" b="1" spc="-3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prstClr val="black"/>
                </a:solidFill>
                <a:latin typeface="Arial"/>
                <a:cs typeface="Arial"/>
              </a:rPr>
              <a:t>соб</a:t>
            </a:r>
            <a:r>
              <a:rPr sz="2000" b="1" spc="-10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z="2000" b="1" dirty="0">
                <a:solidFill>
                  <a:prstClr val="black"/>
                </a:solidFill>
                <a:latin typeface="Arial"/>
                <a:cs typeface="Arial"/>
              </a:rPr>
              <a:t>й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,</a:t>
            </a:r>
            <a:r>
              <a:rPr sz="2000" spc="-2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-</a:t>
            </a:r>
            <a:endParaRPr sz="200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13792" y="4241562"/>
            <a:ext cx="5773420" cy="12693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96850" indent="-184150">
              <a:buFont typeface="Wingdings"/>
              <a:buChar char=""/>
              <a:tabLst>
                <a:tab pos="197485" algn="l"/>
              </a:tabLst>
            </a:pPr>
            <a:r>
              <a:rPr sz="2000" spc="-45" dirty="0">
                <a:solidFill>
                  <a:prstClr val="black"/>
                </a:solidFill>
                <a:latin typeface="Arial"/>
                <a:cs typeface="Arial"/>
              </a:rPr>
              <a:t>в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л</a:t>
            </a:r>
            <a:r>
              <a:rPr sz="2000" spc="-75" dirty="0">
                <a:solidFill>
                  <a:prstClr val="black"/>
                </a:solidFill>
                <a:latin typeface="Arial"/>
                <a:cs typeface="Arial"/>
              </a:rPr>
              <a:t>е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ч</a:t>
            </a:r>
            <a:r>
              <a:rPr sz="2000" spc="-75" dirty="0">
                <a:solidFill>
                  <a:prstClr val="black"/>
                </a:solidFill>
                <a:latin typeface="Arial"/>
                <a:cs typeface="Arial"/>
              </a:rPr>
              <a:t>е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sz="2000" spc="-2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на</a:t>
            </a:r>
            <a:r>
              <a:rPr sz="2000" spc="15" dirty="0">
                <a:solidFill>
                  <a:prstClr val="black"/>
                </a:solidFill>
                <a:latin typeface="Arial"/>
                <a:cs typeface="Arial"/>
              </a:rPr>
              <a:t>л</a:t>
            </a:r>
            <a:r>
              <a:rPr sz="2000" spc="-25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жение</a:t>
            </a:r>
            <a:r>
              <a:rPr sz="2000" spc="-4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адми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н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истр</a:t>
            </a:r>
            <a:r>
              <a:rPr sz="2000" spc="-50" dirty="0">
                <a:solidFill>
                  <a:prstClr val="black"/>
                </a:solidFill>
                <a:latin typeface="Arial"/>
                <a:cs typeface="Arial"/>
              </a:rPr>
              <a:t>а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и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вно</a:t>
            </a:r>
            <a:r>
              <a:rPr sz="2000" spc="-45" dirty="0">
                <a:solidFill>
                  <a:prstClr val="black"/>
                </a:solidFill>
                <a:latin typeface="Arial"/>
                <a:cs typeface="Arial"/>
              </a:rPr>
              <a:t>г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z="2000" spc="-6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штра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ф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а</a:t>
            </a:r>
            <a:endParaRPr sz="2000">
              <a:solidFill>
                <a:prstClr val="black"/>
              </a:solidFill>
              <a:latin typeface="Arial"/>
              <a:cs typeface="Arial"/>
            </a:endParaRPr>
          </a:p>
          <a:p>
            <a:pPr marL="413384" marR="777875" algn="just">
              <a:lnSpc>
                <a:spcPct val="120000"/>
              </a:lnSpc>
              <a:spcBef>
                <a:spcPts val="5"/>
              </a:spcBef>
            </a:pP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на</a:t>
            </a:r>
            <a:r>
              <a:rPr spc="-1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pc="5" dirty="0">
                <a:solidFill>
                  <a:prstClr val="black"/>
                </a:solidFill>
                <a:latin typeface="Arial"/>
                <a:cs typeface="Arial"/>
              </a:rPr>
              <a:t>д</a:t>
            </a:r>
            <a:r>
              <a:rPr spc="-45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pc="5" dirty="0">
                <a:solidFill>
                  <a:prstClr val="black"/>
                </a:solidFill>
                <a:latin typeface="Arial"/>
                <a:cs typeface="Arial"/>
              </a:rPr>
              <a:t>л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жн</a:t>
            </a:r>
            <a:r>
              <a:rPr spc="-10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стных</a:t>
            </a:r>
            <a:r>
              <a:rPr spc="1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pc="5" dirty="0">
                <a:solidFill>
                  <a:prstClr val="black"/>
                </a:solidFill>
                <a:latin typeface="Arial"/>
                <a:cs typeface="Arial"/>
              </a:rPr>
              <a:t>л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иц</a:t>
            </a:r>
            <a:r>
              <a:rPr spc="-2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в</a:t>
            </a:r>
            <a:r>
              <a:rPr spc="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р</a:t>
            </a:r>
            <a:r>
              <a:rPr spc="-35" dirty="0">
                <a:solidFill>
                  <a:prstClr val="black"/>
                </a:solidFill>
                <a:latin typeface="Arial"/>
                <a:cs typeface="Arial"/>
              </a:rPr>
              <a:t>а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зме</a:t>
            </a:r>
            <a:r>
              <a:rPr spc="-10" dirty="0">
                <a:solidFill>
                  <a:prstClr val="black"/>
                </a:solidFill>
                <a:latin typeface="Arial"/>
                <a:cs typeface="Arial"/>
              </a:rPr>
              <a:t>р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е</a:t>
            </a:r>
            <a:r>
              <a:rPr spc="1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1 п</a:t>
            </a:r>
            <a:r>
              <a:rPr spc="-10" dirty="0">
                <a:solidFill>
                  <a:prstClr val="black"/>
                </a:solidFill>
                <a:latin typeface="Arial"/>
                <a:cs typeface="Arial"/>
              </a:rPr>
              <a:t>р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pc="-30" dirty="0">
                <a:solidFill>
                  <a:prstClr val="black"/>
                </a:solidFill>
                <a:latin typeface="Arial"/>
                <a:cs typeface="Arial"/>
              </a:rPr>
              <a:t>ц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ен</a:t>
            </a:r>
            <a:r>
              <a:rPr spc="-25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а Н</a:t>
            </a:r>
            <a:r>
              <a:rPr spc="-10" dirty="0">
                <a:solidFill>
                  <a:prstClr val="black"/>
                </a:solidFill>
                <a:latin typeface="Arial"/>
                <a:cs typeface="Arial"/>
              </a:rPr>
              <a:t>М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Ц</a:t>
            </a:r>
            <a:r>
              <a:rPr spc="-10" dirty="0">
                <a:solidFill>
                  <a:prstClr val="black"/>
                </a:solidFill>
                <a:latin typeface="Arial"/>
                <a:cs typeface="Arial"/>
              </a:rPr>
              <a:t>К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,</a:t>
            </a:r>
            <a:r>
              <a:rPr spc="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но</a:t>
            </a:r>
            <a:r>
              <a:rPr spc="-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не</a:t>
            </a:r>
            <a:r>
              <a:rPr spc="-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м</a:t>
            </a:r>
            <a:r>
              <a:rPr spc="-15" dirty="0">
                <a:solidFill>
                  <a:prstClr val="black"/>
                </a:solidFill>
                <a:latin typeface="Arial"/>
                <a:cs typeface="Arial"/>
              </a:rPr>
              <a:t>е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нее</a:t>
            </a:r>
            <a:r>
              <a:rPr spc="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дес</a:t>
            </a:r>
            <a:r>
              <a:rPr spc="-10" dirty="0">
                <a:solidFill>
                  <a:prstClr val="black"/>
                </a:solidFill>
                <a:latin typeface="Arial"/>
                <a:cs typeface="Arial"/>
              </a:rPr>
              <a:t>я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ти</a:t>
            </a:r>
            <a:r>
              <a:rPr spc="-1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тысяч </a:t>
            </a:r>
            <a:r>
              <a:rPr spc="-35" dirty="0">
                <a:solidFill>
                  <a:prstClr val="black"/>
                </a:solidFill>
                <a:latin typeface="Arial"/>
                <a:cs typeface="Arial"/>
              </a:rPr>
              <a:t>р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у</a:t>
            </a:r>
            <a:r>
              <a:rPr spc="-90" dirty="0">
                <a:solidFill>
                  <a:prstClr val="black"/>
                </a:solidFill>
                <a:latin typeface="Arial"/>
                <a:cs typeface="Arial"/>
              </a:rPr>
              <a:t>б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лей</a:t>
            </a:r>
            <a:r>
              <a:rPr spc="1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и не</a:t>
            </a:r>
            <a:r>
              <a:rPr spc="-1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б</a:t>
            </a:r>
            <a:r>
              <a:rPr spc="-40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pc="5" dirty="0">
                <a:solidFill>
                  <a:prstClr val="black"/>
                </a:solidFill>
                <a:latin typeface="Arial"/>
                <a:cs typeface="Arial"/>
              </a:rPr>
              <a:t>л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ее</a:t>
            </a:r>
            <a:r>
              <a:rPr spc="-1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п</a:t>
            </a:r>
            <a:r>
              <a:rPr spc="-10" dirty="0">
                <a:solidFill>
                  <a:prstClr val="black"/>
                </a:solidFill>
                <a:latin typeface="Arial"/>
                <a:cs typeface="Arial"/>
              </a:rPr>
              <a:t>я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ти</a:t>
            </a:r>
            <a:r>
              <a:rPr spc="5" dirty="0">
                <a:solidFill>
                  <a:prstClr val="black"/>
                </a:solidFill>
                <a:latin typeface="Arial"/>
                <a:cs typeface="Arial"/>
              </a:rPr>
              <a:t>д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ес</a:t>
            </a:r>
            <a:r>
              <a:rPr spc="-10" dirty="0">
                <a:solidFill>
                  <a:prstClr val="black"/>
                </a:solidFill>
                <a:latin typeface="Arial"/>
                <a:cs typeface="Arial"/>
              </a:rPr>
              <a:t>я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ти</a:t>
            </a:r>
            <a:r>
              <a:rPr spc="-1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тысяч </a:t>
            </a:r>
            <a:r>
              <a:rPr spc="-30" dirty="0">
                <a:solidFill>
                  <a:prstClr val="black"/>
                </a:solidFill>
                <a:latin typeface="Arial"/>
                <a:cs typeface="Arial"/>
              </a:rPr>
              <a:t>р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у</a:t>
            </a:r>
            <a:r>
              <a:rPr spc="-85" dirty="0">
                <a:solidFill>
                  <a:prstClr val="black"/>
                </a:solidFill>
                <a:latin typeface="Arial"/>
                <a:cs typeface="Arial"/>
              </a:rPr>
              <a:t>б</a:t>
            </a:r>
            <a:r>
              <a:rPr spc="5" dirty="0">
                <a:solidFill>
                  <a:prstClr val="black"/>
                </a:solidFill>
                <a:latin typeface="Arial"/>
                <a:cs typeface="Arial"/>
              </a:rPr>
              <a:t>л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ей.</a:t>
            </a:r>
            <a:endParaRPr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6765035" y="4037076"/>
            <a:ext cx="2363724" cy="229362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mtClean="0">
              <a:solidFill>
                <a:prstClr val="black"/>
              </a:solidFill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7132319" y="4131564"/>
            <a:ext cx="1680972" cy="203606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mtClean="0">
              <a:solidFill>
                <a:prstClr val="black"/>
              </a:solidFill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6804025" y="4076700"/>
            <a:ext cx="2232025" cy="2160905"/>
          </a:xfrm>
          <a:custGeom>
            <a:avLst/>
            <a:gdLst/>
            <a:ahLst/>
            <a:cxnLst/>
            <a:rect l="l" t="t" r="r" b="b"/>
            <a:pathLst>
              <a:path w="2232025" h="2160904">
                <a:moveTo>
                  <a:pt x="1415034" y="0"/>
                </a:moveTo>
                <a:lnTo>
                  <a:pt x="816991" y="0"/>
                </a:lnTo>
                <a:lnTo>
                  <a:pt x="299085" y="289433"/>
                </a:lnTo>
                <a:lnTo>
                  <a:pt x="0" y="790829"/>
                </a:lnTo>
                <a:lnTo>
                  <a:pt x="0" y="1369822"/>
                </a:lnTo>
                <a:lnTo>
                  <a:pt x="299085" y="1871103"/>
                </a:lnTo>
                <a:lnTo>
                  <a:pt x="816991" y="2160587"/>
                </a:lnTo>
                <a:lnTo>
                  <a:pt x="1415034" y="2160587"/>
                </a:lnTo>
                <a:lnTo>
                  <a:pt x="1932939" y="1871103"/>
                </a:lnTo>
                <a:lnTo>
                  <a:pt x="2232025" y="1369822"/>
                </a:lnTo>
                <a:lnTo>
                  <a:pt x="2232025" y="790829"/>
                </a:lnTo>
                <a:lnTo>
                  <a:pt x="1932939" y="289433"/>
                </a:lnTo>
                <a:lnTo>
                  <a:pt x="1415034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 smtClean="0">
              <a:solidFill>
                <a:prstClr val="black"/>
              </a:solidFill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6804025" y="4076700"/>
            <a:ext cx="2232025" cy="2160905"/>
          </a:xfrm>
          <a:custGeom>
            <a:avLst/>
            <a:gdLst/>
            <a:ahLst/>
            <a:cxnLst/>
            <a:rect l="l" t="t" r="r" b="b"/>
            <a:pathLst>
              <a:path w="2232025" h="2160904">
                <a:moveTo>
                  <a:pt x="0" y="790829"/>
                </a:moveTo>
                <a:lnTo>
                  <a:pt x="299085" y="289433"/>
                </a:lnTo>
                <a:lnTo>
                  <a:pt x="816991" y="0"/>
                </a:lnTo>
                <a:lnTo>
                  <a:pt x="1415034" y="0"/>
                </a:lnTo>
                <a:lnTo>
                  <a:pt x="1932939" y="289433"/>
                </a:lnTo>
                <a:lnTo>
                  <a:pt x="2232025" y="790829"/>
                </a:lnTo>
                <a:lnTo>
                  <a:pt x="2232025" y="1369822"/>
                </a:lnTo>
                <a:lnTo>
                  <a:pt x="1932939" y="1871103"/>
                </a:lnTo>
                <a:lnTo>
                  <a:pt x="1415034" y="2160587"/>
                </a:lnTo>
                <a:lnTo>
                  <a:pt x="816991" y="2160587"/>
                </a:lnTo>
                <a:lnTo>
                  <a:pt x="299085" y="1871103"/>
                </a:lnTo>
                <a:lnTo>
                  <a:pt x="0" y="1369822"/>
                </a:lnTo>
                <a:lnTo>
                  <a:pt x="0" y="790829"/>
                </a:lnTo>
                <a:close/>
              </a:path>
            </a:pathLst>
          </a:custGeom>
          <a:ln w="254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mtClean="0">
              <a:solidFill>
                <a:prstClr val="black"/>
              </a:solidFill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7283577" y="4531995"/>
            <a:ext cx="1273810" cy="5283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79730" marR="5080" indent="-367665"/>
            <a:r>
              <a:rPr dirty="0">
                <a:solidFill>
                  <a:prstClr val="black"/>
                </a:solidFill>
                <a:cs typeface="Calibri"/>
              </a:rPr>
              <a:t>ч. 4.1 с</a:t>
            </a:r>
            <a:r>
              <a:rPr spc="-80" dirty="0">
                <a:solidFill>
                  <a:prstClr val="black"/>
                </a:solidFill>
                <a:cs typeface="Calibri"/>
              </a:rPr>
              <a:t>т</a:t>
            </a:r>
            <a:r>
              <a:rPr dirty="0">
                <a:solidFill>
                  <a:prstClr val="black"/>
                </a:solidFill>
                <a:cs typeface="Calibri"/>
              </a:rPr>
              <a:t>. 7.30 </a:t>
            </a:r>
            <a:r>
              <a:rPr spc="-30" dirty="0">
                <a:solidFill>
                  <a:prstClr val="black"/>
                </a:solidFill>
                <a:cs typeface="Calibri"/>
              </a:rPr>
              <a:t>К</a:t>
            </a:r>
            <a:r>
              <a:rPr dirty="0">
                <a:solidFill>
                  <a:prstClr val="black"/>
                </a:solidFill>
                <a:cs typeface="Calibri"/>
              </a:rPr>
              <a:t>оАП</a:t>
            </a:r>
            <a:endParaRPr>
              <a:solidFill>
                <a:prstClr val="black"/>
              </a:solidFill>
              <a:cs typeface="Calibri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7333868" y="5354954"/>
            <a:ext cx="1174750" cy="7423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/>
            <a:r>
              <a:rPr dirty="0">
                <a:solidFill>
                  <a:prstClr val="black"/>
                </a:solidFill>
                <a:cs typeface="Calibri"/>
              </a:rPr>
              <a:t>штраф</a:t>
            </a:r>
            <a:endParaRPr>
              <a:solidFill>
                <a:prstClr val="black"/>
              </a:solidFill>
              <a:cs typeface="Calibri"/>
            </a:endParaRPr>
          </a:p>
          <a:p>
            <a:pPr algn="ctr">
              <a:lnSpc>
                <a:spcPts val="1664"/>
              </a:lnSpc>
              <a:spcBef>
                <a:spcPts val="30"/>
              </a:spcBef>
            </a:pPr>
            <a:r>
              <a:rPr sz="1400" spc="-5" dirty="0">
                <a:solidFill>
                  <a:prstClr val="black"/>
                </a:solidFill>
                <a:cs typeface="Calibri"/>
              </a:rPr>
              <a:t>1</a:t>
            </a:r>
            <a:r>
              <a:rPr sz="1400" dirty="0">
                <a:solidFill>
                  <a:prstClr val="black"/>
                </a:solidFill>
                <a:cs typeface="Calibri"/>
              </a:rPr>
              <a:t>0</a:t>
            </a:r>
            <a:r>
              <a:rPr sz="1400" spc="-10" dirty="0">
                <a:solidFill>
                  <a:prstClr val="black"/>
                </a:solidFill>
                <a:cs typeface="Calibri"/>
              </a:rPr>
              <a:t> </a:t>
            </a:r>
            <a:r>
              <a:rPr sz="1400" spc="-5" dirty="0">
                <a:solidFill>
                  <a:prstClr val="black"/>
                </a:solidFill>
                <a:cs typeface="Calibri"/>
              </a:rPr>
              <a:t>00</a:t>
            </a:r>
            <a:r>
              <a:rPr sz="1400" dirty="0">
                <a:solidFill>
                  <a:prstClr val="black"/>
                </a:solidFill>
                <a:cs typeface="Calibri"/>
              </a:rPr>
              <a:t>0 –</a:t>
            </a:r>
            <a:r>
              <a:rPr sz="1400" spc="-10" dirty="0">
                <a:solidFill>
                  <a:prstClr val="black"/>
                </a:solidFill>
                <a:cs typeface="Calibri"/>
              </a:rPr>
              <a:t> 5</a:t>
            </a:r>
            <a:r>
              <a:rPr sz="1400" dirty="0">
                <a:solidFill>
                  <a:prstClr val="black"/>
                </a:solidFill>
                <a:cs typeface="Calibri"/>
              </a:rPr>
              <a:t>0 </a:t>
            </a:r>
            <a:r>
              <a:rPr sz="1400" spc="-10" dirty="0">
                <a:solidFill>
                  <a:prstClr val="black"/>
                </a:solidFill>
                <a:cs typeface="Calibri"/>
              </a:rPr>
              <a:t>00</a:t>
            </a:r>
            <a:r>
              <a:rPr sz="1400" dirty="0">
                <a:solidFill>
                  <a:prstClr val="black"/>
                </a:solidFill>
                <a:cs typeface="Calibri"/>
              </a:rPr>
              <a:t>0</a:t>
            </a:r>
            <a:endParaRPr sz="1400">
              <a:solidFill>
                <a:prstClr val="black"/>
              </a:solidFill>
              <a:cs typeface="Calibri"/>
            </a:endParaRPr>
          </a:p>
          <a:p>
            <a:pPr algn="ctr">
              <a:lnSpc>
                <a:spcPts val="2145"/>
              </a:lnSpc>
            </a:pPr>
            <a:r>
              <a:rPr spc="-10" dirty="0">
                <a:solidFill>
                  <a:prstClr val="black"/>
                </a:solidFill>
                <a:cs typeface="Calibri"/>
              </a:rPr>
              <a:t>р</a:t>
            </a:r>
            <a:r>
              <a:rPr dirty="0">
                <a:solidFill>
                  <a:prstClr val="black"/>
                </a:solidFill>
                <a:cs typeface="Calibri"/>
              </a:rPr>
              <a:t>у</a:t>
            </a:r>
            <a:r>
              <a:rPr spc="-35" dirty="0">
                <a:solidFill>
                  <a:prstClr val="black"/>
                </a:solidFill>
                <a:cs typeface="Calibri"/>
              </a:rPr>
              <a:t>б</a:t>
            </a:r>
            <a:r>
              <a:rPr dirty="0">
                <a:solidFill>
                  <a:prstClr val="black"/>
                </a:solidFill>
                <a:cs typeface="Calibri"/>
              </a:rPr>
              <a:t>лей</a:t>
            </a:r>
            <a:endParaRPr>
              <a:solidFill>
                <a:prstClr val="black"/>
              </a:solidFill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37372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03656" y="1269"/>
            <a:ext cx="8336686" cy="173573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61594" marR="5080" algn="ctr">
              <a:lnSpc>
                <a:spcPct val="100000"/>
              </a:lnSpc>
              <a:spcBef>
                <a:spcPts val="95"/>
              </a:spcBef>
            </a:pPr>
            <a:r>
              <a:rPr sz="2800" spc="-10" dirty="0"/>
              <a:t>Закупка </a:t>
            </a:r>
            <a:r>
              <a:rPr sz="2800" spc="-15" dirty="0"/>
              <a:t>инсулинов </a:t>
            </a:r>
            <a:r>
              <a:rPr sz="2800" spc="-10" dirty="0"/>
              <a:t>по </a:t>
            </a:r>
            <a:r>
              <a:rPr sz="2800" spc="-15" dirty="0"/>
              <a:t>торговому </a:t>
            </a:r>
            <a:r>
              <a:rPr sz="2800" spc="-5" dirty="0"/>
              <a:t>наименованию  </a:t>
            </a:r>
            <a:r>
              <a:rPr sz="2800" spc="-10" dirty="0"/>
              <a:t>возможна! </a:t>
            </a:r>
            <a:r>
              <a:rPr lang="ru-RU" sz="2800" spc="-10" dirty="0" smtClean="0"/>
              <a:t/>
            </a:r>
            <a:br>
              <a:rPr lang="ru-RU" sz="2800" spc="-10" dirty="0" smtClean="0"/>
            </a:br>
            <a:r>
              <a:rPr sz="2800" spc="-20" dirty="0" err="1" smtClean="0">
                <a:solidFill>
                  <a:srgbClr val="00B0F0"/>
                </a:solidFill>
              </a:rPr>
              <a:t>Определение</a:t>
            </a:r>
            <a:r>
              <a:rPr sz="2800" spc="-20" dirty="0" smtClean="0">
                <a:solidFill>
                  <a:srgbClr val="00B0F0"/>
                </a:solidFill>
              </a:rPr>
              <a:t> </a:t>
            </a:r>
            <a:r>
              <a:rPr sz="2800" spc="-15" dirty="0">
                <a:solidFill>
                  <a:srgbClr val="00B0F0"/>
                </a:solidFill>
              </a:rPr>
              <a:t>Верховного </a:t>
            </a:r>
            <a:r>
              <a:rPr sz="2800" spc="-35" dirty="0">
                <a:solidFill>
                  <a:srgbClr val="00B0F0"/>
                </a:solidFill>
              </a:rPr>
              <a:t>суда </a:t>
            </a:r>
            <a:r>
              <a:rPr sz="2800" spc="-5" dirty="0">
                <a:solidFill>
                  <a:srgbClr val="00B0F0"/>
                </a:solidFill>
              </a:rPr>
              <a:t>РФ </a:t>
            </a:r>
            <a:r>
              <a:rPr sz="2800" spc="-15" dirty="0">
                <a:solidFill>
                  <a:srgbClr val="00B0F0"/>
                </a:solidFill>
              </a:rPr>
              <a:t>от  </a:t>
            </a:r>
            <a:r>
              <a:rPr sz="2800" spc="-5" dirty="0">
                <a:solidFill>
                  <a:srgbClr val="00B0F0"/>
                </a:solidFill>
              </a:rPr>
              <a:t>21.06.2017 №</a:t>
            </a:r>
            <a:r>
              <a:rPr sz="2800" spc="65" dirty="0">
                <a:solidFill>
                  <a:srgbClr val="00B0F0"/>
                </a:solidFill>
              </a:rPr>
              <a:t> </a:t>
            </a:r>
            <a:r>
              <a:rPr sz="2800" spc="-5" dirty="0">
                <a:solidFill>
                  <a:srgbClr val="00B0F0"/>
                </a:solidFill>
              </a:rPr>
              <a:t>310-КГ17-1939</a:t>
            </a:r>
            <a:endParaRPr sz="2800" dirty="0">
              <a:solidFill>
                <a:srgbClr val="00B0F0"/>
              </a:solidFill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body" idx="1"/>
          </p:nvPr>
        </p:nvSpPr>
        <p:spPr>
          <a:xfrm>
            <a:off x="211937" y="1592326"/>
            <a:ext cx="8452485" cy="45717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55600" marR="5715" lvl="0" indent="0" defTabSz="914400" eaLnBrk="1" fontAlgn="auto" latinLnBrk="0" hangingPunct="1">
              <a:lnSpc>
                <a:spcPct val="100000"/>
              </a:lnSpc>
              <a:spcBef>
                <a:spcPts val="10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400" dirty="0"/>
          </a:p>
          <a:p>
            <a:pPr marL="355600" marR="5715">
              <a:lnSpc>
                <a:spcPct val="100000"/>
              </a:lnSpc>
              <a:spcBef>
                <a:spcPts val="105"/>
              </a:spcBef>
            </a:pPr>
            <a:endParaRPr lang="ru-RU" sz="1400" dirty="0"/>
          </a:p>
        </p:txBody>
      </p:sp>
      <p:sp>
        <p:nvSpPr>
          <p:cNvPr id="6" name="object 6"/>
          <p:cNvSpPr txBox="1"/>
          <p:nvPr/>
        </p:nvSpPr>
        <p:spPr>
          <a:xfrm>
            <a:off x="211937" y="3384930"/>
            <a:ext cx="603250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55600" indent="-342900">
              <a:spcBef>
                <a:spcPts val="105"/>
              </a:spcBef>
              <a:buFontTx/>
              <a:buChar char="•"/>
              <a:tabLst>
                <a:tab pos="354965" algn="l"/>
                <a:tab pos="355600" algn="l"/>
                <a:tab pos="1908175" algn="l"/>
                <a:tab pos="3310890" algn="l"/>
                <a:tab pos="4415790" algn="l"/>
                <a:tab pos="5496560" algn="l"/>
                <a:tab pos="5824220" algn="l"/>
              </a:tabLst>
              <a:defRPr/>
            </a:pPr>
            <a:r>
              <a:rPr sz="1400" dirty="0">
                <a:solidFill>
                  <a:srgbClr val="333333"/>
                </a:solidFill>
                <a:latin typeface="Arial"/>
                <a:cs typeface="Arial"/>
              </a:rPr>
              <a:t>По</a:t>
            </a:r>
            <a:r>
              <a:rPr sz="1400" spc="-10" dirty="0">
                <a:solidFill>
                  <a:srgbClr val="333333"/>
                </a:solidFill>
                <a:latin typeface="Arial"/>
                <a:cs typeface="Arial"/>
              </a:rPr>
              <a:t>ст</a:t>
            </a:r>
            <a:r>
              <a:rPr sz="1400" spc="-15" dirty="0">
                <a:solidFill>
                  <a:srgbClr val="333333"/>
                </a:solidFill>
                <a:latin typeface="Arial"/>
                <a:cs typeface="Arial"/>
              </a:rPr>
              <a:t>а</a:t>
            </a:r>
            <a:r>
              <a:rPr sz="1400" dirty="0">
                <a:solidFill>
                  <a:srgbClr val="333333"/>
                </a:solidFill>
                <a:latin typeface="Arial"/>
                <a:cs typeface="Arial"/>
              </a:rPr>
              <a:t>н</a:t>
            </a:r>
            <a:r>
              <a:rPr sz="1400" spc="-5" dirty="0">
                <a:solidFill>
                  <a:srgbClr val="333333"/>
                </a:solidFill>
                <a:latin typeface="Arial"/>
                <a:cs typeface="Arial"/>
              </a:rPr>
              <a:t>о</a:t>
            </a:r>
            <a:r>
              <a:rPr sz="1400" spc="-40" dirty="0">
                <a:solidFill>
                  <a:srgbClr val="333333"/>
                </a:solidFill>
                <a:latin typeface="Arial"/>
                <a:cs typeface="Arial"/>
              </a:rPr>
              <a:t>в</a:t>
            </a:r>
            <a:r>
              <a:rPr sz="1400" spc="-5" dirty="0">
                <a:solidFill>
                  <a:srgbClr val="333333"/>
                </a:solidFill>
                <a:latin typeface="Arial"/>
                <a:cs typeface="Arial"/>
              </a:rPr>
              <a:t>ление</a:t>
            </a:r>
            <a:r>
              <a:rPr sz="1400" dirty="0">
                <a:solidFill>
                  <a:srgbClr val="333333"/>
                </a:solidFill>
                <a:latin typeface="Arial"/>
                <a:cs typeface="Arial"/>
              </a:rPr>
              <a:t>м	Пра</a:t>
            </a:r>
            <a:r>
              <a:rPr sz="1400" spc="-5" dirty="0">
                <a:solidFill>
                  <a:srgbClr val="333333"/>
                </a:solidFill>
                <a:latin typeface="Arial"/>
                <a:cs typeface="Arial"/>
              </a:rPr>
              <a:t>ви</a:t>
            </a:r>
            <a:r>
              <a:rPr sz="1400" spc="-10" dirty="0">
                <a:solidFill>
                  <a:srgbClr val="333333"/>
                </a:solidFill>
                <a:latin typeface="Arial"/>
                <a:cs typeface="Arial"/>
              </a:rPr>
              <a:t>т</a:t>
            </a:r>
            <a:r>
              <a:rPr sz="1400" spc="-50" dirty="0">
                <a:solidFill>
                  <a:srgbClr val="333333"/>
                </a:solidFill>
                <a:latin typeface="Arial"/>
                <a:cs typeface="Arial"/>
              </a:rPr>
              <a:t>е</a:t>
            </a:r>
            <a:r>
              <a:rPr sz="1400" spc="-15" dirty="0">
                <a:solidFill>
                  <a:srgbClr val="333333"/>
                </a:solidFill>
                <a:latin typeface="Arial"/>
                <a:cs typeface="Arial"/>
              </a:rPr>
              <a:t>л</a:t>
            </a:r>
            <a:r>
              <a:rPr sz="1400" dirty="0">
                <a:solidFill>
                  <a:srgbClr val="333333"/>
                </a:solidFill>
                <a:latin typeface="Arial"/>
                <a:cs typeface="Arial"/>
              </a:rPr>
              <a:t>ь</a:t>
            </a:r>
            <a:r>
              <a:rPr sz="1400" spc="-10" dirty="0">
                <a:solidFill>
                  <a:srgbClr val="333333"/>
                </a:solidFill>
                <a:latin typeface="Arial"/>
                <a:cs typeface="Arial"/>
              </a:rPr>
              <a:t>с</a:t>
            </a:r>
            <a:r>
              <a:rPr sz="1400" dirty="0">
                <a:solidFill>
                  <a:srgbClr val="333333"/>
                </a:solidFill>
                <a:latin typeface="Arial"/>
                <a:cs typeface="Arial"/>
              </a:rPr>
              <a:t>т</a:t>
            </a:r>
            <a:r>
              <a:rPr sz="1400" spc="-15" dirty="0">
                <a:solidFill>
                  <a:srgbClr val="333333"/>
                </a:solidFill>
                <a:latin typeface="Arial"/>
                <a:cs typeface="Arial"/>
              </a:rPr>
              <a:t>в</a:t>
            </a:r>
            <a:r>
              <a:rPr sz="1400" dirty="0">
                <a:solidFill>
                  <a:srgbClr val="333333"/>
                </a:solidFill>
                <a:latin typeface="Arial"/>
                <a:cs typeface="Arial"/>
              </a:rPr>
              <a:t>а	</a:t>
            </a:r>
            <a:r>
              <a:rPr sz="1400" spc="-75" dirty="0">
                <a:solidFill>
                  <a:srgbClr val="333333"/>
                </a:solidFill>
                <a:latin typeface="Arial"/>
                <a:cs typeface="Arial"/>
              </a:rPr>
              <a:t>Р</a:t>
            </a:r>
            <a:r>
              <a:rPr sz="1400" spc="-5" dirty="0">
                <a:solidFill>
                  <a:srgbClr val="333333"/>
                </a:solidFill>
                <a:latin typeface="Arial"/>
                <a:cs typeface="Arial"/>
              </a:rPr>
              <a:t>о</a:t>
            </a:r>
            <a:r>
              <a:rPr sz="1400" spc="-10" dirty="0">
                <a:solidFill>
                  <a:srgbClr val="333333"/>
                </a:solidFill>
                <a:latin typeface="Arial"/>
                <a:cs typeface="Arial"/>
              </a:rPr>
              <a:t>с</a:t>
            </a:r>
            <a:r>
              <a:rPr sz="1400" dirty="0">
                <a:solidFill>
                  <a:srgbClr val="333333"/>
                </a:solidFill>
                <a:latin typeface="Arial"/>
                <a:cs typeface="Arial"/>
              </a:rPr>
              <a:t>с</a:t>
            </a:r>
            <a:r>
              <a:rPr sz="1400" spc="-5" dirty="0">
                <a:solidFill>
                  <a:srgbClr val="333333"/>
                </a:solidFill>
                <a:latin typeface="Arial"/>
                <a:cs typeface="Arial"/>
              </a:rPr>
              <a:t>ий</a:t>
            </a:r>
            <a:r>
              <a:rPr sz="1400" dirty="0">
                <a:solidFill>
                  <a:srgbClr val="333333"/>
                </a:solidFill>
                <a:latin typeface="Arial"/>
                <a:cs typeface="Arial"/>
              </a:rPr>
              <a:t>ск</a:t>
            </a:r>
            <a:r>
              <a:rPr sz="1400" spc="-5" dirty="0">
                <a:solidFill>
                  <a:srgbClr val="333333"/>
                </a:solidFill>
                <a:latin typeface="Arial"/>
                <a:cs typeface="Arial"/>
              </a:rPr>
              <a:t>о</a:t>
            </a:r>
            <a:r>
              <a:rPr sz="1400" dirty="0">
                <a:solidFill>
                  <a:srgbClr val="333333"/>
                </a:solidFill>
                <a:latin typeface="Arial"/>
                <a:cs typeface="Arial"/>
              </a:rPr>
              <a:t>й	</a:t>
            </a:r>
            <a:r>
              <a:rPr sz="1400" spc="-5" dirty="0">
                <a:solidFill>
                  <a:srgbClr val="333333"/>
                </a:solidFill>
                <a:latin typeface="Arial"/>
                <a:cs typeface="Arial"/>
              </a:rPr>
              <a:t>Ф</a:t>
            </a:r>
            <a:r>
              <a:rPr sz="1400" spc="-40" dirty="0">
                <a:solidFill>
                  <a:srgbClr val="333333"/>
                </a:solidFill>
                <a:latin typeface="Arial"/>
                <a:cs typeface="Arial"/>
              </a:rPr>
              <a:t>е</a:t>
            </a:r>
            <a:r>
              <a:rPr sz="1400" spc="-5" dirty="0">
                <a:solidFill>
                  <a:srgbClr val="333333"/>
                </a:solidFill>
                <a:latin typeface="Arial"/>
                <a:cs typeface="Arial"/>
              </a:rPr>
              <a:t>д</a:t>
            </a:r>
            <a:r>
              <a:rPr sz="1400" spc="-20" dirty="0">
                <a:solidFill>
                  <a:srgbClr val="333333"/>
                </a:solidFill>
                <a:latin typeface="Arial"/>
                <a:cs typeface="Arial"/>
              </a:rPr>
              <a:t>е</a:t>
            </a:r>
            <a:r>
              <a:rPr sz="1400" spc="-15" dirty="0">
                <a:solidFill>
                  <a:srgbClr val="333333"/>
                </a:solidFill>
                <a:latin typeface="Arial"/>
                <a:cs typeface="Arial"/>
              </a:rPr>
              <a:t>р</a:t>
            </a:r>
            <a:r>
              <a:rPr sz="1400" spc="-5" dirty="0">
                <a:solidFill>
                  <a:srgbClr val="333333"/>
                </a:solidFill>
                <a:latin typeface="Arial"/>
                <a:cs typeface="Arial"/>
              </a:rPr>
              <a:t>ац</a:t>
            </a:r>
            <a:r>
              <a:rPr sz="1400" spc="-10" dirty="0">
                <a:solidFill>
                  <a:srgbClr val="333333"/>
                </a:solidFill>
                <a:latin typeface="Arial"/>
                <a:cs typeface="Arial"/>
              </a:rPr>
              <a:t>и</a:t>
            </a:r>
            <a:r>
              <a:rPr sz="1400" dirty="0">
                <a:solidFill>
                  <a:srgbClr val="333333"/>
                </a:solidFill>
                <a:latin typeface="Arial"/>
                <a:cs typeface="Arial"/>
              </a:rPr>
              <a:t>и	</a:t>
            </a:r>
            <a:r>
              <a:rPr sz="1400" spc="-40" dirty="0">
                <a:solidFill>
                  <a:srgbClr val="333333"/>
                </a:solidFill>
                <a:latin typeface="Arial"/>
                <a:cs typeface="Arial"/>
              </a:rPr>
              <a:t>о</a:t>
            </a:r>
            <a:r>
              <a:rPr sz="1400" dirty="0">
                <a:solidFill>
                  <a:srgbClr val="333333"/>
                </a:solidFill>
                <a:latin typeface="Arial"/>
                <a:cs typeface="Arial"/>
              </a:rPr>
              <a:t>т	</a:t>
            </a:r>
            <a:r>
              <a:rPr sz="1400" spc="-15" dirty="0">
                <a:solidFill>
                  <a:srgbClr val="333333"/>
                </a:solidFill>
                <a:latin typeface="Arial"/>
                <a:cs typeface="Arial"/>
              </a:rPr>
              <a:t>28</a:t>
            </a:r>
            <a:endParaRPr sz="14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54837" y="3598240"/>
            <a:ext cx="5609590" cy="24002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  <a:tabLst>
                <a:tab pos="1190625" algn="l"/>
                <a:tab pos="2078989" algn="l"/>
                <a:tab pos="3496945" algn="l"/>
                <a:tab pos="4341495" algn="l"/>
              </a:tabLst>
              <a:defRPr/>
            </a:pPr>
            <a:r>
              <a:rPr sz="1400" spc="-5" dirty="0">
                <a:solidFill>
                  <a:srgbClr val="333333"/>
                </a:solidFill>
                <a:latin typeface="Arial"/>
                <a:cs typeface="Arial"/>
              </a:rPr>
              <a:t>утверждены	Правила	формирования	</a:t>
            </a:r>
            <a:r>
              <a:rPr sz="1400" spc="-10" dirty="0">
                <a:solidFill>
                  <a:srgbClr val="333333"/>
                </a:solidFill>
                <a:latin typeface="Arial"/>
                <a:cs typeface="Arial"/>
              </a:rPr>
              <a:t>перечня	</a:t>
            </a:r>
            <a:r>
              <a:rPr sz="1400" spc="-5" dirty="0">
                <a:solidFill>
                  <a:srgbClr val="333333"/>
                </a:solidFill>
                <a:latin typeface="Arial"/>
                <a:cs typeface="Arial"/>
              </a:rPr>
              <a:t>лекарственных</a:t>
            </a:r>
            <a:endParaRPr sz="140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305803" y="3384930"/>
            <a:ext cx="725805" cy="453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9685" algn="ctr">
              <a:spcBef>
                <a:spcPts val="105"/>
              </a:spcBef>
              <a:defRPr/>
            </a:pPr>
            <a:r>
              <a:rPr sz="1400" spc="-5" dirty="0">
                <a:solidFill>
                  <a:srgbClr val="333333"/>
                </a:solidFill>
                <a:latin typeface="Arial"/>
                <a:cs typeface="Arial"/>
              </a:rPr>
              <a:t>ноября</a:t>
            </a:r>
            <a:endParaRPr sz="1400">
              <a:solidFill>
                <a:prstClr val="black"/>
              </a:solidFill>
              <a:latin typeface="Arial"/>
              <a:cs typeface="Arial"/>
            </a:endParaRPr>
          </a:p>
          <a:p>
            <a:pPr algn="ctr">
              <a:defRPr/>
            </a:pPr>
            <a:r>
              <a:rPr sz="1400" dirty="0">
                <a:solidFill>
                  <a:srgbClr val="333333"/>
                </a:solidFill>
                <a:latin typeface="Arial"/>
                <a:cs typeface="Arial"/>
              </a:rPr>
              <a:t>с</a:t>
            </a:r>
            <a:r>
              <a:rPr sz="1400" spc="-5" dirty="0">
                <a:solidFill>
                  <a:srgbClr val="333333"/>
                </a:solidFill>
                <a:latin typeface="Arial"/>
                <a:cs typeface="Arial"/>
              </a:rPr>
              <a:t>р</a:t>
            </a:r>
            <a:r>
              <a:rPr sz="1400" spc="-55" dirty="0">
                <a:solidFill>
                  <a:srgbClr val="333333"/>
                </a:solidFill>
                <a:latin typeface="Arial"/>
                <a:cs typeface="Arial"/>
              </a:rPr>
              <a:t>е</a:t>
            </a:r>
            <a:r>
              <a:rPr sz="1400" spc="-5" dirty="0">
                <a:solidFill>
                  <a:srgbClr val="333333"/>
                </a:solidFill>
                <a:latin typeface="Arial"/>
                <a:cs typeface="Arial"/>
              </a:rPr>
              <a:t>д</a:t>
            </a:r>
            <a:r>
              <a:rPr sz="1400" spc="-15" dirty="0">
                <a:solidFill>
                  <a:srgbClr val="333333"/>
                </a:solidFill>
                <a:latin typeface="Arial"/>
                <a:cs typeface="Arial"/>
              </a:rPr>
              <a:t>с</a:t>
            </a:r>
            <a:r>
              <a:rPr sz="1400" spc="-5" dirty="0">
                <a:solidFill>
                  <a:srgbClr val="333333"/>
                </a:solidFill>
                <a:latin typeface="Arial"/>
                <a:cs typeface="Arial"/>
              </a:rPr>
              <a:t>тв,</a:t>
            </a:r>
            <a:endParaRPr sz="140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7110730" y="3384930"/>
            <a:ext cx="713105" cy="453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R="41275" algn="ctr">
              <a:spcBef>
                <a:spcPts val="105"/>
              </a:spcBef>
              <a:tabLst>
                <a:tab pos="545465" algn="l"/>
              </a:tabLst>
              <a:defRPr/>
            </a:pPr>
            <a:r>
              <a:rPr sz="1400" dirty="0">
                <a:solidFill>
                  <a:srgbClr val="333333"/>
                </a:solidFill>
                <a:latin typeface="Arial"/>
                <a:cs typeface="Arial"/>
              </a:rPr>
              <a:t>20</a:t>
            </a:r>
            <a:r>
              <a:rPr sz="1400" spc="-15" dirty="0">
                <a:solidFill>
                  <a:srgbClr val="333333"/>
                </a:solidFill>
                <a:latin typeface="Arial"/>
                <a:cs typeface="Arial"/>
              </a:rPr>
              <a:t>1</a:t>
            </a:r>
            <a:r>
              <a:rPr sz="1400" dirty="0">
                <a:solidFill>
                  <a:srgbClr val="333333"/>
                </a:solidFill>
                <a:latin typeface="Arial"/>
                <a:cs typeface="Arial"/>
              </a:rPr>
              <a:t>3	</a:t>
            </a:r>
            <a:r>
              <a:rPr sz="1400" spc="-180" dirty="0">
                <a:solidFill>
                  <a:srgbClr val="333333"/>
                </a:solidFill>
                <a:latin typeface="Arial"/>
                <a:cs typeface="Arial"/>
              </a:rPr>
              <a:t>г</a:t>
            </a:r>
            <a:r>
              <a:rPr sz="1400" dirty="0">
                <a:solidFill>
                  <a:srgbClr val="333333"/>
                </a:solidFill>
                <a:latin typeface="Arial"/>
                <a:cs typeface="Arial"/>
              </a:rPr>
              <a:t>.</a:t>
            </a:r>
            <a:endParaRPr sz="1400">
              <a:solidFill>
                <a:prstClr val="black"/>
              </a:solidFill>
              <a:latin typeface="Arial"/>
              <a:cs typeface="Arial"/>
            </a:endParaRPr>
          </a:p>
          <a:p>
            <a:pPr marL="63500" algn="ctr">
              <a:defRPr/>
            </a:pPr>
            <a:r>
              <a:rPr sz="1400" spc="-10" dirty="0">
                <a:solidFill>
                  <a:srgbClr val="333333"/>
                </a:solidFill>
                <a:latin typeface="Arial"/>
                <a:cs typeface="Arial"/>
              </a:rPr>
              <a:t>з</a:t>
            </a:r>
            <a:r>
              <a:rPr sz="1400" spc="-5" dirty="0">
                <a:solidFill>
                  <a:srgbClr val="333333"/>
                </a:solidFill>
                <a:latin typeface="Arial"/>
                <a:cs typeface="Arial"/>
              </a:rPr>
              <a:t>а</a:t>
            </a:r>
            <a:r>
              <a:rPr sz="1400" dirty="0">
                <a:solidFill>
                  <a:srgbClr val="333333"/>
                </a:solidFill>
                <a:latin typeface="Arial"/>
                <a:cs typeface="Arial"/>
              </a:rPr>
              <a:t>к</a:t>
            </a:r>
            <a:r>
              <a:rPr sz="1400" spc="-20" dirty="0">
                <a:solidFill>
                  <a:srgbClr val="333333"/>
                </a:solidFill>
                <a:latin typeface="Arial"/>
                <a:cs typeface="Arial"/>
              </a:rPr>
              <a:t>у</a:t>
            </a:r>
            <a:r>
              <a:rPr sz="1400" spc="-5" dirty="0">
                <a:solidFill>
                  <a:srgbClr val="333333"/>
                </a:solidFill>
                <a:latin typeface="Arial"/>
                <a:cs typeface="Arial"/>
              </a:rPr>
              <a:t>п</a:t>
            </a:r>
            <a:r>
              <a:rPr sz="1400" spc="25" dirty="0">
                <a:solidFill>
                  <a:srgbClr val="333333"/>
                </a:solidFill>
                <a:latin typeface="Arial"/>
                <a:cs typeface="Arial"/>
              </a:rPr>
              <a:t>к</a:t>
            </a:r>
            <a:r>
              <a:rPr sz="1400" dirty="0">
                <a:solidFill>
                  <a:srgbClr val="333333"/>
                </a:solidFill>
                <a:latin typeface="Arial"/>
                <a:cs typeface="Arial"/>
              </a:rPr>
              <a:t>а</a:t>
            </a:r>
            <a:endParaRPr sz="140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7900161" y="3384930"/>
            <a:ext cx="763270" cy="453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>
              <a:spcBef>
                <a:spcPts val="105"/>
              </a:spcBef>
              <a:tabLst>
                <a:tab pos="342265" algn="l"/>
              </a:tabLst>
              <a:defRPr/>
            </a:pPr>
            <a:r>
              <a:rPr sz="1400" dirty="0">
                <a:solidFill>
                  <a:srgbClr val="333333"/>
                </a:solidFill>
                <a:latin typeface="Arial"/>
                <a:cs typeface="Arial"/>
              </a:rPr>
              <a:t>№	</a:t>
            </a:r>
            <a:r>
              <a:rPr sz="1400" spc="-15" dirty="0">
                <a:solidFill>
                  <a:srgbClr val="333333"/>
                </a:solidFill>
                <a:latin typeface="Arial"/>
                <a:cs typeface="Arial"/>
              </a:rPr>
              <a:t>1</a:t>
            </a:r>
            <a:r>
              <a:rPr sz="1400" dirty="0">
                <a:solidFill>
                  <a:srgbClr val="333333"/>
                </a:solidFill>
                <a:latin typeface="Arial"/>
                <a:cs typeface="Arial"/>
              </a:rPr>
              <a:t>086</a:t>
            </a:r>
            <a:endParaRPr sz="1400">
              <a:solidFill>
                <a:prstClr val="black"/>
              </a:solidFill>
              <a:latin typeface="Arial"/>
              <a:cs typeface="Arial"/>
            </a:endParaRPr>
          </a:p>
          <a:p>
            <a:pPr marL="66040" algn="ctr">
              <a:defRPr/>
            </a:pPr>
            <a:r>
              <a:rPr sz="1400" spc="-10" dirty="0">
                <a:solidFill>
                  <a:srgbClr val="333333"/>
                </a:solidFill>
                <a:latin typeface="Arial"/>
                <a:cs typeface="Arial"/>
              </a:rPr>
              <a:t>которых</a:t>
            </a:r>
            <a:endParaRPr sz="140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11937" y="3811904"/>
            <a:ext cx="8452485" cy="2672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715" algn="just">
              <a:spcBef>
                <a:spcPts val="100"/>
              </a:spcBef>
              <a:defRPr/>
            </a:pPr>
            <a:r>
              <a:rPr sz="1400" spc="-15" dirty="0">
                <a:solidFill>
                  <a:srgbClr val="333333"/>
                </a:solidFill>
                <a:latin typeface="Arial"/>
                <a:cs typeface="Arial"/>
              </a:rPr>
              <a:t>осуществляется </a:t>
            </a:r>
            <a:r>
              <a:rPr sz="1400" dirty="0">
                <a:solidFill>
                  <a:srgbClr val="333333"/>
                </a:solidFill>
                <a:latin typeface="Arial"/>
                <a:cs typeface="Arial"/>
              </a:rPr>
              <a:t>в </a:t>
            </a:r>
            <a:r>
              <a:rPr sz="1400" spc="-15" dirty="0">
                <a:solidFill>
                  <a:srgbClr val="333333"/>
                </a:solidFill>
                <a:latin typeface="Arial"/>
                <a:cs typeface="Arial"/>
              </a:rPr>
              <a:t>соответствии </a:t>
            </a:r>
            <a:r>
              <a:rPr sz="1400" dirty="0">
                <a:solidFill>
                  <a:srgbClr val="333333"/>
                </a:solidFill>
                <a:latin typeface="Arial"/>
                <a:cs typeface="Arial"/>
              </a:rPr>
              <a:t>с </a:t>
            </a:r>
            <a:r>
              <a:rPr sz="1400" spc="-5" dirty="0">
                <a:solidFill>
                  <a:srgbClr val="333333"/>
                </a:solidFill>
                <a:latin typeface="Arial"/>
                <a:cs typeface="Arial"/>
              </a:rPr>
              <a:t>их </a:t>
            </a:r>
            <a:r>
              <a:rPr sz="1400" spc="-10" dirty="0">
                <a:solidFill>
                  <a:srgbClr val="333333"/>
                </a:solidFill>
                <a:latin typeface="Arial"/>
                <a:cs typeface="Arial"/>
              </a:rPr>
              <a:t>торговыми </a:t>
            </a:r>
            <a:r>
              <a:rPr sz="1400" spc="-5" dirty="0">
                <a:solidFill>
                  <a:srgbClr val="333333"/>
                </a:solidFill>
                <a:latin typeface="Arial"/>
                <a:cs typeface="Arial"/>
              </a:rPr>
              <a:t>наименованиями (далее </a:t>
            </a:r>
            <a:r>
              <a:rPr sz="1400" dirty="0">
                <a:solidFill>
                  <a:srgbClr val="333333"/>
                </a:solidFill>
                <a:latin typeface="Arial"/>
                <a:cs typeface="Arial"/>
              </a:rPr>
              <a:t>- </a:t>
            </a:r>
            <a:r>
              <a:rPr sz="1400" spc="-5" dirty="0">
                <a:solidFill>
                  <a:srgbClr val="333333"/>
                </a:solidFill>
                <a:latin typeface="Arial"/>
                <a:cs typeface="Arial"/>
              </a:rPr>
              <a:t>Правила). </a:t>
            </a:r>
            <a:r>
              <a:rPr sz="1400" spc="-10" dirty="0">
                <a:solidFill>
                  <a:srgbClr val="333333"/>
                </a:solidFill>
                <a:latin typeface="Arial"/>
                <a:cs typeface="Arial"/>
              </a:rPr>
              <a:t>Однако  </a:t>
            </a:r>
            <a:r>
              <a:rPr sz="1400" spc="-5" dirty="0">
                <a:solidFill>
                  <a:srgbClr val="333333"/>
                </a:solidFill>
                <a:latin typeface="Arial"/>
                <a:cs typeface="Arial"/>
              </a:rPr>
              <a:t>данный </a:t>
            </a:r>
            <a:r>
              <a:rPr sz="1400" spc="-15" dirty="0">
                <a:solidFill>
                  <a:srgbClr val="333333"/>
                </a:solidFill>
                <a:latin typeface="Arial"/>
                <a:cs typeface="Arial"/>
              </a:rPr>
              <a:t>перечень </a:t>
            </a:r>
            <a:r>
              <a:rPr sz="1400" spc="-5" dirty="0">
                <a:solidFill>
                  <a:srgbClr val="333333"/>
                </a:solidFill>
                <a:latin typeface="Arial"/>
                <a:cs typeface="Arial"/>
              </a:rPr>
              <a:t>лекарственных </a:t>
            </a:r>
            <a:r>
              <a:rPr sz="1400" spc="-10" dirty="0">
                <a:solidFill>
                  <a:srgbClr val="333333"/>
                </a:solidFill>
                <a:latin typeface="Arial"/>
                <a:cs typeface="Arial"/>
              </a:rPr>
              <a:t>средств до </a:t>
            </a:r>
            <a:r>
              <a:rPr sz="1400" spc="-15" dirty="0">
                <a:solidFill>
                  <a:srgbClr val="333333"/>
                </a:solidFill>
                <a:latin typeface="Arial"/>
                <a:cs typeface="Arial"/>
              </a:rPr>
              <a:t>настоящего </a:t>
            </a:r>
            <a:r>
              <a:rPr sz="1400" spc="-5" dirty="0">
                <a:solidFill>
                  <a:srgbClr val="333333"/>
                </a:solidFill>
                <a:latin typeface="Arial"/>
                <a:cs typeface="Arial"/>
              </a:rPr>
              <a:t>времени </a:t>
            </a:r>
            <a:r>
              <a:rPr sz="1400" spc="-10" dirty="0">
                <a:solidFill>
                  <a:srgbClr val="333333"/>
                </a:solidFill>
                <a:latin typeface="Arial"/>
                <a:cs typeface="Arial"/>
              </a:rPr>
              <a:t>Правительством Российской  Федерации </a:t>
            </a:r>
            <a:r>
              <a:rPr sz="1400" dirty="0">
                <a:solidFill>
                  <a:srgbClr val="333333"/>
                </a:solidFill>
                <a:latin typeface="Arial"/>
                <a:cs typeface="Arial"/>
              </a:rPr>
              <a:t>не</a:t>
            </a:r>
            <a:r>
              <a:rPr sz="1400" spc="-25" dirty="0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sz="1400" spc="-5" dirty="0">
                <a:solidFill>
                  <a:srgbClr val="333333"/>
                </a:solidFill>
                <a:latin typeface="Arial"/>
                <a:cs typeface="Arial"/>
              </a:rPr>
              <a:t>утвержден.</a:t>
            </a:r>
            <a:endParaRPr sz="14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355600" marR="5080" indent="-342900" algn="just">
              <a:spcBef>
                <a:spcPts val="340"/>
              </a:spcBef>
              <a:buFontTx/>
              <a:buChar char="•"/>
              <a:tabLst>
                <a:tab pos="355600" algn="l"/>
              </a:tabLst>
              <a:defRPr/>
            </a:pPr>
            <a:r>
              <a:rPr sz="1400" spc="-10" dirty="0">
                <a:solidFill>
                  <a:srgbClr val="333333"/>
                </a:solidFill>
                <a:latin typeface="Arial"/>
                <a:cs typeface="Arial"/>
              </a:rPr>
              <a:t>Вместе </a:t>
            </a:r>
            <a:r>
              <a:rPr sz="1400" dirty="0">
                <a:solidFill>
                  <a:srgbClr val="333333"/>
                </a:solidFill>
                <a:latin typeface="Arial"/>
                <a:cs typeface="Arial"/>
              </a:rPr>
              <a:t>с </a:t>
            </a:r>
            <a:r>
              <a:rPr sz="1400" spc="-10" dirty="0">
                <a:solidFill>
                  <a:srgbClr val="333333"/>
                </a:solidFill>
                <a:latin typeface="Arial"/>
                <a:cs typeface="Arial"/>
              </a:rPr>
              <a:t>тем согласно </a:t>
            </a:r>
            <a:r>
              <a:rPr sz="1400" spc="-5" dirty="0">
                <a:solidFill>
                  <a:srgbClr val="333333"/>
                </a:solidFill>
                <a:latin typeface="Arial"/>
                <a:cs typeface="Arial"/>
              </a:rPr>
              <a:t>п. </a:t>
            </a:r>
            <a:r>
              <a:rPr sz="1400" dirty="0">
                <a:solidFill>
                  <a:srgbClr val="333333"/>
                </a:solidFill>
                <a:latin typeface="Arial"/>
                <a:cs typeface="Arial"/>
              </a:rPr>
              <a:t>2 Правил </a:t>
            </a:r>
            <a:r>
              <a:rPr sz="1400" spc="-5" dirty="0">
                <a:solidFill>
                  <a:srgbClr val="333333"/>
                </a:solidFill>
                <a:latin typeface="Arial"/>
                <a:cs typeface="Arial"/>
              </a:rPr>
              <a:t>основанием </a:t>
            </a:r>
            <a:r>
              <a:rPr sz="1400" spc="-10" dirty="0">
                <a:solidFill>
                  <a:srgbClr val="333333"/>
                </a:solidFill>
                <a:latin typeface="Arial"/>
                <a:cs typeface="Arial"/>
              </a:rPr>
              <a:t>для </a:t>
            </a:r>
            <a:r>
              <a:rPr sz="1400" spc="-5" dirty="0">
                <a:solidFill>
                  <a:srgbClr val="333333"/>
                </a:solidFill>
                <a:latin typeface="Arial"/>
                <a:cs typeface="Arial"/>
              </a:rPr>
              <a:t>включения </a:t>
            </a:r>
            <a:r>
              <a:rPr sz="1400" spc="-10" dirty="0">
                <a:solidFill>
                  <a:srgbClr val="333333"/>
                </a:solidFill>
                <a:latin typeface="Arial"/>
                <a:cs typeface="Arial"/>
              </a:rPr>
              <a:t>лекарственного средства </a:t>
            </a:r>
            <a:r>
              <a:rPr sz="1400" dirty="0">
                <a:solidFill>
                  <a:srgbClr val="333333"/>
                </a:solidFill>
                <a:latin typeface="Arial"/>
                <a:cs typeface="Arial"/>
              </a:rPr>
              <a:t>в  </a:t>
            </a:r>
            <a:r>
              <a:rPr sz="1400" spc="-15" dirty="0">
                <a:solidFill>
                  <a:srgbClr val="333333"/>
                </a:solidFill>
                <a:latin typeface="Arial"/>
                <a:cs typeface="Arial"/>
              </a:rPr>
              <a:t>перечень является </a:t>
            </a:r>
            <a:r>
              <a:rPr sz="1400" spc="-10" dirty="0">
                <a:solidFill>
                  <a:srgbClr val="333333"/>
                </a:solidFill>
                <a:latin typeface="Arial"/>
                <a:cs typeface="Arial"/>
              </a:rPr>
              <a:t>невозможность </a:t>
            </a:r>
            <a:r>
              <a:rPr sz="1400" spc="-5" dirty="0">
                <a:solidFill>
                  <a:srgbClr val="333333"/>
                </a:solidFill>
                <a:latin typeface="Arial"/>
                <a:cs typeface="Arial"/>
              </a:rPr>
              <a:t>замены </a:t>
            </a:r>
            <a:r>
              <a:rPr sz="1400" spc="-10" dirty="0">
                <a:solidFill>
                  <a:srgbClr val="333333"/>
                </a:solidFill>
                <a:latin typeface="Arial"/>
                <a:cs typeface="Arial"/>
              </a:rPr>
              <a:t>лекарственного </a:t>
            </a:r>
            <a:r>
              <a:rPr sz="1400" spc="-15" dirty="0">
                <a:solidFill>
                  <a:srgbClr val="333333"/>
                </a:solidFill>
                <a:latin typeface="Arial"/>
                <a:cs typeface="Arial"/>
              </a:rPr>
              <a:t>средства </a:t>
            </a:r>
            <a:r>
              <a:rPr sz="1400" dirty="0">
                <a:solidFill>
                  <a:srgbClr val="333333"/>
                </a:solidFill>
                <a:latin typeface="Arial"/>
                <a:cs typeface="Arial"/>
              </a:rPr>
              <a:t>в рамках </a:t>
            </a:r>
            <a:r>
              <a:rPr sz="1400" spc="-15" dirty="0">
                <a:solidFill>
                  <a:srgbClr val="333333"/>
                </a:solidFill>
                <a:latin typeface="Arial"/>
                <a:cs typeface="Arial"/>
              </a:rPr>
              <a:t>одного  </a:t>
            </a:r>
            <a:r>
              <a:rPr sz="1400" spc="-10" dirty="0">
                <a:solidFill>
                  <a:srgbClr val="333333"/>
                </a:solidFill>
                <a:latin typeface="Arial"/>
                <a:cs typeface="Arial"/>
              </a:rPr>
              <a:t>международного непатентованного </a:t>
            </a:r>
            <a:r>
              <a:rPr sz="1400" spc="-5" dirty="0">
                <a:solidFill>
                  <a:srgbClr val="333333"/>
                </a:solidFill>
                <a:latin typeface="Arial"/>
                <a:cs typeface="Arial"/>
              </a:rPr>
              <a:t>наименования </a:t>
            </a:r>
            <a:r>
              <a:rPr sz="1400" spc="-10" dirty="0">
                <a:solidFill>
                  <a:srgbClr val="333333"/>
                </a:solidFill>
                <a:latin typeface="Arial"/>
                <a:cs typeface="Arial"/>
              </a:rPr>
              <a:t>лекарственного </a:t>
            </a:r>
            <a:r>
              <a:rPr sz="1400" spc="-15" dirty="0">
                <a:solidFill>
                  <a:srgbClr val="333333"/>
                </a:solidFill>
                <a:latin typeface="Arial"/>
                <a:cs typeface="Arial"/>
              </a:rPr>
              <a:t>средства </a:t>
            </a:r>
            <a:r>
              <a:rPr sz="1400" spc="-5" dirty="0">
                <a:solidFill>
                  <a:srgbClr val="333333"/>
                </a:solidFill>
                <a:latin typeface="Arial"/>
                <a:cs typeface="Arial"/>
              </a:rPr>
              <a:t>или </a:t>
            </a:r>
            <a:r>
              <a:rPr sz="1400" dirty="0">
                <a:solidFill>
                  <a:srgbClr val="333333"/>
                </a:solidFill>
                <a:latin typeface="Arial"/>
                <a:cs typeface="Arial"/>
              </a:rPr>
              <a:t>при </a:t>
            </a:r>
            <a:r>
              <a:rPr sz="1400" spc="-10" dirty="0">
                <a:solidFill>
                  <a:srgbClr val="333333"/>
                </a:solidFill>
                <a:latin typeface="Arial"/>
                <a:cs typeface="Arial"/>
              </a:rPr>
              <a:t>отсутствии  такого </a:t>
            </a:r>
            <a:r>
              <a:rPr sz="1400" spc="-5" dirty="0">
                <a:solidFill>
                  <a:srgbClr val="333333"/>
                </a:solidFill>
                <a:latin typeface="Arial"/>
                <a:cs typeface="Arial"/>
              </a:rPr>
              <a:t>наименования </a:t>
            </a:r>
            <a:r>
              <a:rPr sz="1400" spc="-10" dirty="0">
                <a:solidFill>
                  <a:srgbClr val="333333"/>
                </a:solidFill>
                <a:latin typeface="Arial"/>
                <a:cs typeface="Arial"/>
              </a:rPr>
              <a:t>химического, группировочного </a:t>
            </a:r>
            <a:r>
              <a:rPr sz="1400" spc="-5" dirty="0">
                <a:solidFill>
                  <a:srgbClr val="333333"/>
                </a:solidFill>
                <a:latin typeface="Arial"/>
                <a:cs typeface="Arial"/>
              </a:rPr>
              <a:t>наименования, </a:t>
            </a:r>
            <a:r>
              <a:rPr sz="1400" spc="-15" dirty="0">
                <a:solidFill>
                  <a:srgbClr val="333333"/>
                </a:solidFill>
                <a:latin typeface="Arial"/>
                <a:cs typeface="Arial"/>
              </a:rPr>
              <a:t>определяемая </a:t>
            </a:r>
            <a:r>
              <a:rPr sz="1400" dirty="0">
                <a:solidFill>
                  <a:srgbClr val="333333"/>
                </a:solidFill>
                <a:latin typeface="Arial"/>
                <a:cs typeface="Arial"/>
              </a:rPr>
              <a:t>с </a:t>
            </a:r>
            <a:r>
              <a:rPr sz="1400" spc="-15" dirty="0">
                <a:solidFill>
                  <a:srgbClr val="333333"/>
                </a:solidFill>
                <a:latin typeface="Arial"/>
                <a:cs typeface="Arial"/>
              </a:rPr>
              <a:t>учетом  показателей </a:t>
            </a:r>
            <a:r>
              <a:rPr sz="1400" spc="-5" dirty="0">
                <a:solidFill>
                  <a:srgbClr val="333333"/>
                </a:solidFill>
                <a:latin typeface="Arial"/>
                <a:cs typeface="Arial"/>
              </a:rPr>
              <a:t>эффективности </a:t>
            </a:r>
            <a:r>
              <a:rPr sz="1400" dirty="0">
                <a:solidFill>
                  <a:srgbClr val="333333"/>
                </a:solidFill>
                <a:latin typeface="Arial"/>
                <a:cs typeface="Arial"/>
              </a:rPr>
              <a:t>и </a:t>
            </a:r>
            <a:r>
              <a:rPr sz="1400" spc="-10" dirty="0">
                <a:solidFill>
                  <a:srgbClr val="333333"/>
                </a:solidFill>
                <a:latin typeface="Arial"/>
                <a:cs typeface="Arial"/>
              </a:rPr>
              <a:t>безопасности </a:t>
            </a:r>
            <a:r>
              <a:rPr sz="1400" spc="-5" dirty="0">
                <a:solidFill>
                  <a:srgbClr val="333333"/>
                </a:solidFill>
                <a:latin typeface="Arial"/>
                <a:cs typeface="Arial"/>
              </a:rPr>
              <a:t>лекарственных </a:t>
            </a:r>
            <a:r>
              <a:rPr sz="1400" spc="-10" dirty="0">
                <a:solidFill>
                  <a:srgbClr val="333333"/>
                </a:solidFill>
                <a:latin typeface="Arial"/>
                <a:cs typeface="Arial"/>
              </a:rPr>
              <a:t>препаратов. </a:t>
            </a:r>
            <a:r>
              <a:rPr sz="1400" spc="-5" dirty="0">
                <a:solidFill>
                  <a:srgbClr val="333333"/>
                </a:solidFill>
                <a:latin typeface="Arial"/>
                <a:cs typeface="Arial"/>
              </a:rPr>
              <a:t>Основанием для  исключения лекарственного </a:t>
            </a:r>
            <a:r>
              <a:rPr sz="1400" spc="-10" dirty="0">
                <a:solidFill>
                  <a:srgbClr val="333333"/>
                </a:solidFill>
                <a:latin typeface="Arial"/>
                <a:cs typeface="Arial"/>
              </a:rPr>
              <a:t>средства </a:t>
            </a:r>
            <a:r>
              <a:rPr sz="1400" spc="-5" dirty="0">
                <a:solidFill>
                  <a:srgbClr val="333333"/>
                </a:solidFill>
                <a:latin typeface="Arial"/>
                <a:cs typeface="Arial"/>
              </a:rPr>
              <a:t>из </a:t>
            </a:r>
            <a:r>
              <a:rPr sz="1400" spc="-10" dirty="0">
                <a:solidFill>
                  <a:srgbClr val="333333"/>
                </a:solidFill>
                <a:latin typeface="Arial"/>
                <a:cs typeface="Arial"/>
              </a:rPr>
              <a:t>перечня </a:t>
            </a:r>
            <a:r>
              <a:rPr sz="1400" spc="-15" dirty="0">
                <a:solidFill>
                  <a:srgbClr val="333333"/>
                </a:solidFill>
                <a:latin typeface="Arial"/>
                <a:cs typeface="Arial"/>
              </a:rPr>
              <a:t>является </a:t>
            </a:r>
            <a:r>
              <a:rPr sz="1400" spc="-5" dirty="0">
                <a:solidFill>
                  <a:srgbClr val="333333"/>
                </a:solidFill>
                <a:latin typeface="Arial"/>
                <a:cs typeface="Arial"/>
              </a:rPr>
              <a:t>возможность такой</a:t>
            </a:r>
            <a:r>
              <a:rPr sz="1400" spc="-70" dirty="0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sz="1400" spc="-5" dirty="0">
                <a:solidFill>
                  <a:srgbClr val="333333"/>
                </a:solidFill>
                <a:latin typeface="Arial"/>
                <a:cs typeface="Arial"/>
              </a:rPr>
              <a:t>замены.</a:t>
            </a:r>
            <a:endParaRPr sz="14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355600" marR="5715" indent="-342900" algn="just">
              <a:spcBef>
                <a:spcPts val="335"/>
              </a:spcBef>
              <a:buFontTx/>
              <a:buChar char="•"/>
              <a:tabLst>
                <a:tab pos="355600" algn="l"/>
              </a:tabLst>
              <a:defRPr/>
            </a:pPr>
            <a:r>
              <a:rPr sz="1400" spc="-5" dirty="0">
                <a:solidFill>
                  <a:srgbClr val="C00000"/>
                </a:solidFill>
                <a:latin typeface="Arial"/>
                <a:cs typeface="Arial"/>
              </a:rPr>
              <a:t>Из </a:t>
            </a:r>
            <a:r>
              <a:rPr sz="1400" spc="-10" dirty="0">
                <a:solidFill>
                  <a:srgbClr val="C00000"/>
                </a:solidFill>
                <a:latin typeface="Arial"/>
                <a:cs typeface="Arial"/>
              </a:rPr>
              <a:t>документации </a:t>
            </a:r>
            <a:r>
              <a:rPr sz="1400" spc="-5" dirty="0">
                <a:solidFill>
                  <a:srgbClr val="C00000"/>
                </a:solidFill>
                <a:latin typeface="Arial"/>
                <a:cs typeface="Arial"/>
              </a:rPr>
              <a:t>об аукционе </a:t>
            </a:r>
            <a:r>
              <a:rPr sz="1400" spc="-40" dirty="0">
                <a:solidFill>
                  <a:srgbClr val="C00000"/>
                </a:solidFill>
                <a:latin typeface="Arial"/>
                <a:cs typeface="Arial"/>
              </a:rPr>
              <a:t>следует, </a:t>
            </a:r>
            <a:r>
              <a:rPr sz="1400" spc="-10" dirty="0">
                <a:solidFill>
                  <a:srgbClr val="C00000"/>
                </a:solidFill>
                <a:latin typeface="Arial"/>
                <a:cs typeface="Arial"/>
              </a:rPr>
              <a:t>что установление заказчиком </a:t>
            </a:r>
            <a:r>
              <a:rPr sz="1400" dirty="0">
                <a:solidFill>
                  <a:srgbClr val="C00000"/>
                </a:solidFill>
                <a:latin typeface="Arial"/>
                <a:cs typeface="Arial"/>
              </a:rPr>
              <a:t>в </a:t>
            </a:r>
            <a:r>
              <a:rPr sz="1400" spc="-5" dirty="0">
                <a:solidFill>
                  <a:srgbClr val="C00000"/>
                </a:solidFill>
                <a:latin typeface="Arial"/>
                <a:cs typeface="Arial"/>
              </a:rPr>
              <a:t>описании </a:t>
            </a:r>
            <a:r>
              <a:rPr sz="1400" spc="-15" dirty="0">
                <a:solidFill>
                  <a:srgbClr val="C00000"/>
                </a:solidFill>
                <a:latin typeface="Arial"/>
                <a:cs typeface="Arial"/>
              </a:rPr>
              <a:t>объекта  </a:t>
            </a:r>
            <a:r>
              <a:rPr sz="1400" spc="-10" dirty="0">
                <a:solidFill>
                  <a:srgbClr val="C00000"/>
                </a:solidFill>
                <a:latin typeface="Arial"/>
                <a:cs typeface="Arial"/>
              </a:rPr>
              <a:t>проводимой </a:t>
            </a:r>
            <a:r>
              <a:rPr sz="1400" spc="-5" dirty="0">
                <a:solidFill>
                  <a:srgbClr val="C00000"/>
                </a:solidFill>
                <a:latin typeface="Arial"/>
                <a:cs typeface="Arial"/>
              </a:rPr>
              <a:t>закупки требования </a:t>
            </a:r>
            <a:r>
              <a:rPr sz="1400" dirty="0">
                <a:solidFill>
                  <a:srgbClr val="C00000"/>
                </a:solidFill>
                <a:latin typeface="Arial"/>
                <a:cs typeface="Arial"/>
              </a:rPr>
              <a:t>к </a:t>
            </a:r>
            <a:r>
              <a:rPr sz="1400" spc="-10" dirty="0">
                <a:solidFill>
                  <a:srgbClr val="C00000"/>
                </a:solidFill>
                <a:latin typeface="Arial"/>
                <a:cs typeface="Arial"/>
              </a:rPr>
              <a:t>торговому </a:t>
            </a:r>
            <a:r>
              <a:rPr sz="1400" spc="-5" dirty="0">
                <a:solidFill>
                  <a:srgbClr val="C00000"/>
                </a:solidFill>
                <a:latin typeface="Arial"/>
                <a:cs typeface="Arial"/>
              </a:rPr>
              <a:t>наименованию </a:t>
            </a:r>
            <a:r>
              <a:rPr sz="1400" spc="-15" dirty="0">
                <a:solidFill>
                  <a:srgbClr val="C00000"/>
                </a:solidFill>
                <a:latin typeface="Arial"/>
                <a:cs typeface="Arial"/>
              </a:rPr>
              <a:t>обусловлено необходимостью  </a:t>
            </a:r>
            <a:r>
              <a:rPr sz="1400" spc="-10" dirty="0">
                <a:solidFill>
                  <a:srgbClr val="C00000"/>
                </a:solidFill>
                <a:latin typeface="Arial"/>
                <a:cs typeface="Arial"/>
              </a:rPr>
              <a:t>обеспечения </a:t>
            </a:r>
            <a:r>
              <a:rPr sz="1400" spc="-5" dirty="0">
                <a:solidFill>
                  <a:srgbClr val="C00000"/>
                </a:solidFill>
                <a:latin typeface="Arial"/>
                <a:cs typeface="Arial"/>
              </a:rPr>
              <a:t>названным </a:t>
            </a:r>
            <a:r>
              <a:rPr sz="1400" spc="-10" dirty="0">
                <a:solidFill>
                  <a:srgbClr val="C00000"/>
                </a:solidFill>
                <a:latin typeface="Arial"/>
                <a:cs typeface="Arial"/>
              </a:rPr>
              <a:t>препаратом </a:t>
            </a:r>
            <a:r>
              <a:rPr sz="1400" spc="-5" dirty="0">
                <a:solidFill>
                  <a:srgbClr val="C00000"/>
                </a:solidFill>
                <a:latin typeface="Arial"/>
                <a:cs typeface="Arial"/>
              </a:rPr>
              <a:t>пациентов, </a:t>
            </a:r>
            <a:r>
              <a:rPr sz="1400" dirty="0">
                <a:solidFill>
                  <a:srgbClr val="C00000"/>
                </a:solidFill>
                <a:latin typeface="Arial"/>
                <a:cs typeface="Arial"/>
              </a:rPr>
              <a:t>а </a:t>
            </a:r>
            <a:r>
              <a:rPr sz="1400" spc="-15" dirty="0">
                <a:solidFill>
                  <a:srgbClr val="C00000"/>
                </a:solidFill>
                <a:latin typeface="Arial"/>
                <a:cs typeface="Arial"/>
              </a:rPr>
              <a:t>его </a:t>
            </a:r>
            <a:r>
              <a:rPr sz="1400" spc="-5" dirty="0">
                <a:solidFill>
                  <a:srgbClr val="C00000"/>
                </a:solidFill>
                <a:latin typeface="Arial"/>
                <a:cs typeface="Arial"/>
              </a:rPr>
              <a:t>замена</a:t>
            </a:r>
            <a:r>
              <a:rPr sz="1400" spc="-110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1400" spc="-5" dirty="0">
                <a:solidFill>
                  <a:srgbClr val="C00000"/>
                </a:solidFill>
                <a:latin typeface="Arial"/>
                <a:cs typeface="Arial"/>
              </a:rPr>
              <a:t>невозможна.</a:t>
            </a:r>
            <a:endParaRPr sz="1400" dirty="0">
              <a:solidFill>
                <a:srgbClr val="C0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21571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03656" y="1269"/>
            <a:ext cx="8336686" cy="173573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61594" marR="5080" algn="ctr">
              <a:lnSpc>
                <a:spcPct val="100000"/>
              </a:lnSpc>
              <a:spcBef>
                <a:spcPts val="95"/>
              </a:spcBef>
            </a:pPr>
            <a:r>
              <a:rPr sz="2800" spc="-10" dirty="0"/>
              <a:t>Закупка </a:t>
            </a:r>
            <a:r>
              <a:rPr sz="2800" spc="-15" dirty="0"/>
              <a:t>инсулинов </a:t>
            </a:r>
            <a:r>
              <a:rPr sz="2800" spc="-10" dirty="0"/>
              <a:t>по </a:t>
            </a:r>
            <a:r>
              <a:rPr sz="2800" spc="-15" dirty="0"/>
              <a:t>торговому </a:t>
            </a:r>
            <a:r>
              <a:rPr sz="2800" spc="-5" dirty="0"/>
              <a:t>наименованию  </a:t>
            </a:r>
            <a:r>
              <a:rPr sz="2800" spc="-10" dirty="0"/>
              <a:t>возможна! </a:t>
            </a:r>
            <a:r>
              <a:rPr lang="ru-RU" sz="2800" spc="-10" dirty="0" smtClean="0"/>
              <a:t/>
            </a:r>
            <a:br>
              <a:rPr lang="ru-RU" sz="2800" spc="-10" dirty="0" smtClean="0"/>
            </a:br>
            <a:r>
              <a:rPr sz="2800" spc="-20" dirty="0" err="1" smtClean="0">
                <a:solidFill>
                  <a:srgbClr val="00B0F0"/>
                </a:solidFill>
              </a:rPr>
              <a:t>Определение</a:t>
            </a:r>
            <a:r>
              <a:rPr sz="2800" spc="-20" dirty="0" smtClean="0">
                <a:solidFill>
                  <a:srgbClr val="00B0F0"/>
                </a:solidFill>
              </a:rPr>
              <a:t> </a:t>
            </a:r>
            <a:r>
              <a:rPr sz="2800" spc="-15" dirty="0">
                <a:solidFill>
                  <a:srgbClr val="00B0F0"/>
                </a:solidFill>
              </a:rPr>
              <a:t>Верховного </a:t>
            </a:r>
            <a:r>
              <a:rPr sz="2800" spc="-35" dirty="0">
                <a:solidFill>
                  <a:srgbClr val="00B0F0"/>
                </a:solidFill>
              </a:rPr>
              <a:t>суда </a:t>
            </a:r>
            <a:r>
              <a:rPr sz="2800" spc="-5" dirty="0">
                <a:solidFill>
                  <a:srgbClr val="00B0F0"/>
                </a:solidFill>
              </a:rPr>
              <a:t>РФ </a:t>
            </a:r>
            <a:r>
              <a:rPr sz="2800" spc="-15" dirty="0" smtClean="0">
                <a:solidFill>
                  <a:srgbClr val="00B0F0"/>
                </a:solidFill>
              </a:rPr>
              <a:t>о</a:t>
            </a:r>
            <a:r>
              <a:rPr lang="ru-RU" sz="2800" spc="-15" dirty="0" smtClean="0">
                <a:solidFill>
                  <a:srgbClr val="00B0F0"/>
                </a:solidFill>
              </a:rPr>
              <a:t>т </a:t>
            </a:r>
            <a:r>
              <a:rPr sz="2800" spc="-5" dirty="0" smtClean="0">
                <a:solidFill>
                  <a:srgbClr val="00B0F0"/>
                </a:solidFill>
              </a:rPr>
              <a:t>21.06.2017 </a:t>
            </a:r>
            <a:r>
              <a:rPr sz="2800" spc="-5" dirty="0">
                <a:solidFill>
                  <a:srgbClr val="00B0F0"/>
                </a:solidFill>
              </a:rPr>
              <a:t>№</a:t>
            </a:r>
            <a:r>
              <a:rPr sz="2800" spc="65" dirty="0">
                <a:solidFill>
                  <a:srgbClr val="00B0F0"/>
                </a:solidFill>
              </a:rPr>
              <a:t> </a:t>
            </a:r>
            <a:r>
              <a:rPr sz="2800" spc="-5" dirty="0">
                <a:solidFill>
                  <a:srgbClr val="00B0F0"/>
                </a:solidFill>
              </a:rPr>
              <a:t>310-КГ17-1939</a:t>
            </a:r>
            <a:endParaRPr sz="2800" dirty="0">
              <a:solidFill>
                <a:srgbClr val="00B0F0"/>
              </a:solidFill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990725" y="1378965"/>
            <a:ext cx="6670675" cy="228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  <a:tabLst>
                <a:tab pos="1499870" algn="l"/>
                <a:tab pos="2745740" algn="l"/>
                <a:tab pos="3098800" algn="l"/>
                <a:tab pos="4839970" algn="l"/>
                <a:tab pos="5761990" algn="l"/>
              </a:tabLst>
              <a:defRPr/>
            </a:pPr>
            <a:r>
              <a:rPr sz="1400" spc="-10" dirty="0" smtClean="0">
                <a:solidFill>
                  <a:srgbClr val="333333"/>
                </a:solidFill>
                <a:latin typeface="Arial"/>
                <a:cs typeface="Arial"/>
              </a:rPr>
              <a:t>,</a:t>
            </a:r>
            <a:endParaRPr sz="14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body" idx="1"/>
          </p:nvPr>
        </p:nvSpPr>
        <p:spPr>
          <a:xfrm>
            <a:off x="211937" y="1592326"/>
            <a:ext cx="8452485" cy="332206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55600" marR="5715" algn="just">
              <a:lnSpc>
                <a:spcPct val="100000"/>
              </a:lnSpc>
              <a:spcBef>
                <a:spcPts val="105"/>
              </a:spcBef>
            </a:pPr>
            <a:endParaRPr sz="1400" dirty="0">
              <a:latin typeface="Arial"/>
              <a:cs typeface="Arial"/>
            </a:endParaRPr>
          </a:p>
          <a:p>
            <a:pPr marL="355600" marR="5080" indent="-342900" algn="just">
              <a:lnSpc>
                <a:spcPct val="100000"/>
              </a:lnSpc>
              <a:spcBef>
                <a:spcPts val="335"/>
              </a:spcBef>
              <a:buChar char="•"/>
              <a:tabLst>
                <a:tab pos="355600" algn="l"/>
              </a:tabLst>
            </a:pPr>
            <a:r>
              <a:rPr sz="1400" b="0" spc="-20" dirty="0">
                <a:solidFill>
                  <a:srgbClr val="333333"/>
                </a:solidFill>
                <a:latin typeface="Arial"/>
                <a:cs typeface="Arial"/>
              </a:rPr>
              <a:t>Таким </a:t>
            </a:r>
            <a:r>
              <a:rPr sz="1400" b="0" spc="-10" dirty="0">
                <a:solidFill>
                  <a:srgbClr val="333333"/>
                </a:solidFill>
                <a:latin typeface="Arial"/>
                <a:cs typeface="Arial"/>
              </a:rPr>
              <a:t>образом, </a:t>
            </a:r>
            <a:r>
              <a:rPr sz="1400" b="0" spc="-5" dirty="0">
                <a:solidFill>
                  <a:srgbClr val="333333"/>
                </a:solidFill>
                <a:latin typeface="Arial"/>
                <a:cs typeface="Arial"/>
              </a:rPr>
              <a:t>формирование </a:t>
            </a:r>
            <a:r>
              <a:rPr sz="1400" b="0" spc="-10" dirty="0">
                <a:solidFill>
                  <a:srgbClr val="333333"/>
                </a:solidFill>
                <a:latin typeface="Arial"/>
                <a:cs typeface="Arial"/>
              </a:rPr>
              <a:t>документации </a:t>
            </a:r>
            <a:r>
              <a:rPr sz="1400" b="0" dirty="0">
                <a:solidFill>
                  <a:srgbClr val="333333"/>
                </a:solidFill>
                <a:latin typeface="Arial"/>
                <a:cs typeface="Arial"/>
              </a:rPr>
              <a:t>на </a:t>
            </a:r>
            <a:r>
              <a:rPr sz="1400" b="0" spc="-5" dirty="0">
                <a:solidFill>
                  <a:srgbClr val="333333"/>
                </a:solidFill>
                <a:latin typeface="Arial"/>
                <a:cs typeface="Arial"/>
              </a:rPr>
              <a:t>закупку </a:t>
            </a:r>
            <a:r>
              <a:rPr sz="1400" b="0" spc="-10" dirty="0">
                <a:solidFill>
                  <a:srgbClr val="333333"/>
                </a:solidFill>
                <a:latin typeface="Arial"/>
                <a:cs typeface="Arial"/>
              </a:rPr>
              <a:t>препаратов инсулина осуществлялось  заказчиком </a:t>
            </a:r>
            <a:r>
              <a:rPr sz="1400" b="0" dirty="0">
                <a:solidFill>
                  <a:srgbClr val="333333"/>
                </a:solidFill>
                <a:latin typeface="Arial"/>
                <a:cs typeface="Arial"/>
              </a:rPr>
              <a:t>в </a:t>
            </a:r>
            <a:r>
              <a:rPr sz="1400" b="0" spc="-20" dirty="0">
                <a:solidFill>
                  <a:srgbClr val="333333"/>
                </a:solidFill>
                <a:latin typeface="Arial"/>
                <a:cs typeface="Arial"/>
              </a:rPr>
              <a:t>целях </a:t>
            </a:r>
            <a:r>
              <a:rPr sz="1400" b="0" spc="-5" dirty="0">
                <a:solidFill>
                  <a:srgbClr val="333333"/>
                </a:solidFill>
                <a:latin typeface="Arial"/>
                <a:cs typeface="Arial"/>
              </a:rPr>
              <a:t>достижения максимального </a:t>
            </a:r>
            <a:r>
              <a:rPr sz="1400" b="0" spc="-30" dirty="0">
                <a:solidFill>
                  <a:srgbClr val="333333"/>
                </a:solidFill>
                <a:latin typeface="Arial"/>
                <a:cs typeface="Arial"/>
              </a:rPr>
              <a:t>результата </a:t>
            </a:r>
            <a:r>
              <a:rPr sz="1400" b="0" spc="-10" dirty="0">
                <a:solidFill>
                  <a:srgbClr val="333333"/>
                </a:solidFill>
                <a:latin typeface="Arial"/>
                <a:cs typeface="Arial"/>
              </a:rPr>
              <a:t>лечения заболеваний, </a:t>
            </a:r>
            <a:r>
              <a:rPr sz="1400" b="0" dirty="0">
                <a:solidFill>
                  <a:srgbClr val="333333"/>
                </a:solidFill>
                <a:latin typeface="Arial"/>
                <a:cs typeface="Arial"/>
              </a:rPr>
              <a:t>с  </a:t>
            </a:r>
            <a:r>
              <a:rPr sz="1400" b="0" spc="-15" dirty="0">
                <a:solidFill>
                  <a:srgbClr val="333333"/>
                </a:solidFill>
                <a:latin typeface="Arial"/>
                <a:cs typeface="Arial"/>
              </a:rPr>
              <a:t>соблюдением </a:t>
            </a:r>
            <a:r>
              <a:rPr sz="1400" b="0" spc="-5" dirty="0">
                <a:solidFill>
                  <a:srgbClr val="333333"/>
                </a:solidFill>
                <a:latin typeface="Arial"/>
                <a:cs typeface="Arial"/>
              </a:rPr>
              <a:t>принципов, закрепленных </a:t>
            </a:r>
            <a:r>
              <a:rPr sz="1400" b="0" spc="-55" dirty="0">
                <a:solidFill>
                  <a:srgbClr val="333333"/>
                </a:solidFill>
                <a:latin typeface="Arial"/>
                <a:cs typeface="Arial"/>
              </a:rPr>
              <a:t>ст. </a:t>
            </a:r>
            <a:r>
              <a:rPr sz="1400" b="0" spc="-5" dirty="0">
                <a:solidFill>
                  <a:srgbClr val="333333"/>
                </a:solidFill>
                <a:latin typeface="Arial"/>
                <a:cs typeface="Arial"/>
              </a:rPr>
              <a:t>41 Конституции </a:t>
            </a:r>
            <a:r>
              <a:rPr sz="1400" b="0" spc="-10" dirty="0">
                <a:solidFill>
                  <a:srgbClr val="333333"/>
                </a:solidFill>
                <a:latin typeface="Arial"/>
                <a:cs typeface="Arial"/>
              </a:rPr>
              <a:t>Российской Федерации </a:t>
            </a:r>
            <a:r>
              <a:rPr sz="1400" b="0" dirty="0">
                <a:solidFill>
                  <a:srgbClr val="333333"/>
                </a:solidFill>
                <a:latin typeface="Arial"/>
                <a:cs typeface="Arial"/>
              </a:rPr>
              <a:t>и </a:t>
            </a:r>
            <a:r>
              <a:rPr sz="1400" b="0" spc="-60" dirty="0">
                <a:solidFill>
                  <a:srgbClr val="333333"/>
                </a:solidFill>
                <a:latin typeface="Arial"/>
                <a:cs typeface="Arial"/>
              </a:rPr>
              <a:t>ст. </a:t>
            </a:r>
            <a:r>
              <a:rPr sz="1400" b="0" dirty="0">
                <a:solidFill>
                  <a:srgbClr val="333333"/>
                </a:solidFill>
                <a:latin typeface="Arial"/>
                <a:cs typeface="Arial"/>
              </a:rPr>
              <a:t>4  </a:t>
            </a:r>
            <a:r>
              <a:rPr sz="1400" b="0" spc="-15" dirty="0">
                <a:solidFill>
                  <a:srgbClr val="333333"/>
                </a:solidFill>
                <a:latin typeface="Arial"/>
                <a:cs typeface="Arial"/>
              </a:rPr>
              <a:t>Федерального </a:t>
            </a:r>
            <a:r>
              <a:rPr sz="1400" b="0" spc="-5" dirty="0">
                <a:solidFill>
                  <a:srgbClr val="333333"/>
                </a:solidFill>
                <a:latin typeface="Arial"/>
                <a:cs typeface="Arial"/>
              </a:rPr>
              <a:t>закона </a:t>
            </a:r>
            <a:r>
              <a:rPr sz="1400" b="0" spc="-25" dirty="0">
                <a:solidFill>
                  <a:srgbClr val="333333"/>
                </a:solidFill>
                <a:latin typeface="Arial"/>
                <a:cs typeface="Arial"/>
              </a:rPr>
              <a:t>от </a:t>
            </a:r>
            <a:r>
              <a:rPr sz="1400" b="0" spc="-5" dirty="0">
                <a:solidFill>
                  <a:srgbClr val="333333"/>
                </a:solidFill>
                <a:latin typeface="Arial"/>
                <a:cs typeface="Arial"/>
              </a:rPr>
              <a:t>21 </a:t>
            </a:r>
            <a:r>
              <a:rPr sz="1400" b="0" spc="-10" dirty="0">
                <a:solidFill>
                  <a:srgbClr val="333333"/>
                </a:solidFill>
                <a:latin typeface="Arial"/>
                <a:cs typeface="Arial"/>
              </a:rPr>
              <a:t>ноября </a:t>
            </a:r>
            <a:r>
              <a:rPr sz="1400" b="0" spc="-30" dirty="0">
                <a:solidFill>
                  <a:srgbClr val="333333"/>
                </a:solidFill>
                <a:latin typeface="Arial"/>
                <a:cs typeface="Arial"/>
              </a:rPr>
              <a:t>2011 </a:t>
            </a:r>
            <a:r>
              <a:rPr sz="1400" b="0" spc="-90" dirty="0">
                <a:solidFill>
                  <a:srgbClr val="333333"/>
                </a:solidFill>
                <a:latin typeface="Arial"/>
                <a:cs typeface="Arial"/>
              </a:rPr>
              <a:t>г. </a:t>
            </a:r>
            <a:r>
              <a:rPr sz="1400" b="0" dirty="0">
                <a:solidFill>
                  <a:srgbClr val="333333"/>
                </a:solidFill>
                <a:latin typeface="Arial"/>
                <a:cs typeface="Arial"/>
              </a:rPr>
              <a:t>№ </a:t>
            </a:r>
            <a:r>
              <a:rPr sz="1400" b="0" spc="-5" dirty="0">
                <a:solidFill>
                  <a:srgbClr val="333333"/>
                </a:solidFill>
                <a:latin typeface="Arial"/>
                <a:cs typeface="Arial"/>
              </a:rPr>
              <a:t>323-ФЗ "Об </a:t>
            </a:r>
            <a:r>
              <a:rPr sz="1400" b="0" spc="-10" dirty="0">
                <a:solidFill>
                  <a:srgbClr val="333333"/>
                </a:solidFill>
                <a:latin typeface="Arial"/>
                <a:cs typeface="Arial"/>
              </a:rPr>
              <a:t>основах здоровья </a:t>
            </a:r>
            <a:r>
              <a:rPr sz="1400" b="0" spc="-5" dirty="0">
                <a:solidFill>
                  <a:srgbClr val="333333"/>
                </a:solidFill>
                <a:latin typeface="Arial"/>
                <a:cs typeface="Arial"/>
              </a:rPr>
              <a:t>граждан </a:t>
            </a:r>
            <a:r>
              <a:rPr sz="1400" b="0" dirty="0">
                <a:solidFill>
                  <a:srgbClr val="333333"/>
                </a:solidFill>
                <a:latin typeface="Arial"/>
                <a:cs typeface="Arial"/>
              </a:rPr>
              <a:t>в  </a:t>
            </a:r>
            <a:r>
              <a:rPr sz="1400" b="0" spc="-10" dirty="0">
                <a:solidFill>
                  <a:srgbClr val="333333"/>
                </a:solidFill>
                <a:latin typeface="Arial"/>
                <a:cs typeface="Arial"/>
              </a:rPr>
              <a:t>Российской Федерации", предусматривающих обеспечение </a:t>
            </a:r>
            <a:r>
              <a:rPr sz="1400" b="0" spc="-5" dirty="0">
                <a:solidFill>
                  <a:srgbClr val="333333"/>
                </a:solidFill>
                <a:latin typeface="Arial"/>
                <a:cs typeface="Arial"/>
              </a:rPr>
              <a:t>прав граждан </a:t>
            </a:r>
            <a:r>
              <a:rPr sz="1400" b="0" dirty="0">
                <a:solidFill>
                  <a:srgbClr val="333333"/>
                </a:solidFill>
                <a:latin typeface="Arial"/>
                <a:cs typeface="Arial"/>
              </a:rPr>
              <a:t>в </a:t>
            </a:r>
            <a:r>
              <a:rPr sz="1400" b="0" spc="-5" dirty="0">
                <a:solidFill>
                  <a:srgbClr val="333333"/>
                </a:solidFill>
                <a:latin typeface="Arial"/>
                <a:cs typeface="Arial"/>
              </a:rPr>
              <a:t>сфере </a:t>
            </a:r>
            <a:r>
              <a:rPr sz="1400" b="0" spc="-10" dirty="0">
                <a:solidFill>
                  <a:srgbClr val="333333"/>
                </a:solidFill>
                <a:latin typeface="Arial"/>
                <a:cs typeface="Arial"/>
              </a:rPr>
              <a:t>охраны  здоровья, </a:t>
            </a:r>
            <a:r>
              <a:rPr sz="1400" b="0" spc="-15" dirty="0">
                <a:solidFill>
                  <a:srgbClr val="333333"/>
                </a:solidFill>
                <a:latin typeface="Arial"/>
                <a:cs typeface="Arial"/>
              </a:rPr>
              <a:t>приоритет </a:t>
            </a:r>
            <a:r>
              <a:rPr sz="1400" b="0" spc="-10" dirty="0">
                <a:solidFill>
                  <a:srgbClr val="333333"/>
                </a:solidFill>
                <a:latin typeface="Arial"/>
                <a:cs typeface="Arial"/>
              </a:rPr>
              <a:t>интересов пациента, </a:t>
            </a:r>
            <a:r>
              <a:rPr sz="1400" b="0" spc="-5" dirty="0">
                <a:solidFill>
                  <a:srgbClr val="333333"/>
                </a:solidFill>
                <a:latin typeface="Arial"/>
                <a:cs typeface="Arial"/>
              </a:rPr>
              <a:t>доступность </a:t>
            </a:r>
            <a:r>
              <a:rPr sz="1400" b="0" dirty="0">
                <a:solidFill>
                  <a:srgbClr val="333333"/>
                </a:solidFill>
                <a:latin typeface="Arial"/>
                <a:cs typeface="Arial"/>
              </a:rPr>
              <a:t>и </a:t>
            </a:r>
            <a:r>
              <a:rPr sz="1400" b="0" spc="-10" dirty="0">
                <a:solidFill>
                  <a:srgbClr val="333333"/>
                </a:solidFill>
                <a:latin typeface="Arial"/>
                <a:cs typeface="Arial"/>
              </a:rPr>
              <a:t>качество </a:t>
            </a:r>
            <a:r>
              <a:rPr sz="1400" b="0" spc="-5" dirty="0">
                <a:solidFill>
                  <a:srgbClr val="333333"/>
                </a:solidFill>
                <a:latin typeface="Arial"/>
                <a:cs typeface="Arial"/>
              </a:rPr>
              <a:t>при оказании </a:t>
            </a:r>
            <a:r>
              <a:rPr sz="1400" b="0" spc="-10" dirty="0">
                <a:solidFill>
                  <a:srgbClr val="333333"/>
                </a:solidFill>
                <a:latin typeface="Arial"/>
                <a:cs typeface="Arial"/>
              </a:rPr>
              <a:t>медицинской  </a:t>
            </a:r>
            <a:r>
              <a:rPr sz="1400" b="0" spc="-5" dirty="0">
                <a:solidFill>
                  <a:srgbClr val="333333"/>
                </a:solidFill>
                <a:latin typeface="Arial"/>
                <a:cs typeface="Arial"/>
              </a:rPr>
              <a:t>помощи.</a:t>
            </a:r>
            <a:endParaRPr sz="1400" dirty="0">
              <a:latin typeface="Arial"/>
              <a:cs typeface="Arial"/>
            </a:endParaRPr>
          </a:p>
          <a:p>
            <a:pPr marL="355600" marR="5715" indent="-342900" algn="just">
              <a:lnSpc>
                <a:spcPct val="100000"/>
              </a:lnSpc>
              <a:spcBef>
                <a:spcPts val="340"/>
              </a:spcBef>
              <a:buChar char="•"/>
              <a:tabLst>
                <a:tab pos="355600" algn="l"/>
              </a:tabLst>
            </a:pPr>
            <a:r>
              <a:rPr sz="1400" b="0" spc="-10" dirty="0">
                <a:solidFill>
                  <a:srgbClr val="C00000"/>
                </a:solidFill>
                <a:latin typeface="Arial"/>
                <a:cs typeface="Arial"/>
              </a:rPr>
              <a:t>Отсутствие утвержденного </a:t>
            </a:r>
            <a:r>
              <a:rPr sz="1400" b="0" dirty="0">
                <a:solidFill>
                  <a:srgbClr val="C00000"/>
                </a:solidFill>
                <a:latin typeface="Arial"/>
                <a:cs typeface="Arial"/>
              </a:rPr>
              <a:t>в </a:t>
            </a:r>
            <a:r>
              <a:rPr sz="1400" b="0" spc="-15" dirty="0">
                <a:solidFill>
                  <a:srgbClr val="C00000"/>
                </a:solidFill>
                <a:latin typeface="Arial"/>
                <a:cs typeface="Arial"/>
              </a:rPr>
              <a:t>соответствии </a:t>
            </a:r>
            <a:r>
              <a:rPr sz="1400" b="0" dirty="0">
                <a:solidFill>
                  <a:srgbClr val="C00000"/>
                </a:solidFill>
                <a:latin typeface="Arial"/>
                <a:cs typeface="Arial"/>
              </a:rPr>
              <a:t>с </a:t>
            </a:r>
            <a:r>
              <a:rPr sz="1400" b="0" spc="-5" dirty="0">
                <a:solidFill>
                  <a:srgbClr val="C00000"/>
                </a:solidFill>
                <a:latin typeface="Arial"/>
                <a:cs typeface="Arial"/>
              </a:rPr>
              <a:t>п. </a:t>
            </a:r>
            <a:r>
              <a:rPr sz="1400" b="0" dirty="0">
                <a:solidFill>
                  <a:srgbClr val="C00000"/>
                </a:solidFill>
                <a:latin typeface="Arial"/>
                <a:cs typeface="Arial"/>
              </a:rPr>
              <a:t>6 </a:t>
            </a:r>
            <a:r>
              <a:rPr sz="1400" b="0" spc="-10" dirty="0">
                <a:solidFill>
                  <a:srgbClr val="C00000"/>
                </a:solidFill>
                <a:latin typeface="Arial"/>
                <a:cs typeface="Arial"/>
              </a:rPr>
              <a:t>ч. </a:t>
            </a:r>
            <a:r>
              <a:rPr sz="1400" b="0" dirty="0">
                <a:solidFill>
                  <a:srgbClr val="C00000"/>
                </a:solidFill>
                <a:latin typeface="Arial"/>
                <a:cs typeface="Arial"/>
              </a:rPr>
              <a:t>1 </a:t>
            </a:r>
            <a:r>
              <a:rPr sz="1400" b="0" spc="-55" dirty="0">
                <a:solidFill>
                  <a:srgbClr val="C00000"/>
                </a:solidFill>
                <a:latin typeface="Arial"/>
                <a:cs typeface="Arial"/>
              </a:rPr>
              <a:t>ст. </a:t>
            </a:r>
            <a:r>
              <a:rPr sz="1400" b="0" spc="-5" dirty="0">
                <a:solidFill>
                  <a:srgbClr val="C00000"/>
                </a:solidFill>
                <a:latin typeface="Arial"/>
                <a:cs typeface="Arial"/>
              </a:rPr>
              <a:t>33 </a:t>
            </a:r>
            <a:r>
              <a:rPr sz="1400" b="0" dirty="0">
                <a:solidFill>
                  <a:srgbClr val="C00000"/>
                </a:solidFill>
                <a:latin typeface="Arial"/>
                <a:cs typeface="Arial"/>
              </a:rPr>
              <a:t>Закона о </a:t>
            </a:r>
            <a:r>
              <a:rPr sz="1400" b="0" spc="-5" dirty="0">
                <a:solidFill>
                  <a:srgbClr val="C00000"/>
                </a:solidFill>
                <a:latin typeface="Arial"/>
                <a:cs typeface="Arial"/>
              </a:rPr>
              <a:t>контрактной системе  </a:t>
            </a:r>
            <a:r>
              <a:rPr sz="1400" b="0" spc="-10" dirty="0">
                <a:solidFill>
                  <a:srgbClr val="C00000"/>
                </a:solidFill>
                <a:latin typeface="Arial"/>
                <a:cs typeface="Arial"/>
              </a:rPr>
              <a:t>Перечня </a:t>
            </a:r>
            <a:r>
              <a:rPr sz="1400" b="0" spc="-5" dirty="0">
                <a:solidFill>
                  <a:srgbClr val="C00000"/>
                </a:solidFill>
                <a:latin typeface="Arial"/>
                <a:cs typeface="Arial"/>
              </a:rPr>
              <a:t>лекарственных </a:t>
            </a:r>
            <a:r>
              <a:rPr sz="1400" b="0" spc="-10" dirty="0">
                <a:solidFill>
                  <a:srgbClr val="C00000"/>
                </a:solidFill>
                <a:latin typeface="Arial"/>
                <a:cs typeface="Arial"/>
              </a:rPr>
              <a:t>средств </a:t>
            </a:r>
            <a:r>
              <a:rPr sz="1400" b="0" spc="-5" dirty="0">
                <a:solidFill>
                  <a:srgbClr val="C00000"/>
                </a:solidFill>
                <a:latin typeface="Arial"/>
                <a:cs typeface="Arial"/>
              </a:rPr>
              <a:t>не </a:t>
            </a:r>
            <a:r>
              <a:rPr sz="1400" b="0" spc="-15" dirty="0">
                <a:solidFill>
                  <a:srgbClr val="C00000"/>
                </a:solidFill>
                <a:latin typeface="Arial"/>
                <a:cs typeface="Arial"/>
              </a:rPr>
              <a:t>исключает </a:t>
            </a:r>
            <a:r>
              <a:rPr sz="1400" b="0" spc="-10" dirty="0">
                <a:solidFill>
                  <a:srgbClr val="C00000"/>
                </a:solidFill>
                <a:latin typeface="Arial"/>
                <a:cs typeface="Arial"/>
              </a:rPr>
              <a:t>возможности приобретения заказчиком  </a:t>
            </a:r>
            <a:r>
              <a:rPr sz="1400" b="0" spc="-5" dirty="0">
                <a:solidFill>
                  <a:srgbClr val="C00000"/>
                </a:solidFill>
                <a:latin typeface="Arial"/>
                <a:cs typeface="Arial"/>
              </a:rPr>
              <a:t>медицинских </a:t>
            </a:r>
            <a:r>
              <a:rPr sz="1400" b="0" spc="-10" dirty="0">
                <a:solidFill>
                  <a:srgbClr val="C00000"/>
                </a:solidFill>
                <a:latin typeface="Arial"/>
                <a:cs typeface="Arial"/>
              </a:rPr>
              <a:t>препаратов </a:t>
            </a:r>
            <a:r>
              <a:rPr sz="1400" b="0" spc="-5" dirty="0">
                <a:solidFill>
                  <a:srgbClr val="C00000"/>
                </a:solidFill>
                <a:latin typeface="Arial"/>
                <a:cs typeface="Arial"/>
              </a:rPr>
              <a:t>по </a:t>
            </a:r>
            <a:r>
              <a:rPr sz="1400" b="0" spc="-10" dirty="0">
                <a:solidFill>
                  <a:srgbClr val="C00000"/>
                </a:solidFill>
                <a:latin typeface="Arial"/>
                <a:cs typeface="Arial"/>
              </a:rPr>
              <a:t>торговому </a:t>
            </a:r>
            <a:r>
              <a:rPr sz="1400" b="0" spc="-5" dirty="0">
                <a:solidFill>
                  <a:srgbClr val="C00000"/>
                </a:solidFill>
                <a:latin typeface="Arial"/>
                <a:cs typeface="Arial"/>
              </a:rPr>
              <a:t>наименованию, при условии </a:t>
            </a:r>
            <a:r>
              <a:rPr sz="1400" b="0" spc="-15" dirty="0">
                <a:solidFill>
                  <a:srgbClr val="C00000"/>
                </a:solidFill>
                <a:latin typeface="Arial"/>
                <a:cs typeface="Arial"/>
              </a:rPr>
              <a:t>представления </a:t>
            </a:r>
            <a:r>
              <a:rPr sz="1400" b="0" spc="-5" dirty="0">
                <a:solidFill>
                  <a:srgbClr val="C00000"/>
                </a:solidFill>
                <a:latin typeface="Arial"/>
                <a:cs typeface="Arial"/>
              </a:rPr>
              <a:t>обоснования  </a:t>
            </a:r>
            <a:r>
              <a:rPr sz="1400" b="0" spc="-15" dirty="0">
                <a:solidFill>
                  <a:srgbClr val="C00000"/>
                </a:solidFill>
                <a:latin typeface="Arial"/>
                <a:cs typeface="Arial"/>
              </a:rPr>
              <a:t>необходимости </a:t>
            </a:r>
            <a:r>
              <a:rPr sz="1400" b="0" spc="-5" dirty="0">
                <a:solidFill>
                  <a:srgbClr val="C00000"/>
                </a:solidFill>
                <a:latin typeface="Arial"/>
                <a:cs typeface="Arial"/>
              </a:rPr>
              <a:t>такой закупки </a:t>
            </a:r>
            <a:r>
              <a:rPr sz="1400" b="0" dirty="0">
                <a:solidFill>
                  <a:srgbClr val="C00000"/>
                </a:solidFill>
                <a:latin typeface="Arial"/>
                <a:cs typeface="Arial"/>
              </a:rPr>
              <a:t>с </a:t>
            </a:r>
            <a:r>
              <a:rPr sz="1400" b="0" spc="-15" dirty="0">
                <a:solidFill>
                  <a:srgbClr val="C00000"/>
                </a:solidFill>
                <a:latin typeface="Arial"/>
                <a:cs typeface="Arial"/>
              </a:rPr>
              <a:t>учетом </a:t>
            </a:r>
            <a:r>
              <a:rPr sz="1400" b="0" spc="-10" dirty="0">
                <a:solidFill>
                  <a:srgbClr val="C00000"/>
                </a:solidFill>
                <a:latin typeface="Arial"/>
                <a:cs typeface="Arial"/>
              </a:rPr>
              <a:t>объективной потребности </a:t>
            </a:r>
            <a:r>
              <a:rPr sz="1400" b="0" dirty="0">
                <a:solidFill>
                  <a:srgbClr val="C00000"/>
                </a:solidFill>
                <a:latin typeface="Arial"/>
                <a:cs typeface="Arial"/>
              </a:rPr>
              <a:t>в </a:t>
            </a:r>
            <a:r>
              <a:rPr sz="1400" b="0" spc="-15" dirty="0">
                <a:solidFill>
                  <a:srgbClr val="C00000"/>
                </a:solidFill>
                <a:latin typeface="Arial"/>
                <a:cs typeface="Arial"/>
              </a:rPr>
              <a:t>соответствующих  </a:t>
            </a:r>
            <a:r>
              <a:rPr sz="1400" b="0" spc="-10" dirty="0">
                <a:solidFill>
                  <a:srgbClr val="C00000"/>
                </a:solidFill>
                <a:latin typeface="Arial"/>
                <a:cs typeface="Arial"/>
              </a:rPr>
              <a:t>препаратах, </a:t>
            </a:r>
            <a:r>
              <a:rPr sz="1400" b="0" dirty="0">
                <a:solidFill>
                  <a:srgbClr val="C00000"/>
                </a:solidFill>
                <a:latin typeface="Arial"/>
                <a:cs typeface="Arial"/>
              </a:rPr>
              <a:t>и </a:t>
            </a:r>
            <a:r>
              <a:rPr sz="1400" b="0" spc="-5" dirty="0">
                <a:solidFill>
                  <a:srgbClr val="C00000"/>
                </a:solidFill>
                <a:latin typeface="Arial"/>
                <a:cs typeface="Arial"/>
              </a:rPr>
              <a:t>не </a:t>
            </a:r>
            <a:r>
              <a:rPr sz="1400" b="0" spc="-15" dirty="0">
                <a:solidFill>
                  <a:srgbClr val="C00000"/>
                </a:solidFill>
                <a:latin typeface="Arial"/>
                <a:cs typeface="Arial"/>
              </a:rPr>
              <a:t>может </a:t>
            </a:r>
            <a:r>
              <a:rPr sz="1400" b="0" spc="-5" dirty="0">
                <a:solidFill>
                  <a:srgbClr val="C00000"/>
                </a:solidFill>
                <a:latin typeface="Arial"/>
                <a:cs typeface="Arial"/>
              </a:rPr>
              <a:t>служить </a:t>
            </a:r>
            <a:r>
              <a:rPr sz="1400" b="0" spc="-10" dirty="0">
                <a:solidFill>
                  <a:srgbClr val="C00000"/>
                </a:solidFill>
                <a:latin typeface="Arial"/>
                <a:cs typeface="Arial"/>
              </a:rPr>
              <a:t>непреодолимым </a:t>
            </a:r>
            <a:r>
              <a:rPr sz="1400" b="0" spc="-5" dirty="0">
                <a:solidFill>
                  <a:srgbClr val="C00000"/>
                </a:solidFill>
                <a:latin typeface="Arial"/>
                <a:cs typeface="Arial"/>
              </a:rPr>
              <a:t>препятствием </a:t>
            </a:r>
            <a:r>
              <a:rPr sz="1400" b="0" spc="-10" dirty="0">
                <a:solidFill>
                  <a:srgbClr val="C00000"/>
                </a:solidFill>
                <a:latin typeface="Arial"/>
                <a:cs typeface="Arial"/>
              </a:rPr>
              <a:t>для разрешения </a:t>
            </a:r>
            <a:r>
              <a:rPr sz="1400" b="0" spc="-5" dirty="0">
                <a:solidFill>
                  <a:srgbClr val="C00000"/>
                </a:solidFill>
                <a:latin typeface="Arial"/>
                <a:cs typeface="Arial"/>
              </a:rPr>
              <a:t>спорных  вопросов, если </a:t>
            </a:r>
            <a:r>
              <a:rPr sz="1400" b="0" spc="-25" dirty="0">
                <a:solidFill>
                  <a:srgbClr val="C00000"/>
                </a:solidFill>
                <a:latin typeface="Arial"/>
                <a:cs typeface="Arial"/>
              </a:rPr>
              <a:t>от </a:t>
            </a:r>
            <a:r>
              <a:rPr sz="1400" b="0" spc="-20" dirty="0">
                <a:solidFill>
                  <a:srgbClr val="C00000"/>
                </a:solidFill>
                <a:latin typeface="Arial"/>
                <a:cs typeface="Arial"/>
              </a:rPr>
              <a:t>этого </a:t>
            </a:r>
            <a:r>
              <a:rPr sz="1400" b="0" spc="-5" dirty="0">
                <a:solidFill>
                  <a:srgbClr val="C00000"/>
                </a:solidFill>
                <a:latin typeface="Arial"/>
                <a:cs typeface="Arial"/>
              </a:rPr>
              <a:t>зависит реализация вытекающих из Конституции </a:t>
            </a:r>
            <a:r>
              <a:rPr sz="1400" b="0" spc="-10" dirty="0">
                <a:solidFill>
                  <a:srgbClr val="C00000"/>
                </a:solidFill>
                <a:latin typeface="Arial"/>
                <a:cs typeface="Arial"/>
              </a:rPr>
              <a:t>Российской Федерации  </a:t>
            </a:r>
            <a:r>
              <a:rPr sz="1400" b="0" spc="-5" dirty="0">
                <a:solidFill>
                  <a:srgbClr val="C00000"/>
                </a:solidFill>
                <a:latin typeface="Arial"/>
                <a:cs typeface="Arial"/>
              </a:rPr>
              <a:t>прав </a:t>
            </a:r>
            <a:r>
              <a:rPr sz="1400" b="0" dirty="0">
                <a:solidFill>
                  <a:srgbClr val="C00000"/>
                </a:solidFill>
                <a:latin typeface="Arial"/>
                <a:cs typeface="Arial"/>
              </a:rPr>
              <a:t>и </a:t>
            </a:r>
            <a:r>
              <a:rPr sz="1400" b="0" spc="-5" dirty="0">
                <a:solidFill>
                  <a:srgbClr val="C00000"/>
                </a:solidFill>
                <a:latin typeface="Arial"/>
                <a:cs typeface="Arial"/>
              </a:rPr>
              <a:t>законных интересов граждан </a:t>
            </a:r>
            <a:r>
              <a:rPr sz="1400" b="0" spc="-10" dirty="0">
                <a:solidFill>
                  <a:srgbClr val="C00000"/>
                </a:solidFill>
                <a:latin typeface="Arial"/>
                <a:cs typeface="Arial"/>
              </a:rPr>
              <a:t>(Постановление Конституционного </a:t>
            </a:r>
            <a:r>
              <a:rPr sz="1400" b="0" spc="-20" dirty="0">
                <a:solidFill>
                  <a:srgbClr val="C00000"/>
                </a:solidFill>
                <a:latin typeface="Arial"/>
                <a:cs typeface="Arial"/>
              </a:rPr>
              <a:t>Суда</a:t>
            </a:r>
            <a:r>
              <a:rPr sz="1400" b="0" spc="340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1400" b="0" spc="-10" dirty="0">
                <a:solidFill>
                  <a:srgbClr val="C00000"/>
                </a:solidFill>
                <a:latin typeface="Arial"/>
                <a:cs typeface="Arial"/>
              </a:rPr>
              <a:t>Российской  Федерации </a:t>
            </a:r>
            <a:r>
              <a:rPr sz="1400" b="0" spc="-20" dirty="0">
                <a:solidFill>
                  <a:srgbClr val="C00000"/>
                </a:solidFill>
                <a:latin typeface="Arial"/>
                <a:cs typeface="Arial"/>
              </a:rPr>
              <a:t>от </a:t>
            </a:r>
            <a:r>
              <a:rPr sz="1400" b="0" dirty="0">
                <a:solidFill>
                  <a:srgbClr val="C00000"/>
                </a:solidFill>
                <a:latin typeface="Arial"/>
                <a:cs typeface="Arial"/>
              </a:rPr>
              <a:t>2 </a:t>
            </a:r>
            <a:r>
              <a:rPr sz="1400" b="0" spc="-5" dirty="0">
                <a:solidFill>
                  <a:srgbClr val="C00000"/>
                </a:solidFill>
                <a:latin typeface="Arial"/>
                <a:cs typeface="Arial"/>
              </a:rPr>
              <a:t>февраля 1999 </a:t>
            </a:r>
            <a:r>
              <a:rPr sz="1400" b="0" spc="-85" dirty="0">
                <a:solidFill>
                  <a:srgbClr val="C00000"/>
                </a:solidFill>
                <a:latin typeface="Arial"/>
                <a:cs typeface="Arial"/>
              </a:rPr>
              <a:t>г. </a:t>
            </a:r>
            <a:r>
              <a:rPr sz="1400" b="0" dirty="0">
                <a:solidFill>
                  <a:srgbClr val="C00000"/>
                </a:solidFill>
                <a:latin typeface="Arial"/>
                <a:cs typeface="Arial"/>
              </a:rPr>
              <a:t>№</a:t>
            </a:r>
            <a:r>
              <a:rPr sz="1400" b="0" spc="25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1400" b="0" spc="-5" dirty="0">
                <a:solidFill>
                  <a:srgbClr val="C00000"/>
                </a:solidFill>
                <a:latin typeface="Arial"/>
                <a:cs typeface="Arial"/>
              </a:rPr>
              <a:t>3-П).</a:t>
            </a:r>
            <a:endParaRPr sz="1400" dirty="0">
              <a:solidFill>
                <a:srgbClr val="C0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19364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04800" y="1066800"/>
            <a:ext cx="8743442" cy="48320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328670"/>
            <a:endParaRPr lang="ru-RU" sz="2000" b="1" dirty="0">
              <a:solidFill>
                <a:srgbClr val="C00000"/>
              </a:solidFill>
              <a:latin typeface="Arial"/>
              <a:cs typeface="Arial"/>
            </a:endParaRPr>
          </a:p>
          <a:p>
            <a:pPr marL="3328670"/>
            <a:endParaRPr sz="2000" b="1" dirty="0">
              <a:solidFill>
                <a:srgbClr val="C00000"/>
              </a:solidFill>
              <a:latin typeface="Arial"/>
              <a:cs typeface="Arial"/>
            </a:endParaRPr>
          </a:p>
          <a:p>
            <a:pPr marL="12700"/>
            <a:r>
              <a:rPr lang="ru-RU" sz="1400" b="1" spc="-5" dirty="0" smtClean="0">
                <a:solidFill>
                  <a:srgbClr val="00B050"/>
                </a:solidFill>
                <a:latin typeface="Times New Roman"/>
                <a:cs typeface="Times New Roman"/>
              </a:rPr>
              <a:t>                     ПОСТАНОВЛЕНИЕ </a:t>
            </a:r>
            <a:r>
              <a:rPr lang="ru-RU" sz="1400" b="1" spc="-5" dirty="0">
                <a:solidFill>
                  <a:srgbClr val="00B050"/>
                </a:solidFill>
                <a:latin typeface="Times New Roman"/>
                <a:cs typeface="Times New Roman"/>
              </a:rPr>
              <a:t>ПРАВИТЕЛЬСТВА РФ ОТ 15 НОЯБРЯ 2017 ГОДА № 1380</a:t>
            </a:r>
          </a:p>
          <a:p>
            <a:pPr marL="12700"/>
            <a:endParaRPr lang="ru-RU" sz="1400" b="1" spc="-5" dirty="0">
              <a:solidFill>
                <a:srgbClr val="0070C0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sz="1400" b="1" spc="-5" dirty="0" smtClean="0">
                <a:solidFill>
                  <a:srgbClr val="0070C0"/>
                </a:solidFill>
                <a:latin typeface="Times New Roman"/>
                <a:cs typeface="Times New Roman"/>
              </a:rPr>
              <a:t>               «</a:t>
            </a:r>
            <a:r>
              <a:rPr lang="ru-RU" sz="1400" b="1" spc="-5" dirty="0">
                <a:solidFill>
                  <a:srgbClr val="0070C0"/>
                </a:solidFill>
                <a:latin typeface="Times New Roman"/>
                <a:cs typeface="Times New Roman"/>
              </a:rPr>
              <a:t>ОБ ОСОБЕННОСТЯХ ОПИСАНИЯ ЛЕКАРСТВЕННЫХ ПРЕПАРАТОВ ДЛЯ МЕДИЦИНСКОГО ПРИМЕНЕНИЯ, ЯВЛЯЮЩИХСЯ ОБЪЕКТОМ ЗАКУПКИ ДЛЯ ОБЕСПЕЧЕНИЯ ГОСУДАРСТВЕННЫХ И </a:t>
            </a:r>
            <a:r>
              <a:rPr lang="ru-RU" sz="1400" b="1" spc="-5" dirty="0" smtClean="0">
                <a:solidFill>
                  <a:srgbClr val="0070C0"/>
                </a:solidFill>
                <a:latin typeface="Times New Roman"/>
                <a:cs typeface="Times New Roman"/>
              </a:rPr>
              <a:t>    МУНИЦИПАЛЬНЫХ </a:t>
            </a:r>
            <a:r>
              <a:rPr lang="ru-RU" sz="1400" b="1" spc="-5" dirty="0">
                <a:solidFill>
                  <a:srgbClr val="0070C0"/>
                </a:solidFill>
                <a:latin typeface="Times New Roman"/>
                <a:cs typeface="Times New Roman"/>
              </a:rPr>
              <a:t>НУЖД</a:t>
            </a:r>
            <a:r>
              <a:rPr lang="ru-RU" sz="1400" b="1" spc="-5" dirty="0" smtClean="0">
                <a:solidFill>
                  <a:srgbClr val="0070C0"/>
                </a:solidFill>
                <a:latin typeface="Times New Roman"/>
                <a:cs typeface="Times New Roman"/>
              </a:rPr>
              <a:t>»</a:t>
            </a:r>
            <a:endParaRPr lang="en-US" sz="1400" b="1" spc="-5" dirty="0" smtClean="0">
              <a:solidFill>
                <a:srgbClr val="0070C0"/>
              </a:solidFill>
              <a:latin typeface="Times New Roman"/>
              <a:cs typeface="Times New Roman"/>
            </a:endParaRPr>
          </a:p>
          <a:p>
            <a:pPr marL="12700"/>
            <a:endParaRPr lang="en-US" sz="1400" b="1" spc="-5" dirty="0">
              <a:solidFill>
                <a:srgbClr val="0070C0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sz="1400" b="1" spc="-5" dirty="0" smtClean="0">
                <a:solidFill>
                  <a:srgbClr val="0070C0"/>
                </a:solidFill>
                <a:latin typeface="Times New Roman"/>
                <a:cs typeface="Times New Roman"/>
              </a:rPr>
              <a:t>                                                              </a:t>
            </a:r>
            <a:r>
              <a:rPr lang="ru-RU" sz="1400" b="1" spc="-5" dirty="0" smtClean="0">
                <a:latin typeface="Times New Roman"/>
                <a:cs typeface="Times New Roman"/>
              </a:rPr>
              <a:t>РАЗДЕЛЕНО НА ЧАСТИ:</a:t>
            </a:r>
          </a:p>
          <a:p>
            <a:pPr marL="12700"/>
            <a:endParaRPr lang="ru-RU" sz="1400" b="1" spc="-5" dirty="0">
              <a:solidFill>
                <a:srgbClr val="0070C0"/>
              </a:solidFill>
              <a:latin typeface="Times New Roman"/>
              <a:cs typeface="Times New Roman"/>
            </a:endParaRPr>
          </a:p>
          <a:p>
            <a:pPr marL="355600" indent="-342900">
              <a:buAutoNum type="arabicPeriod"/>
            </a:pPr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Что необходимо обязательно указывать при закупке лекарственных препаратов..</a:t>
            </a:r>
          </a:p>
          <a:p>
            <a:pPr marL="355600" indent="-342900">
              <a:buAutoNum type="arabicPeriod"/>
            </a:pPr>
            <a:endParaRPr lang="ru-RU" b="1" spc="-5" dirty="0">
              <a:solidFill>
                <a:srgbClr val="C00000"/>
              </a:solidFill>
              <a:latin typeface="Times New Roman"/>
              <a:cs typeface="Times New Roman"/>
            </a:endParaRPr>
          </a:p>
          <a:p>
            <a:pPr marL="355600" indent="-342900">
              <a:buAutoNum type="arabicPeriod" startAt="2"/>
            </a:pPr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Что указывать можно, но не всегда....</a:t>
            </a:r>
          </a:p>
          <a:p>
            <a:pPr marL="355600" indent="-342900">
              <a:buAutoNum type="arabicPeriod" startAt="2"/>
            </a:pPr>
            <a:endParaRPr lang="ru-RU" b="1" spc="-5" dirty="0">
              <a:solidFill>
                <a:srgbClr val="C00000"/>
              </a:solidFill>
              <a:latin typeface="Times New Roman"/>
              <a:cs typeface="Times New Roman"/>
            </a:endParaRPr>
          </a:p>
          <a:p>
            <a:pPr marL="355600" indent="-342900">
              <a:buAutoNum type="arabicPeriod" startAt="3"/>
            </a:pPr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Что указывать нельзя……..</a:t>
            </a:r>
          </a:p>
          <a:p>
            <a:pPr marL="355600" indent="-342900">
              <a:buAutoNum type="arabicPeriod" startAt="3"/>
            </a:pPr>
            <a:endParaRPr lang="ru-RU" b="1" spc="-5" dirty="0">
              <a:solidFill>
                <a:srgbClr val="C00000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4.     Что указывать нельзя, но если очень хочется, то можно…..</a:t>
            </a:r>
          </a:p>
          <a:p>
            <a:pPr marL="12700"/>
            <a:endParaRPr lang="ru-RU" b="1" spc="-5" dirty="0">
              <a:solidFill>
                <a:srgbClr val="C00000"/>
              </a:solidFill>
              <a:latin typeface="Times New Roman"/>
              <a:cs typeface="Times New Roman"/>
            </a:endParaRPr>
          </a:p>
          <a:p>
            <a:pPr marL="12700"/>
            <a:endParaRPr lang="ru-RU" spc="-5" dirty="0" smtClean="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04205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04800" y="1066800"/>
            <a:ext cx="8743442" cy="412420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328670"/>
            <a:endParaRPr lang="ru-RU" sz="2000" b="1" dirty="0">
              <a:solidFill>
                <a:srgbClr val="C00000"/>
              </a:solidFill>
              <a:latin typeface="Arial"/>
              <a:cs typeface="Arial"/>
            </a:endParaRPr>
          </a:p>
          <a:p>
            <a:pPr marL="3328670"/>
            <a:endParaRPr sz="2000" b="1" dirty="0">
              <a:solidFill>
                <a:srgbClr val="C00000"/>
              </a:solidFill>
              <a:latin typeface="Arial"/>
              <a:cs typeface="Arial"/>
            </a:endParaRPr>
          </a:p>
          <a:p>
            <a:pPr marL="12700"/>
            <a:r>
              <a:rPr lang="ru-RU" sz="1400" b="1" spc="-5" dirty="0" smtClean="0">
                <a:solidFill>
                  <a:srgbClr val="00B050"/>
                </a:solidFill>
                <a:latin typeface="Times New Roman"/>
                <a:cs typeface="Times New Roman"/>
              </a:rPr>
              <a:t>                     ПОСТАНОВЛЕНИЕ </a:t>
            </a:r>
            <a:r>
              <a:rPr lang="ru-RU" sz="1400" b="1" spc="-5" dirty="0">
                <a:solidFill>
                  <a:srgbClr val="00B050"/>
                </a:solidFill>
                <a:latin typeface="Times New Roman"/>
                <a:cs typeface="Times New Roman"/>
              </a:rPr>
              <a:t>ПРАВИТЕЛЬСТВА РФ ОТ 15 НОЯБРЯ 2017 ГОДА № 1380</a:t>
            </a:r>
          </a:p>
          <a:p>
            <a:pPr marL="12700"/>
            <a:endParaRPr lang="ru-RU" sz="1400" b="1" spc="-5" dirty="0">
              <a:solidFill>
                <a:srgbClr val="0070C0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sz="1400" b="1" spc="-5" dirty="0" smtClean="0">
                <a:solidFill>
                  <a:srgbClr val="0070C0"/>
                </a:solidFill>
                <a:latin typeface="Times New Roman"/>
                <a:cs typeface="Times New Roman"/>
              </a:rPr>
              <a:t>               «</a:t>
            </a:r>
            <a:r>
              <a:rPr lang="ru-RU" sz="1400" b="1" spc="-5" dirty="0">
                <a:solidFill>
                  <a:srgbClr val="0070C0"/>
                </a:solidFill>
                <a:latin typeface="Times New Roman"/>
                <a:cs typeface="Times New Roman"/>
              </a:rPr>
              <a:t>ОБ ОСОБЕННОСТЯХ ОПИСАНИЯ ЛЕКАРСТВЕННЫХ ПРЕПАРАТОВ ДЛЯ МЕДИЦИНСКОГО ПРИМЕНЕНИЯ, ЯВЛЯЮЩИХСЯ ОБЪЕКТОМ ЗАКУПКИ ДЛЯ ОБЕСПЕЧЕНИЯ ГОСУДАРСТВЕННЫХ И </a:t>
            </a:r>
            <a:r>
              <a:rPr lang="ru-RU" sz="1400" b="1" spc="-5" dirty="0" smtClean="0">
                <a:solidFill>
                  <a:srgbClr val="0070C0"/>
                </a:solidFill>
                <a:latin typeface="Times New Roman"/>
                <a:cs typeface="Times New Roman"/>
              </a:rPr>
              <a:t>    МУНИЦИПАЛЬНЫХ </a:t>
            </a:r>
            <a:r>
              <a:rPr lang="ru-RU" sz="1400" b="1" spc="-5" dirty="0">
                <a:solidFill>
                  <a:srgbClr val="0070C0"/>
                </a:solidFill>
                <a:latin typeface="Times New Roman"/>
                <a:cs typeface="Times New Roman"/>
              </a:rPr>
              <a:t>НУЖД</a:t>
            </a:r>
            <a:r>
              <a:rPr lang="ru-RU" sz="1400" b="1" spc="-5" dirty="0" smtClean="0">
                <a:solidFill>
                  <a:srgbClr val="0070C0"/>
                </a:solidFill>
                <a:latin typeface="Times New Roman"/>
                <a:cs typeface="Times New Roman"/>
              </a:rPr>
              <a:t>»</a:t>
            </a:r>
          </a:p>
          <a:p>
            <a:pPr marL="12700"/>
            <a:endParaRPr lang="ru-RU" sz="1400" b="1" spc="-5" dirty="0">
              <a:solidFill>
                <a:srgbClr val="0070C0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Наименование ЛП </a:t>
            </a:r>
            <a:r>
              <a:rPr lang="ru-RU" spc="-5" dirty="0" smtClean="0">
                <a:latin typeface="Times New Roman"/>
                <a:cs typeface="Times New Roman"/>
              </a:rPr>
              <a:t> </a:t>
            </a:r>
          </a:p>
          <a:p>
            <a:pPr marL="12700"/>
            <a:endParaRPr lang="ru-RU" spc="-5" dirty="0">
              <a:latin typeface="Times New Roman"/>
              <a:cs typeface="Times New Roman"/>
            </a:endParaRPr>
          </a:p>
          <a:p>
            <a:pPr marL="12700"/>
            <a:r>
              <a:rPr lang="ru-RU" spc="-5" dirty="0" smtClean="0">
                <a:latin typeface="Times New Roman"/>
                <a:cs typeface="Times New Roman"/>
              </a:rPr>
              <a:t>-</a:t>
            </a:r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лекарственная форма</a:t>
            </a:r>
            <a:r>
              <a:rPr lang="ru-RU" spc="-5" dirty="0" smtClean="0">
                <a:latin typeface="Times New Roman"/>
                <a:cs typeface="Times New Roman"/>
              </a:rPr>
              <a:t>, </a:t>
            </a:r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в том числе эквивалентная</a:t>
            </a:r>
          </a:p>
          <a:p>
            <a:pPr marL="12700"/>
            <a:endParaRPr lang="ru-RU" spc="-5" dirty="0" smtClean="0">
              <a:latin typeface="Times New Roman"/>
              <a:cs typeface="Times New Roman"/>
            </a:endParaRPr>
          </a:p>
          <a:p>
            <a:pPr marL="12700"/>
            <a:r>
              <a:rPr lang="ru-RU" spc="-5" dirty="0" smtClean="0">
                <a:latin typeface="Times New Roman"/>
                <a:cs typeface="Times New Roman"/>
              </a:rPr>
              <a:t>-</a:t>
            </a:r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дозировка</a:t>
            </a:r>
            <a:endParaRPr lang="ru-RU" spc="-5" dirty="0" smtClean="0">
              <a:latin typeface="Times New Roman"/>
              <a:cs typeface="Times New Roman"/>
            </a:endParaRPr>
          </a:p>
          <a:p>
            <a:pPr marL="12700"/>
            <a:endParaRPr lang="ru-RU" spc="-5" dirty="0" smtClean="0">
              <a:latin typeface="Times New Roman"/>
              <a:cs typeface="Times New Roman"/>
            </a:endParaRPr>
          </a:p>
          <a:p>
            <a:pPr marL="12700"/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-остаточный срок годности;</a:t>
            </a:r>
          </a:p>
          <a:p>
            <a:pPr marL="12700"/>
            <a:endParaRPr lang="ru-RU" spc="-5" dirty="0" smtClean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177901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3792" y="201699"/>
            <a:ext cx="8934450" cy="60555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328670"/>
            <a:endParaRPr lang="ru-RU" sz="2000" b="1" dirty="0">
              <a:solidFill>
                <a:srgbClr val="C00000"/>
              </a:solidFill>
              <a:latin typeface="Arial"/>
              <a:cs typeface="Arial"/>
            </a:endParaRPr>
          </a:p>
          <a:p>
            <a:pPr marL="3328670"/>
            <a:endParaRPr sz="2000" b="1" dirty="0">
              <a:solidFill>
                <a:srgbClr val="C00000"/>
              </a:solidFill>
              <a:latin typeface="Arial"/>
              <a:cs typeface="Arial"/>
            </a:endParaRPr>
          </a:p>
          <a:p>
            <a:pPr marL="12700"/>
            <a:r>
              <a:rPr lang="ru-RU" sz="1400" b="1" spc="-5" dirty="0" smtClean="0">
                <a:solidFill>
                  <a:srgbClr val="00B050"/>
                </a:solidFill>
                <a:latin typeface="Times New Roman"/>
                <a:cs typeface="Times New Roman"/>
              </a:rPr>
              <a:t>                     ПОСТАНОВЛЕНИЕ </a:t>
            </a:r>
            <a:r>
              <a:rPr lang="ru-RU" sz="1400" b="1" spc="-5" dirty="0">
                <a:solidFill>
                  <a:srgbClr val="00B050"/>
                </a:solidFill>
                <a:latin typeface="Times New Roman"/>
                <a:cs typeface="Times New Roman"/>
              </a:rPr>
              <a:t>ПРАВИТЕЛЬСТВА РФ ОТ 15 НОЯБРЯ 2017 ГОДА № 1380</a:t>
            </a:r>
          </a:p>
          <a:p>
            <a:pPr marL="12700"/>
            <a:endParaRPr lang="ru-RU" b="1" spc="-5" dirty="0">
              <a:solidFill>
                <a:srgbClr val="0070C0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b="1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               </a:t>
            </a:r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ВАЖНО!!!  при наличии соответствующего обоснования </a:t>
            </a:r>
            <a:r>
              <a:rPr lang="ru-RU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Заказчик может</a:t>
            </a:r>
          </a:p>
          <a:p>
            <a:pPr marL="12700"/>
            <a:r>
              <a:rPr lang="ru-RU" spc="-5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ru-RU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              указать требование о наличии </a:t>
            </a:r>
            <a:r>
              <a:rPr lang="ru-RU" b="1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иных</a:t>
            </a:r>
            <a:r>
              <a:rPr lang="ru-RU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 характеристик ЛП, таких как, например:</a:t>
            </a:r>
          </a:p>
          <a:p>
            <a:pPr marL="12700"/>
            <a:endParaRPr lang="ru-RU" spc="-5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b="1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         - взаимодействие лекарственных средств ( отсутствие  взаимодействия);</a:t>
            </a:r>
          </a:p>
          <a:p>
            <a:pPr marL="12700"/>
            <a:r>
              <a:rPr lang="ru-RU" b="1" spc="-5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        -отсутствие побочных эффектов;</a:t>
            </a:r>
          </a:p>
          <a:p>
            <a:pPr marL="12700"/>
            <a:r>
              <a:rPr lang="ru-RU" b="1" spc="-5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        -показания к применению лекарственных препаратов;</a:t>
            </a:r>
          </a:p>
          <a:p>
            <a:pPr marL="12700"/>
            <a:r>
              <a:rPr lang="ru-RU" b="1" spc="-5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        -отсутствие противопоказаний к применению ЛП;</a:t>
            </a:r>
          </a:p>
          <a:p>
            <a:pPr marL="12700"/>
            <a:r>
              <a:rPr lang="ru-RU" b="1" spc="-5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        -требования к упаковке ЛП;</a:t>
            </a:r>
          </a:p>
          <a:p>
            <a:pPr marL="12700"/>
            <a:r>
              <a:rPr lang="ru-RU" b="1" spc="-5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         …………………………………</a:t>
            </a:r>
            <a:r>
              <a:rPr lang="ru-RU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………………………</a:t>
            </a:r>
          </a:p>
          <a:p>
            <a:pPr marL="12700"/>
            <a:r>
              <a:rPr lang="ru-RU" spc="-5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ru-RU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         </a:t>
            </a:r>
            <a:endParaRPr lang="ru-RU" spc="-5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            ( перечень не является исчерпывающим, но и не является бесконечным)</a:t>
            </a:r>
          </a:p>
          <a:p>
            <a:pPr marL="12700"/>
            <a:endParaRPr lang="ru-RU" b="1" spc="-5" dirty="0">
              <a:solidFill>
                <a:srgbClr val="C00000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b="1" spc="-5" dirty="0" smtClean="0">
                <a:solidFill>
                  <a:srgbClr val="0070C0"/>
                </a:solidFill>
                <a:latin typeface="Times New Roman"/>
                <a:cs typeface="Times New Roman"/>
              </a:rPr>
              <a:t>            На практике это означает, что описание объекта закупки  ограничено</a:t>
            </a:r>
          </a:p>
          <a:p>
            <a:pPr marL="12700"/>
            <a:r>
              <a:rPr lang="ru-RU" b="1" spc="-5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srgbClr val="0070C0"/>
                </a:solidFill>
                <a:latin typeface="Times New Roman"/>
                <a:cs typeface="Times New Roman"/>
              </a:rPr>
              <a:t>           требованиями, которые отражены в инструкции на ЛП.</a:t>
            </a:r>
          </a:p>
          <a:p>
            <a:pPr marL="12700"/>
            <a:r>
              <a:rPr lang="ru-RU" b="1" spc="-5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srgbClr val="0070C0"/>
                </a:solidFill>
                <a:latin typeface="Times New Roman"/>
                <a:cs typeface="Times New Roman"/>
              </a:rPr>
              <a:t>           Нет смысла предъявлять какие- либо требования, которые не отражены в </a:t>
            </a:r>
          </a:p>
          <a:p>
            <a:pPr marL="12700"/>
            <a:r>
              <a:rPr lang="ru-RU" b="1" spc="-5" dirty="0" smtClean="0">
                <a:solidFill>
                  <a:srgbClr val="0070C0"/>
                </a:solidFill>
                <a:latin typeface="Times New Roman"/>
                <a:cs typeface="Times New Roman"/>
              </a:rPr>
              <a:t>            сопроводительных документах на ЛП, соответствие которым невозможно</a:t>
            </a:r>
          </a:p>
          <a:p>
            <a:pPr marL="12700"/>
            <a:r>
              <a:rPr lang="ru-RU" b="1" spc="-5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srgbClr val="0070C0"/>
                </a:solidFill>
                <a:latin typeface="Times New Roman"/>
                <a:cs typeface="Times New Roman"/>
              </a:rPr>
              <a:t>           подтвердить при приемке</a:t>
            </a:r>
          </a:p>
          <a:p>
            <a:pPr marL="12700"/>
            <a:endParaRPr sz="1550" dirty="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861955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26897" y="1309877"/>
            <a:ext cx="8568055" cy="0"/>
          </a:xfrm>
          <a:custGeom>
            <a:avLst/>
            <a:gdLst/>
            <a:ahLst/>
            <a:cxnLst/>
            <a:rect l="l" t="t" r="r" b="b"/>
            <a:pathLst>
              <a:path w="8568055">
                <a:moveTo>
                  <a:pt x="0" y="0"/>
                </a:moveTo>
                <a:lnTo>
                  <a:pt x="8567928" y="0"/>
                </a:lnTo>
              </a:path>
            </a:pathLst>
          </a:custGeom>
          <a:ln w="19812">
            <a:solidFill>
              <a:srgbClr val="E2465A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" name="object 3"/>
          <p:cNvSpPr/>
          <p:nvPr/>
        </p:nvSpPr>
        <p:spPr>
          <a:xfrm>
            <a:off x="326897" y="6163817"/>
            <a:ext cx="8568055" cy="0"/>
          </a:xfrm>
          <a:custGeom>
            <a:avLst/>
            <a:gdLst/>
            <a:ahLst/>
            <a:cxnLst/>
            <a:rect l="l" t="t" r="r" b="b"/>
            <a:pathLst>
              <a:path w="8568055">
                <a:moveTo>
                  <a:pt x="0" y="0"/>
                </a:moveTo>
                <a:lnTo>
                  <a:pt x="8567928" y="0"/>
                </a:lnTo>
              </a:path>
            </a:pathLst>
          </a:custGeom>
          <a:ln w="19812">
            <a:solidFill>
              <a:srgbClr val="E2465A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0" y="1602613"/>
            <a:ext cx="8789187" cy="398570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just"/>
            <a:endParaRPr lang="ru-RU" spc="-5" dirty="0" smtClean="0">
              <a:solidFill>
                <a:srgbClr val="4A4A4A"/>
              </a:solidFill>
              <a:latin typeface="Trebuchet MS"/>
              <a:cs typeface="Trebuchet MS"/>
            </a:endParaRPr>
          </a:p>
          <a:p>
            <a:pPr marL="12700" marR="5080" algn="just"/>
            <a:r>
              <a:rPr lang="ru-RU" spc="-5" dirty="0" smtClean="0">
                <a:solidFill>
                  <a:srgbClr val="4A4A4A"/>
                </a:solidFill>
                <a:latin typeface="Trebuchet MS"/>
                <a:cs typeface="Trebuchet MS"/>
              </a:rPr>
              <a:t>                             </a:t>
            </a:r>
            <a:r>
              <a:rPr lang="ru-RU" b="1" spc="-5" dirty="0" smtClean="0">
                <a:solidFill>
                  <a:srgbClr val="C00000"/>
                </a:solidFill>
                <a:latin typeface="Trebuchet MS"/>
                <a:cs typeface="Trebuchet MS"/>
              </a:rPr>
              <a:t>НАИМЕНОВАНИЕ ЛЕКАРСТВЕННОГО ПРЕПАРАТА</a:t>
            </a:r>
            <a:endParaRPr lang="ru-RU" b="1" spc="-5" dirty="0">
              <a:solidFill>
                <a:srgbClr val="C00000"/>
              </a:solidFill>
              <a:latin typeface="Trebuchet MS"/>
              <a:cs typeface="Trebuchet MS"/>
            </a:endParaRPr>
          </a:p>
          <a:p>
            <a:pPr marL="12700" marR="5080" algn="just"/>
            <a:endParaRPr lang="ru-RU" spc="-5" dirty="0" smtClean="0">
              <a:solidFill>
                <a:srgbClr val="4A4A4A"/>
              </a:solidFill>
              <a:latin typeface="Trebuchet MS"/>
              <a:cs typeface="Trebuchet MS"/>
            </a:endParaRPr>
          </a:p>
          <a:p>
            <a:pPr marL="12700" marR="5080" algn="just"/>
            <a:r>
              <a:rPr spc="-5" dirty="0" err="1" smtClean="0">
                <a:solidFill>
                  <a:srgbClr val="4A4A4A"/>
                </a:solidFill>
                <a:latin typeface="Trebuchet MS"/>
                <a:cs typeface="Trebuchet MS"/>
              </a:rPr>
              <a:t>Документация</a:t>
            </a:r>
            <a:r>
              <a:rPr spc="-5" dirty="0" smtClean="0">
                <a:solidFill>
                  <a:srgbClr val="4A4A4A"/>
                </a:solidFill>
                <a:latin typeface="Trebuchet MS"/>
                <a:cs typeface="Trebuchet MS"/>
              </a:rPr>
              <a:t> </a:t>
            </a:r>
            <a:r>
              <a:rPr spc="-5" dirty="0">
                <a:solidFill>
                  <a:srgbClr val="4A4A4A"/>
                </a:solidFill>
                <a:latin typeface="Trebuchet MS"/>
                <a:cs typeface="Trebuchet MS"/>
              </a:rPr>
              <a:t>о закупке </a:t>
            </a:r>
            <a:r>
              <a:rPr b="1" spc="-5" dirty="0">
                <a:solidFill>
                  <a:srgbClr val="4A4A4A"/>
                </a:solidFill>
                <a:latin typeface="Trebuchet MS"/>
                <a:cs typeface="Trebuchet MS"/>
              </a:rPr>
              <a:t>должна </a:t>
            </a:r>
            <a:r>
              <a:rPr b="1" spc="-10" dirty="0">
                <a:solidFill>
                  <a:srgbClr val="4A4A4A"/>
                </a:solidFill>
                <a:latin typeface="Trebuchet MS"/>
                <a:cs typeface="Trebuchet MS"/>
              </a:rPr>
              <a:t>содержать </a:t>
            </a:r>
            <a:r>
              <a:rPr spc="-15" dirty="0">
                <a:solidFill>
                  <a:srgbClr val="4A4A4A"/>
                </a:solidFill>
                <a:latin typeface="Trebuchet MS"/>
                <a:cs typeface="Trebuchet MS"/>
              </a:rPr>
              <a:t>указание </a:t>
            </a:r>
            <a:r>
              <a:rPr spc="-10" dirty="0">
                <a:solidFill>
                  <a:srgbClr val="4A4A4A"/>
                </a:solidFill>
                <a:latin typeface="Trebuchet MS"/>
                <a:cs typeface="Trebuchet MS"/>
              </a:rPr>
              <a:t>на </a:t>
            </a:r>
            <a:r>
              <a:rPr b="1" spc="-15" dirty="0">
                <a:solidFill>
                  <a:srgbClr val="4A4A4A"/>
                </a:solidFill>
                <a:latin typeface="Trebuchet MS"/>
                <a:cs typeface="Trebuchet MS"/>
              </a:rPr>
              <a:t>международные  </a:t>
            </a:r>
            <a:r>
              <a:rPr b="1" spc="-10" dirty="0">
                <a:solidFill>
                  <a:srgbClr val="4A4A4A"/>
                </a:solidFill>
                <a:latin typeface="Trebuchet MS"/>
                <a:cs typeface="Trebuchet MS"/>
              </a:rPr>
              <a:t>непатентованные </a:t>
            </a:r>
            <a:r>
              <a:rPr b="1" spc="-5" dirty="0">
                <a:solidFill>
                  <a:srgbClr val="4A4A4A"/>
                </a:solidFill>
                <a:latin typeface="Trebuchet MS"/>
                <a:cs typeface="Trebuchet MS"/>
              </a:rPr>
              <a:t>наименования </a:t>
            </a:r>
            <a:r>
              <a:rPr dirty="0">
                <a:solidFill>
                  <a:srgbClr val="4A4A4A"/>
                </a:solidFill>
                <a:latin typeface="Trebuchet MS"/>
                <a:cs typeface="Trebuchet MS"/>
              </a:rPr>
              <a:t>(далее </a:t>
            </a:r>
            <a:r>
              <a:rPr spc="-5" dirty="0">
                <a:solidFill>
                  <a:srgbClr val="4A4A4A"/>
                </a:solidFill>
                <a:latin typeface="Trebuchet MS"/>
                <a:cs typeface="Trebuchet MS"/>
              </a:rPr>
              <a:t>– </a:t>
            </a:r>
            <a:r>
              <a:rPr spc="-10" dirty="0">
                <a:solidFill>
                  <a:srgbClr val="4A4A4A"/>
                </a:solidFill>
                <a:latin typeface="Trebuchet MS"/>
                <a:cs typeface="Trebuchet MS"/>
              </a:rPr>
              <a:t>МНН) </a:t>
            </a:r>
            <a:r>
              <a:rPr spc="-5" dirty="0">
                <a:solidFill>
                  <a:srgbClr val="4A4A4A"/>
                </a:solidFill>
                <a:latin typeface="Trebuchet MS"/>
                <a:cs typeface="Trebuchet MS"/>
              </a:rPr>
              <a:t>лекарственных </a:t>
            </a:r>
            <a:r>
              <a:rPr dirty="0">
                <a:solidFill>
                  <a:srgbClr val="4A4A4A"/>
                </a:solidFill>
                <a:latin typeface="Trebuchet MS"/>
                <a:cs typeface="Trebuchet MS"/>
              </a:rPr>
              <a:t>средств или  при </a:t>
            </a:r>
            <a:r>
              <a:rPr spc="-5" dirty="0">
                <a:solidFill>
                  <a:srgbClr val="4A4A4A"/>
                </a:solidFill>
                <a:latin typeface="Trebuchet MS"/>
                <a:cs typeface="Trebuchet MS"/>
              </a:rPr>
              <a:t>отсутствии таких </a:t>
            </a:r>
            <a:r>
              <a:rPr dirty="0">
                <a:solidFill>
                  <a:srgbClr val="4A4A4A"/>
                </a:solidFill>
                <a:latin typeface="Trebuchet MS"/>
                <a:cs typeface="Trebuchet MS"/>
              </a:rPr>
              <a:t>наименований </a:t>
            </a:r>
            <a:r>
              <a:rPr b="1" spc="-15" dirty="0">
                <a:solidFill>
                  <a:srgbClr val="4A4A4A"/>
                </a:solidFill>
                <a:latin typeface="Trebuchet MS"/>
                <a:cs typeface="Trebuchet MS"/>
              </a:rPr>
              <a:t>химические, группировочные  </a:t>
            </a:r>
            <a:r>
              <a:rPr b="1" spc="-5" dirty="0">
                <a:solidFill>
                  <a:srgbClr val="4A4A4A"/>
                </a:solidFill>
                <a:latin typeface="Trebuchet MS"/>
                <a:cs typeface="Trebuchet MS"/>
              </a:rPr>
              <a:t>наименования </a:t>
            </a:r>
            <a:r>
              <a:rPr spc="-10" dirty="0">
                <a:solidFill>
                  <a:srgbClr val="4A4A4A"/>
                </a:solidFill>
                <a:latin typeface="Trebuchet MS"/>
                <a:cs typeface="Trebuchet MS"/>
              </a:rPr>
              <a:t>кроме </a:t>
            </a:r>
            <a:r>
              <a:rPr spc="-5" dirty="0">
                <a:solidFill>
                  <a:srgbClr val="4A4A4A"/>
                </a:solidFill>
                <a:latin typeface="Trebuchet MS"/>
                <a:cs typeface="Trebuchet MS"/>
              </a:rPr>
              <a:t>исключений </a:t>
            </a:r>
            <a:r>
              <a:rPr b="1" spc="-5" dirty="0">
                <a:solidFill>
                  <a:srgbClr val="4A4A4A"/>
                </a:solidFill>
                <a:latin typeface="Trebuchet MS"/>
                <a:cs typeface="Trebuchet MS"/>
              </a:rPr>
              <a:t>(закупка </a:t>
            </a:r>
            <a:r>
              <a:rPr b="1" dirty="0">
                <a:solidFill>
                  <a:srgbClr val="4A4A4A"/>
                </a:solidFill>
                <a:latin typeface="Trebuchet MS"/>
                <a:cs typeface="Trebuchet MS"/>
              </a:rPr>
              <a:t>по </a:t>
            </a:r>
            <a:r>
              <a:rPr b="1" spc="-5" dirty="0">
                <a:solidFill>
                  <a:srgbClr val="4A4A4A"/>
                </a:solidFill>
                <a:latin typeface="Trebuchet MS"/>
                <a:cs typeface="Trebuchet MS"/>
              </a:rPr>
              <a:t>торговому  наименованию) </a:t>
            </a:r>
            <a:r>
              <a:rPr dirty="0">
                <a:solidFill>
                  <a:srgbClr val="4A4A4A"/>
                </a:solidFill>
                <a:latin typeface="Trebuchet MS"/>
                <a:cs typeface="Trebuchet MS"/>
              </a:rPr>
              <a:t>предусмотренных №</a:t>
            </a:r>
            <a:r>
              <a:rPr spc="-75" dirty="0">
                <a:solidFill>
                  <a:srgbClr val="4A4A4A"/>
                </a:solidFill>
                <a:latin typeface="Trebuchet MS"/>
                <a:cs typeface="Trebuchet MS"/>
              </a:rPr>
              <a:t> </a:t>
            </a:r>
            <a:r>
              <a:rPr spc="-5" dirty="0">
                <a:solidFill>
                  <a:srgbClr val="4A4A4A"/>
                </a:solidFill>
                <a:latin typeface="Trebuchet MS"/>
                <a:cs typeface="Trebuchet MS"/>
              </a:rPr>
              <a:t>44-ФЗ.</a:t>
            </a:r>
            <a:endParaRPr dirty="0">
              <a:solidFill>
                <a:prstClr val="black"/>
              </a:solidFill>
              <a:latin typeface="Trebuchet MS"/>
              <a:cs typeface="Trebuchet MS"/>
            </a:endParaRPr>
          </a:p>
          <a:p>
            <a:pPr marL="12700" marR="5080" algn="just">
              <a:spcBef>
                <a:spcPts val="994"/>
              </a:spcBef>
            </a:pPr>
            <a:endParaRPr lang="ru-RU" spc="-5" dirty="0">
              <a:solidFill>
                <a:srgbClr val="4A4A4A"/>
              </a:solidFill>
              <a:latin typeface="Trebuchet MS"/>
              <a:cs typeface="Trebuchet MS"/>
            </a:endParaRPr>
          </a:p>
          <a:p>
            <a:pPr marL="12700" marR="5080" algn="just">
              <a:spcBef>
                <a:spcPts val="994"/>
              </a:spcBef>
            </a:pPr>
            <a:r>
              <a:rPr lang="ru-RU" spc="-5" dirty="0" smtClean="0">
                <a:solidFill>
                  <a:srgbClr val="4A4A4A"/>
                </a:solidFill>
                <a:latin typeface="Trebuchet MS"/>
                <a:cs typeface="Trebuchet MS"/>
              </a:rPr>
              <a:t> Если в ГРЛС отсутствуют МНН и химические и </a:t>
            </a:r>
            <a:r>
              <a:rPr lang="ru-RU" spc="-5" dirty="0" err="1" smtClean="0">
                <a:solidFill>
                  <a:srgbClr val="4A4A4A"/>
                </a:solidFill>
                <a:latin typeface="Trebuchet MS"/>
                <a:cs typeface="Trebuchet MS"/>
              </a:rPr>
              <a:t>группировочные</a:t>
            </a:r>
            <a:r>
              <a:rPr lang="ru-RU" spc="-5" dirty="0" smtClean="0">
                <a:solidFill>
                  <a:srgbClr val="4A4A4A"/>
                </a:solidFill>
                <a:latin typeface="Trebuchet MS"/>
                <a:cs typeface="Trebuchet MS"/>
              </a:rPr>
              <a:t> наименования, используем </a:t>
            </a:r>
            <a:r>
              <a:rPr lang="ru-RU" spc="-5" dirty="0" smtClean="0">
                <a:solidFill>
                  <a:srgbClr val="C00000"/>
                </a:solidFill>
                <a:latin typeface="Trebuchet MS"/>
                <a:cs typeface="Trebuchet MS"/>
              </a:rPr>
              <a:t>Приказ Минздрава 447 от 15.06.2010г- там указаны </a:t>
            </a:r>
            <a:r>
              <a:rPr lang="ru-RU" spc="-5" dirty="0" err="1" smtClean="0">
                <a:solidFill>
                  <a:srgbClr val="C00000"/>
                </a:solidFill>
                <a:latin typeface="Trebuchet MS"/>
                <a:cs typeface="Trebuchet MS"/>
              </a:rPr>
              <a:t>группировочные</a:t>
            </a:r>
            <a:r>
              <a:rPr lang="ru-RU" spc="-5" dirty="0" smtClean="0">
                <a:solidFill>
                  <a:srgbClr val="C00000"/>
                </a:solidFill>
                <a:latin typeface="Trebuchet MS"/>
                <a:cs typeface="Trebuchet MS"/>
              </a:rPr>
              <a:t> наименования</a:t>
            </a:r>
            <a:endParaRPr lang="ru-RU" spc="-5" dirty="0">
              <a:solidFill>
                <a:srgbClr val="C00000"/>
              </a:solidFill>
              <a:latin typeface="Trebuchet MS"/>
              <a:cs typeface="Trebuchet MS"/>
            </a:endParaRPr>
          </a:p>
          <a:p>
            <a:pPr marL="12700" marR="5080" algn="just">
              <a:spcBef>
                <a:spcPts val="994"/>
              </a:spcBef>
            </a:pPr>
            <a:endParaRPr dirty="0">
              <a:solidFill>
                <a:prstClr val="black"/>
              </a:solidFill>
              <a:latin typeface="Trebuchet MS"/>
              <a:cs typeface="Trebuchet MS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415290" y="5531358"/>
            <a:ext cx="1112520" cy="0"/>
          </a:xfrm>
          <a:custGeom>
            <a:avLst/>
            <a:gdLst/>
            <a:ahLst/>
            <a:cxnLst/>
            <a:rect l="l" t="t" r="r" b="b"/>
            <a:pathLst>
              <a:path w="1112520">
                <a:moveTo>
                  <a:pt x="0" y="0"/>
                </a:moveTo>
                <a:lnTo>
                  <a:pt x="1112520" y="0"/>
                </a:lnTo>
              </a:path>
            </a:pathLst>
          </a:custGeom>
          <a:ln w="13716">
            <a:solidFill>
              <a:srgbClr val="444444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2369057" y="344296"/>
            <a:ext cx="4235450" cy="5715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300"/>
              </a:lnSpc>
            </a:pPr>
            <a:r>
              <a:rPr dirty="0">
                <a:solidFill>
                  <a:srgbClr val="E2465A"/>
                </a:solidFill>
                <a:latin typeface="Arial"/>
                <a:cs typeface="Arial"/>
              </a:rPr>
              <a:t>ОПИСАНИЕ ПРЕДМЕТА</a:t>
            </a:r>
            <a:r>
              <a:rPr spc="-65" dirty="0">
                <a:solidFill>
                  <a:srgbClr val="E2465A"/>
                </a:solidFill>
                <a:latin typeface="Arial"/>
                <a:cs typeface="Arial"/>
              </a:rPr>
              <a:t> </a:t>
            </a:r>
            <a:r>
              <a:rPr dirty="0" smtClean="0">
                <a:solidFill>
                  <a:srgbClr val="E2465A"/>
                </a:solidFill>
                <a:latin typeface="Arial"/>
                <a:cs typeface="Arial"/>
              </a:rPr>
              <a:t>ЗАКУПКИ</a:t>
            </a:r>
            <a:endParaRPr dirty="0">
              <a:solidFill>
                <a:srgbClr val="E2465A"/>
              </a:solidFill>
              <a:latin typeface="Arial"/>
              <a:cs typeface="Arial"/>
            </a:endParaRPr>
          </a:p>
          <a:p>
            <a:pPr marL="283845">
              <a:lnSpc>
                <a:spcPts val="2200"/>
              </a:lnSpc>
              <a:tabLst>
                <a:tab pos="990600" algn="l"/>
                <a:tab pos="1602105" algn="l"/>
                <a:tab pos="2473960" algn="l"/>
                <a:tab pos="2945130" algn="l"/>
              </a:tabLst>
            </a:pPr>
            <a:r>
              <a:rPr dirty="0">
                <a:solidFill>
                  <a:srgbClr val="4A4A4A"/>
                </a:solidFill>
                <a:latin typeface="Trebuchet MS"/>
                <a:cs typeface="Trebuchet MS"/>
              </a:rPr>
              <a:t>(п.6	ч.1	</a:t>
            </a:r>
            <a:r>
              <a:rPr spc="-5" dirty="0">
                <a:solidFill>
                  <a:srgbClr val="4A4A4A"/>
                </a:solidFill>
                <a:latin typeface="Trebuchet MS"/>
                <a:cs typeface="Trebuchet MS"/>
              </a:rPr>
              <a:t>ст.33	</a:t>
            </a:r>
            <a:r>
              <a:rPr dirty="0">
                <a:solidFill>
                  <a:srgbClr val="4A4A4A"/>
                </a:solidFill>
                <a:latin typeface="Trebuchet MS"/>
                <a:cs typeface="Trebuchet MS"/>
              </a:rPr>
              <a:t>№	44-ФЗ)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2640329" y="915797"/>
            <a:ext cx="2530475" cy="2927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305"/>
              </a:lnSpc>
            </a:pPr>
            <a:r>
              <a:rPr sz="2000" b="1" dirty="0">
                <a:solidFill>
                  <a:srgbClr val="4A4A4A"/>
                </a:solidFill>
                <a:latin typeface="Trebuchet MS"/>
                <a:cs typeface="Trebuchet MS"/>
              </a:rPr>
              <a:t>(ч. 16 </a:t>
            </a:r>
            <a:r>
              <a:rPr sz="2000" b="1" spc="-5" dirty="0">
                <a:solidFill>
                  <a:srgbClr val="4A4A4A"/>
                </a:solidFill>
                <a:latin typeface="Trebuchet MS"/>
                <a:cs typeface="Trebuchet MS"/>
              </a:rPr>
              <a:t>ст.4 </a:t>
            </a:r>
            <a:r>
              <a:rPr sz="2000" b="1" spc="5" dirty="0">
                <a:solidFill>
                  <a:srgbClr val="4A4A4A"/>
                </a:solidFill>
                <a:latin typeface="Trebuchet MS"/>
                <a:cs typeface="Trebuchet MS"/>
              </a:rPr>
              <a:t>№</a:t>
            </a:r>
            <a:r>
              <a:rPr sz="2000" b="1" spc="-90" dirty="0">
                <a:solidFill>
                  <a:srgbClr val="4A4A4A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4A4A4A"/>
                </a:solidFill>
                <a:latin typeface="Trebuchet MS"/>
                <a:cs typeface="Trebuchet MS"/>
              </a:rPr>
              <a:t>61-ФЗ)</a:t>
            </a:r>
            <a:endParaRPr sz="2000">
              <a:solidFill>
                <a:prstClr val="black"/>
              </a:solidFill>
              <a:latin typeface="Trebuchet MS"/>
              <a:cs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537388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326897" y="6163817"/>
            <a:ext cx="8568055" cy="0"/>
          </a:xfrm>
          <a:custGeom>
            <a:avLst/>
            <a:gdLst/>
            <a:ahLst/>
            <a:cxnLst/>
            <a:rect l="l" t="t" r="r" b="b"/>
            <a:pathLst>
              <a:path w="8568055">
                <a:moveTo>
                  <a:pt x="0" y="0"/>
                </a:moveTo>
                <a:lnTo>
                  <a:pt x="8567928" y="0"/>
                </a:lnTo>
              </a:path>
            </a:pathLst>
          </a:custGeom>
          <a:ln w="19812">
            <a:solidFill>
              <a:srgbClr val="E2465A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" name="object 5"/>
          <p:cNvSpPr txBox="1"/>
          <p:nvPr/>
        </p:nvSpPr>
        <p:spPr>
          <a:xfrm rot="18375379">
            <a:off x="5829495" y="4007209"/>
            <a:ext cx="1192201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tabLst>
                <a:tab pos="248285" algn="l"/>
                <a:tab pos="1078865" algn="l"/>
                <a:tab pos="2010410" algn="l"/>
                <a:tab pos="2752725" algn="l"/>
                <a:tab pos="4037965" algn="l"/>
              </a:tabLst>
            </a:pPr>
            <a:r>
              <a:rPr dirty="0" smtClean="0">
                <a:solidFill>
                  <a:prstClr val="black"/>
                </a:solidFill>
                <a:latin typeface="Times New Roman"/>
                <a:cs typeface="Times New Roman"/>
              </a:rPr>
              <a:t>-</a:t>
            </a:r>
            <a:endParaRPr dirty="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535940" y="-19811"/>
            <a:ext cx="8072119" cy="307777"/>
          </a:xfrm>
        </p:spPr>
        <p:txBody>
          <a:bodyPr/>
          <a:lstStyle/>
          <a:p>
            <a:r>
              <a:rPr lang="ru-RU" dirty="0" smtClean="0"/>
              <a:t>                ЗАКУПКИ ЛЕКАРСТВЕННЫХ ПРЕПАРАТОВ В РФ</a:t>
            </a:r>
            <a:endParaRPr lang="ru-RU" dirty="0"/>
          </a:p>
        </p:txBody>
      </p:sp>
      <p:sp>
        <p:nvSpPr>
          <p:cNvPr id="10" name="Текст 9"/>
          <p:cNvSpPr>
            <a:spLocks noGrp="1"/>
          </p:cNvSpPr>
          <p:nvPr>
            <p:ph type="body" idx="1"/>
          </p:nvPr>
        </p:nvSpPr>
        <p:spPr>
          <a:xfrm>
            <a:off x="533349" y="533400"/>
            <a:ext cx="8077301" cy="5416868"/>
          </a:xfrm>
        </p:spPr>
        <p:txBody>
          <a:bodyPr/>
          <a:lstStyle/>
          <a:p>
            <a:pPr algn="just"/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1.30% ЗАКУПОК  В РФ  ПРИХОДИТСЯ НА ЗАКУПКИ ЛС;</a:t>
            </a:r>
          </a:p>
          <a:p>
            <a:pPr algn="just"/>
            <a:endParaRPr lang="ru-RU" sz="16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ЛП ИМЕЕТ ОСОБЫЕ КАЧЕСТВЕННЫЕ ХАРАКТЕРИСТИКИ-  МНН, В ОДНОЙ ЛИНЕЙКЕ МНН- ДЕСЯТКИ  ТОРГОВЫХ НАИМЕНОВАНИЙ С РАЗБРОСОМ ЦЕН;</a:t>
            </a:r>
          </a:p>
          <a:p>
            <a:pPr algn="just"/>
            <a:endParaRPr lang="ru-RU" sz="16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НЕТ ЕДИНОЙ ПРАКТИКИ КОНТРОЛЯ, ЕДИНОЙ ПОЗИЦИИ ФАС И ИХ ТЕРРИТОРИАЛЬНЫХ УПРАВЛЕНИЙ, СУДОВ. РЕШЕНИЯ ФАС ЗАЧАСТУЮ ПРОТИВОРЕЧИВЫЕ;</a:t>
            </a:r>
          </a:p>
          <a:p>
            <a:pPr algn="just"/>
            <a:endParaRPr lang="ru-RU" sz="16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ВО МНОГИХ СУБЪЕКТАХ РФ – СВОИ ПРАВИЛА ЗАКУПОК ЛП</a:t>
            </a:r>
          </a:p>
          <a:p>
            <a:pPr algn="just"/>
            <a:endParaRPr lang="ru-RU" sz="16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НЕСОВЕРШЕНСТВО ЗАКОНОДАТЕЛЬСТВА ПРИ ЗАКУПКЕ ЛП- НОРМАТИВНО- ПРАВОВЫХ ДОКУМЕНТОВ НЕ ТАК УЖ МНОГО, ЗАЧАСТУЮ ОНИ ВЫРАЖАЮТ ПОЗИЦИЮ РАЗНЫХ ВЕДОМСТВ</a:t>
            </a:r>
          </a:p>
          <a:p>
            <a:pPr algn="just"/>
            <a:endParaRPr lang="ru-RU" sz="16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НЕ ВСЕГДА В ШТАТЕ УЧРЕЖДЕНИЯ ЕСТЬ СПЕЦИАЛИСТЫ, КОТОРЫЕ ДОЛЖНЫ ПРОФЕССИОНАЛЬНО ГОТОВИТЬ ТЕХНИЧЕСКОЕ ЗАДАНИЕ НА ЗАКУПКУ ЛП ( ОСОБЕННО В АМБУЛАТОРНО- ПОЛИКЛИНИЧЕСКОМ ЗВЕНЕ</a:t>
            </a:r>
          </a:p>
          <a:p>
            <a:pPr algn="just"/>
            <a:endParaRPr lang="ru-RU" sz="16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НЕ ВСЕ ВОПРОСЫ </a:t>
            </a:r>
            <a:r>
              <a:rPr lang="ru-RU" sz="1600" b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ЗАКУПОК ЛС </a:t>
            </a: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ВРАМКАХ ФЗ-44 В НАСТОЯЩЕМ ВРЕМЕНИ ЗАКОНОДАТЕЛЬНО  УРЕГУЛИРОВАНЫ</a:t>
            </a:r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210741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3792" y="201699"/>
            <a:ext cx="8934450" cy="723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328670"/>
            <a:endParaRPr lang="ru-RU" sz="2000" b="1" dirty="0">
              <a:solidFill>
                <a:srgbClr val="C00000"/>
              </a:solidFill>
              <a:latin typeface="Arial"/>
              <a:cs typeface="Arial"/>
            </a:endParaRPr>
          </a:p>
          <a:p>
            <a:pPr marL="12700"/>
            <a:endParaRPr lang="ru-RU" b="1" spc="-5" dirty="0" smtClean="0">
              <a:solidFill>
                <a:srgbClr val="0070C0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b="1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                    </a:t>
            </a:r>
            <a:r>
              <a:rPr lang="ru-RU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порядок закупки многокомпонентных ( комбинированных) ЛП</a:t>
            </a:r>
            <a:r>
              <a:rPr lang="ru-RU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:</a:t>
            </a:r>
          </a:p>
          <a:p>
            <a:pPr marL="12700"/>
            <a:r>
              <a:rPr lang="ru-RU" spc="-5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en-US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              </a:t>
            </a:r>
            <a:r>
              <a:rPr lang="ru-RU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srgbClr val="00B0F0"/>
                </a:solidFill>
                <a:latin typeface="Times New Roman"/>
                <a:cs typeface="Times New Roman"/>
              </a:rPr>
              <a:t>Ранее регулировались Письмом ФАС РФ от 18.07.2013 г № АД</a:t>
            </a:r>
            <a:r>
              <a:rPr lang="en-US" b="1" spc="-5" dirty="0" smtClean="0">
                <a:solidFill>
                  <a:srgbClr val="00B0F0"/>
                </a:solidFill>
                <a:latin typeface="Times New Roman"/>
                <a:cs typeface="Times New Roman"/>
              </a:rPr>
              <a:t>/</a:t>
            </a:r>
            <a:r>
              <a:rPr lang="ru-RU" b="1" spc="-5" dirty="0" smtClean="0">
                <a:solidFill>
                  <a:srgbClr val="00B0F0"/>
                </a:solidFill>
                <a:latin typeface="Times New Roman"/>
                <a:cs typeface="Times New Roman"/>
              </a:rPr>
              <a:t>27801</a:t>
            </a:r>
            <a:r>
              <a:rPr lang="en-US" b="1" spc="-5" dirty="0" smtClean="0">
                <a:solidFill>
                  <a:srgbClr val="00B0F0"/>
                </a:solidFill>
                <a:latin typeface="Times New Roman"/>
                <a:cs typeface="Times New Roman"/>
              </a:rPr>
              <a:t>/13</a:t>
            </a:r>
            <a:endParaRPr lang="ru-RU" b="1" spc="-5" dirty="0" smtClean="0">
              <a:solidFill>
                <a:srgbClr val="00B0F0"/>
              </a:solidFill>
              <a:latin typeface="Times New Roman"/>
              <a:cs typeface="Times New Roman"/>
            </a:endParaRPr>
          </a:p>
          <a:p>
            <a:pPr marL="12700"/>
            <a:endParaRPr lang="ru-RU" spc="-5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  подп. б п.3 Постановления </a:t>
            </a:r>
          </a:p>
          <a:p>
            <a:pPr marL="12700"/>
            <a:endParaRPr lang="ru-RU" spc="-5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2700" algn="just"/>
            <a:r>
              <a:rPr lang="ru-RU" b="1" spc="-5" dirty="0" smtClean="0">
                <a:solidFill>
                  <a:srgbClr val="00B050"/>
                </a:solidFill>
                <a:latin typeface="Times New Roman"/>
                <a:cs typeface="Times New Roman"/>
              </a:rPr>
              <a:t> «При закупке многокомпонентных( комбинированных) ЛП , представляющих комбинацию 2 и более активных веществ и зарегистрированных в составе однокомпонентных ЛП, а также наборов зарегистрированных ЛП – должно быть указание на возможность поставки однокомпонентных ЛП»</a:t>
            </a:r>
          </a:p>
          <a:p>
            <a:pPr marL="12700"/>
            <a:endParaRPr lang="ru-RU" spc="-5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В перечень ЖНВЛП в основном включены комбинированные ЛП ( средства для лечения сахарного диабета, </a:t>
            </a:r>
            <a:r>
              <a:rPr lang="ru-RU" spc="-5" dirty="0" err="1" smtClean="0">
                <a:solidFill>
                  <a:prstClr val="black"/>
                </a:solidFill>
                <a:latin typeface="Times New Roman"/>
                <a:cs typeface="Times New Roman"/>
              </a:rPr>
              <a:t>гемостатики</a:t>
            </a:r>
            <a:r>
              <a:rPr lang="ru-RU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, противотуберкулезные препараты, противовирусные препараты, а также однокомпонентные ЛП указанных групп.</a:t>
            </a:r>
          </a:p>
          <a:p>
            <a:pPr marL="12700"/>
            <a:r>
              <a:rPr lang="ru-RU" spc="-5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ru-RU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                                                            </a:t>
            </a:r>
            <a:r>
              <a:rPr lang="ru-RU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ВАЖНО!</a:t>
            </a:r>
          </a:p>
          <a:p>
            <a:pPr marL="12700"/>
            <a:endParaRPr lang="ru-RU" spc="-5" dirty="0" smtClean="0">
              <a:solidFill>
                <a:srgbClr val="C00000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ВОЗМОЖНОСТЬ ПОСТАВКИ ОДНОКОМПОНЕНТНЫХ ЛЕКАРСТВЕННЫХ ПРЕПАРАТОВ ДОЛЖНА БЫТЬ ПРЕДУСМОТРЕНА ТОЛЬКО В СЛУЧАЕ, ЕСЛИ КОМПОНЕНТЫ ДАННОГО ПРЕПАРАТА ЗАРЕГИСТРИРОВАНЫ В КАЧЕСТВЕ ОДНОКОМПОНЕНТНОГО ЛП И ВКЛЮЧЕНЫ В ПЕРЕЧЕНЬ ЖНВЛП</a:t>
            </a:r>
          </a:p>
          <a:p>
            <a:pPr marL="12700"/>
            <a:endParaRPr lang="ru-RU" b="1" spc="-5" dirty="0">
              <a:solidFill>
                <a:srgbClr val="C00000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                              </a:t>
            </a:r>
            <a:r>
              <a:rPr lang="ru-RU" b="1" spc="-5" dirty="0" smtClean="0">
                <a:solidFill>
                  <a:srgbClr val="00B0F0"/>
                </a:solidFill>
                <a:latin typeface="Times New Roman"/>
                <a:cs typeface="Times New Roman"/>
              </a:rPr>
              <a:t>( ПИСЬМО МЗ РФ №418</a:t>
            </a:r>
            <a:r>
              <a:rPr lang="en-US" b="1" spc="-5" dirty="0" smtClean="0">
                <a:solidFill>
                  <a:srgbClr val="00B0F0"/>
                </a:solidFill>
                <a:latin typeface="Times New Roman"/>
                <a:cs typeface="Times New Roman"/>
              </a:rPr>
              <a:t>/25-5 </a:t>
            </a:r>
            <a:r>
              <a:rPr lang="ru-RU" b="1" spc="-5" dirty="0" smtClean="0">
                <a:solidFill>
                  <a:srgbClr val="00B0F0"/>
                </a:solidFill>
                <a:latin typeface="Times New Roman"/>
                <a:cs typeface="Times New Roman"/>
              </a:rPr>
              <a:t>от 14 февраля 2018 г)</a:t>
            </a:r>
          </a:p>
          <a:p>
            <a:pPr marL="12700"/>
            <a:endParaRPr lang="ru-RU" b="1" spc="-5" dirty="0" smtClean="0">
              <a:solidFill>
                <a:srgbClr val="C00000"/>
              </a:solidFill>
              <a:latin typeface="Times New Roman"/>
              <a:cs typeface="Times New Roman"/>
            </a:endParaRPr>
          </a:p>
          <a:p>
            <a:pPr marL="12700"/>
            <a:endParaRPr lang="ru-RU" spc="-5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2700"/>
            <a:endParaRPr dirty="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456223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3792" y="201699"/>
            <a:ext cx="8934450" cy="470898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328670"/>
            <a:endParaRPr lang="ru-RU" sz="2000" b="1" dirty="0">
              <a:solidFill>
                <a:srgbClr val="C00000"/>
              </a:solidFill>
              <a:latin typeface="Arial"/>
              <a:cs typeface="Arial"/>
            </a:endParaRPr>
          </a:p>
          <a:p>
            <a:pPr marL="3328670"/>
            <a:endParaRPr sz="2000" b="1" dirty="0">
              <a:solidFill>
                <a:srgbClr val="C00000"/>
              </a:solidFill>
              <a:latin typeface="Arial"/>
              <a:cs typeface="Arial"/>
            </a:endParaRPr>
          </a:p>
          <a:p>
            <a:pPr marL="12700"/>
            <a:r>
              <a:rPr lang="ru-RU" sz="1400" b="1" spc="-5" dirty="0" smtClean="0">
                <a:solidFill>
                  <a:srgbClr val="00B050"/>
                </a:solidFill>
                <a:latin typeface="Times New Roman"/>
                <a:cs typeface="Times New Roman"/>
              </a:rPr>
              <a:t>                     ПОСТАНОВЛЕНИЕ ПРАВИТЕЛЬСТВА РФ ОТ 15 НОЯБРЯ 2017 ГОДА № 1380</a:t>
            </a:r>
          </a:p>
          <a:p>
            <a:pPr marL="12700"/>
            <a:endParaRPr lang="ru-RU" b="1" spc="-5" dirty="0" smtClean="0">
              <a:solidFill>
                <a:srgbClr val="0070C0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b="1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                    </a:t>
            </a:r>
            <a:r>
              <a:rPr lang="ru-RU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порядок закупки многокомпонентных ( комбинированных) ЛП</a:t>
            </a:r>
            <a:r>
              <a:rPr lang="ru-RU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:</a:t>
            </a:r>
          </a:p>
          <a:p>
            <a:pPr marL="12700"/>
            <a:endParaRPr lang="ru-RU" spc="-5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  </a:t>
            </a:r>
            <a:r>
              <a:rPr lang="ru-RU" b="1" spc="-5" dirty="0" smtClean="0">
                <a:solidFill>
                  <a:srgbClr val="002060"/>
                </a:solidFill>
                <a:latin typeface="Times New Roman"/>
                <a:cs typeface="Times New Roman"/>
              </a:rPr>
              <a:t>СЛЕДУЕТ ПОМНИТЬ, ЧТО ОДНОКОМПОНЕНТНЫЕ ЛП , ВХОДЯЩИЕ В СОСТАВ КОМБИНИРОВАННЫХ ЛПС ПУТЕМ ВВЕДЕНИЯ В ДЫХАТЕЛЬНЫЕ ПУТИ ПОСРЕДСТВОМ АЭРОЗОЛЕЙ ИЛИ СПРЕЕВ НЕ ВСЕГДА МОГУТ ОБЕСПЕЧИТЬ ДОСТИЖЕНИЕ НУЖНОГО ТЕРАПЕВТИЧЕСКОГО ЭФФЕКТА, ПОЛУЧЕННОГО ОТ ПРИМЕНЕНИЯ  КОМБИНИРОВАННОГО АНАЛОГА</a:t>
            </a:r>
          </a:p>
          <a:p>
            <a:pPr marL="12700"/>
            <a:endParaRPr lang="ru-RU" b="1" spc="-5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В ЭТОМ СЛУЧАЕ ОНИ ЗАКУПАЮТСЯ КАК ИСКЛЮЧИТЕЛЬНО МНОГОКОМПОНЕНТНЫЕ ( БЕЗ ПРИМЕНЕНИЯ ПОЛОЖЕНИЯ  подпункта б пункта 3 ПОЛОЖЕНИЯ)</a:t>
            </a:r>
          </a:p>
          <a:p>
            <a:pPr marL="12700"/>
            <a:endParaRPr lang="ru-RU" spc="-5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2700"/>
            <a:endParaRPr dirty="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00166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3792" y="201699"/>
            <a:ext cx="8934450" cy="38779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328670"/>
            <a:endParaRPr lang="ru-RU" sz="2000" b="1" dirty="0">
              <a:solidFill>
                <a:srgbClr val="C00000"/>
              </a:solidFill>
              <a:latin typeface="Arial"/>
              <a:cs typeface="Arial"/>
            </a:endParaRPr>
          </a:p>
          <a:p>
            <a:pPr marL="3328670"/>
            <a:endParaRPr sz="2000" b="1" dirty="0">
              <a:solidFill>
                <a:srgbClr val="C00000"/>
              </a:solidFill>
              <a:latin typeface="Arial"/>
              <a:cs typeface="Arial"/>
            </a:endParaRPr>
          </a:p>
          <a:p>
            <a:pPr marL="12700"/>
            <a:r>
              <a:rPr lang="ru-RU" sz="1400" b="1" spc="-5" dirty="0" smtClean="0">
                <a:solidFill>
                  <a:srgbClr val="00B050"/>
                </a:solidFill>
                <a:latin typeface="Times New Roman"/>
                <a:cs typeface="Times New Roman"/>
              </a:rPr>
              <a:t>                     ПОСТАНОВЛЕНИЕ ПРАВИТЕЛЬСТВА РФ ОТ 15 НОЯБРЯ 2017 ГОДА № 1380</a:t>
            </a:r>
          </a:p>
          <a:p>
            <a:pPr marL="12700"/>
            <a:endParaRPr lang="ru-RU" b="1" spc="-5" dirty="0" smtClean="0">
              <a:solidFill>
                <a:srgbClr val="0070C0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b="1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                </a:t>
            </a:r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Осуществление закупки лекарственных препаратов для которых могут быть</a:t>
            </a:r>
          </a:p>
          <a:p>
            <a:pPr marL="12700"/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Установлены требования  к их комплектации с растворителем или устройством для </a:t>
            </a:r>
          </a:p>
          <a:p>
            <a:pPr marL="12700"/>
            <a:r>
              <a:rPr lang="ru-RU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р</a:t>
            </a:r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азведения и введения ЛП, а также к наличию инструментов для вскрытия ампул</a:t>
            </a:r>
          </a:p>
          <a:p>
            <a:pPr marL="12700"/>
            <a:endParaRPr lang="ru-RU" b="1" spc="-5" dirty="0">
              <a:solidFill>
                <a:srgbClr val="C00000"/>
              </a:solidFill>
              <a:latin typeface="Times New Roman"/>
              <a:cs typeface="Times New Roman"/>
            </a:endParaRPr>
          </a:p>
          <a:p>
            <a:pPr marL="12700"/>
            <a:endParaRPr lang="ru-RU" b="1" spc="-5" dirty="0" smtClean="0">
              <a:solidFill>
                <a:srgbClr val="C00000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b="1" dirty="0" smtClean="0">
                <a:solidFill>
                  <a:prstClr val="black"/>
                </a:solidFill>
                <a:latin typeface="Times New Roman"/>
                <a:cs typeface="Times New Roman"/>
              </a:rPr>
              <a:t>Нельзя требовать, чтобы в одном комплекте обязательно  с препаратом поставлялся растворитель, устройство для разведения препарата, инструменты для вскрытия ампул. </a:t>
            </a:r>
          </a:p>
          <a:p>
            <a:pPr marL="12700"/>
            <a:r>
              <a:rPr lang="ru-RU" b="1" dirty="0" smtClean="0">
                <a:solidFill>
                  <a:prstClr val="black"/>
                </a:solidFill>
                <a:latin typeface="Times New Roman"/>
                <a:cs typeface="Times New Roman"/>
              </a:rPr>
              <a:t>Необходимо предусмотреть, что участник может предложить эти компоненты отдельно</a:t>
            </a:r>
            <a:endParaRPr b="1" dirty="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988463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3792" y="201699"/>
            <a:ext cx="8934450" cy="692497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328670"/>
            <a:r>
              <a:rPr lang="ru-RU" sz="2000" b="1" dirty="0" smtClean="0">
                <a:solidFill>
                  <a:srgbClr val="C00000"/>
                </a:solidFill>
                <a:latin typeface="Arial"/>
                <a:cs typeface="Arial"/>
              </a:rPr>
              <a:t>ПРАКТИКА</a:t>
            </a:r>
            <a:endParaRPr lang="ru-RU" sz="2000" b="1" dirty="0">
              <a:solidFill>
                <a:srgbClr val="C00000"/>
              </a:solidFill>
              <a:latin typeface="Arial"/>
              <a:cs typeface="Arial"/>
            </a:endParaRPr>
          </a:p>
          <a:p>
            <a:pPr marL="3328670"/>
            <a:endParaRPr sz="2000" b="1" dirty="0">
              <a:solidFill>
                <a:srgbClr val="C00000"/>
              </a:solidFill>
              <a:latin typeface="Arial"/>
              <a:cs typeface="Arial"/>
            </a:endParaRPr>
          </a:p>
          <a:p>
            <a:pPr marL="12700"/>
            <a:r>
              <a:rPr lang="ru-RU" sz="1400" b="1" spc="-5" dirty="0" smtClean="0">
                <a:solidFill>
                  <a:srgbClr val="00B050"/>
                </a:solidFill>
                <a:latin typeface="Times New Roman"/>
                <a:cs typeface="Times New Roman"/>
              </a:rPr>
              <a:t>                     </a:t>
            </a:r>
          </a:p>
          <a:p>
            <a:pPr marL="12700"/>
            <a:r>
              <a:rPr lang="ru-RU" b="1" spc="-5" dirty="0" smtClean="0">
                <a:solidFill>
                  <a:srgbClr val="0070C0"/>
                </a:solidFill>
                <a:latin typeface="Times New Roman"/>
                <a:cs typeface="Times New Roman"/>
              </a:rPr>
              <a:t>                        </a:t>
            </a:r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РЕШЕНИЕ ОМСКОГО УФАСА РФ ОТ 19.03.2018 № 03-10.1</a:t>
            </a:r>
            <a:r>
              <a:rPr lang="en-US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/78-2018</a:t>
            </a:r>
          </a:p>
          <a:p>
            <a:pPr marL="12700"/>
            <a:endParaRPr lang="en-US" b="1" spc="-5" dirty="0">
              <a:solidFill>
                <a:srgbClr val="0070C0"/>
              </a:solidFill>
              <a:latin typeface="Times New Roman"/>
              <a:cs typeface="Times New Roman"/>
            </a:endParaRPr>
          </a:p>
          <a:p>
            <a:pPr marL="12700"/>
            <a:r>
              <a:rPr lang="en-US" b="1" spc="-5" dirty="0" smtClean="0">
                <a:solidFill>
                  <a:srgbClr val="0070C0"/>
                </a:solidFill>
                <a:latin typeface="Times New Roman"/>
                <a:cs typeface="Times New Roman"/>
              </a:rPr>
              <a:t>                        </a:t>
            </a:r>
            <a:r>
              <a:rPr lang="ru-RU" b="1" spc="-5" dirty="0" smtClean="0">
                <a:solidFill>
                  <a:srgbClr val="0070C0"/>
                </a:solidFill>
                <a:latin typeface="Times New Roman"/>
                <a:cs typeface="Times New Roman"/>
              </a:rPr>
              <a:t>ДЕЙСТВИЯ ЗАКАЗЧИКА , КОТОРЫЙ УСТАНОВИЛ ТРЕБОВАНИЯ</a:t>
            </a:r>
          </a:p>
          <a:p>
            <a:pPr marL="12700"/>
            <a:r>
              <a:rPr lang="ru-RU" b="1" spc="-5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srgbClr val="0070C0"/>
                </a:solidFill>
                <a:latin typeface="Times New Roman"/>
                <a:cs typeface="Times New Roman"/>
              </a:rPr>
              <a:t>                       О ПОСТАВКЕ ЛП С МНН ЦЕФЕПИМ В КОМПЛЕКТЕ С РАСТВОРИ-</a:t>
            </a:r>
          </a:p>
          <a:p>
            <a:pPr marL="12700"/>
            <a:r>
              <a:rPr lang="ru-RU" b="1" spc="-5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srgbClr val="0070C0"/>
                </a:solidFill>
                <a:latin typeface="Times New Roman"/>
                <a:cs typeface="Times New Roman"/>
              </a:rPr>
              <a:t>                       ТЕЛЕМ  ЛИДОКАИНОМ БЕЗ ВОЗМОЖНОСТИ ПОСТАВКИ </a:t>
            </a:r>
          </a:p>
          <a:p>
            <a:pPr marL="12700"/>
            <a:r>
              <a:rPr lang="ru-RU" b="1" spc="-5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srgbClr val="0070C0"/>
                </a:solidFill>
                <a:latin typeface="Times New Roman"/>
                <a:cs typeface="Times New Roman"/>
              </a:rPr>
              <a:t>                        ОТДЕЛЬНЫХ КОМПОНЕНТОВ, БЫЛИ ПРИЗНАНЫ НЕЗАКОННЫ-</a:t>
            </a:r>
          </a:p>
          <a:p>
            <a:pPr marL="12700"/>
            <a:r>
              <a:rPr lang="ru-RU" b="1" spc="-5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srgbClr val="0070C0"/>
                </a:solidFill>
                <a:latin typeface="Times New Roman"/>
                <a:cs typeface="Times New Roman"/>
              </a:rPr>
              <a:t>                        МИ;</a:t>
            </a:r>
          </a:p>
          <a:p>
            <a:pPr marL="12700"/>
            <a:endParaRPr lang="ru-RU" b="1" spc="-5" dirty="0">
              <a:solidFill>
                <a:srgbClr val="0070C0"/>
              </a:solidFill>
              <a:latin typeface="Times New Roman"/>
              <a:cs typeface="Times New Roman"/>
            </a:endParaRPr>
          </a:p>
          <a:p>
            <a:pPr marL="12700"/>
            <a:endParaRPr lang="ru-RU" b="1" spc="-5" dirty="0" smtClean="0">
              <a:solidFill>
                <a:srgbClr val="0070C0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b="1" spc="-5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srgbClr val="0070C0"/>
                </a:solidFill>
                <a:latin typeface="Times New Roman"/>
                <a:cs typeface="Times New Roman"/>
              </a:rPr>
              <a:t>                        </a:t>
            </a:r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ПИСЬМО ФАС РФ ОТ 05.04.2018 Г № ИА</a:t>
            </a:r>
            <a:r>
              <a:rPr lang="en-US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/</a:t>
            </a:r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23547</a:t>
            </a:r>
            <a:r>
              <a:rPr lang="en-US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/</a:t>
            </a:r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18</a:t>
            </a:r>
          </a:p>
          <a:p>
            <a:pPr marL="12700"/>
            <a:endParaRPr lang="ru-RU" b="1" spc="-5" dirty="0">
              <a:solidFill>
                <a:srgbClr val="C00000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                         </a:t>
            </a:r>
            <a:r>
              <a:rPr lang="ru-RU" b="1" spc="-5" dirty="0" smtClean="0">
                <a:solidFill>
                  <a:srgbClr val="00B050"/>
                </a:solidFill>
                <a:latin typeface="Times New Roman"/>
                <a:cs typeface="Times New Roman"/>
              </a:rPr>
              <a:t>ПРИ ЗАКУПКЕ ЛП С МНН ЦЕФУРОКСИМ В КОМПЛЕКТЕ С </a:t>
            </a:r>
          </a:p>
          <a:p>
            <a:pPr marL="12700"/>
            <a:r>
              <a:rPr lang="ru-RU" b="1" spc="-5" dirty="0">
                <a:solidFill>
                  <a:srgbClr val="00B050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srgbClr val="00B050"/>
                </a:solidFill>
                <a:latin typeface="Times New Roman"/>
                <a:cs typeface="Times New Roman"/>
              </a:rPr>
              <a:t>                        РАСТВОРИТЕЛЕМ  ЗАКАЗЧИК ОБЯЗАН ПРЕДОСТАВИТЬ </a:t>
            </a:r>
          </a:p>
          <a:p>
            <a:pPr marL="12700"/>
            <a:r>
              <a:rPr lang="ru-RU" b="1" spc="-5" dirty="0">
                <a:solidFill>
                  <a:srgbClr val="00B050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srgbClr val="00B050"/>
                </a:solidFill>
                <a:latin typeface="Times New Roman"/>
                <a:cs typeface="Times New Roman"/>
              </a:rPr>
              <a:t>                        УЧАСТНИКАМ ЗАКУПКИ ВОЗМОЖНОСТЬ ПОСТАВКИ</a:t>
            </a:r>
          </a:p>
          <a:p>
            <a:pPr marL="12700"/>
            <a:r>
              <a:rPr lang="ru-RU" b="1" spc="-5" dirty="0">
                <a:solidFill>
                  <a:srgbClr val="00B050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srgbClr val="00B050"/>
                </a:solidFill>
                <a:latin typeface="Times New Roman"/>
                <a:cs typeface="Times New Roman"/>
              </a:rPr>
              <a:t>                         РАСТВОРИТЕЛЯ ( БЕЗ УКАЗАНИЯ КОНКРЕТНОГО НАИМЕНО-</a:t>
            </a:r>
          </a:p>
          <a:p>
            <a:pPr marL="12700"/>
            <a:r>
              <a:rPr lang="ru-RU" b="1" spc="-5" dirty="0">
                <a:solidFill>
                  <a:srgbClr val="00B050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srgbClr val="00B050"/>
                </a:solidFill>
                <a:latin typeface="Times New Roman"/>
                <a:cs typeface="Times New Roman"/>
              </a:rPr>
              <a:t>                         ВАНИЯ РАСТВОРИТЕЛЯ) КАК В КОМПЛЕКТЕ С ЛП, ТАК И </a:t>
            </a:r>
          </a:p>
          <a:p>
            <a:pPr marL="12700"/>
            <a:r>
              <a:rPr lang="ru-RU" b="1" spc="-5" dirty="0">
                <a:solidFill>
                  <a:srgbClr val="00B050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srgbClr val="00B050"/>
                </a:solidFill>
                <a:latin typeface="Times New Roman"/>
                <a:cs typeface="Times New Roman"/>
              </a:rPr>
              <a:t>                         ОТДЕЛЬНО</a:t>
            </a:r>
          </a:p>
          <a:p>
            <a:pPr marL="12700"/>
            <a:endParaRPr lang="ru-RU" b="1" spc="-5" dirty="0">
              <a:solidFill>
                <a:srgbClr val="0070C0"/>
              </a:solidFill>
              <a:latin typeface="Times New Roman"/>
              <a:cs typeface="Times New Roman"/>
            </a:endParaRPr>
          </a:p>
          <a:p>
            <a:pPr marL="12700"/>
            <a:endParaRPr lang="ru-RU" b="1" spc="-5" dirty="0" smtClean="0">
              <a:solidFill>
                <a:srgbClr val="0070C0"/>
              </a:solidFill>
              <a:latin typeface="Times New Roman"/>
              <a:cs typeface="Times New Roman"/>
            </a:endParaRPr>
          </a:p>
          <a:p>
            <a:pPr marL="12700"/>
            <a:endParaRPr lang="ru-RU" b="1" spc="-5" dirty="0">
              <a:solidFill>
                <a:srgbClr val="0070C0"/>
              </a:solidFill>
              <a:latin typeface="Times New Roman"/>
              <a:cs typeface="Times New Roman"/>
            </a:endParaRPr>
          </a:p>
          <a:p>
            <a:pPr marL="12700"/>
            <a:endParaRPr lang="ru-RU" b="1" spc="-5" dirty="0" smtClean="0">
              <a:solidFill>
                <a:srgbClr val="0070C0"/>
              </a:solidFill>
              <a:latin typeface="Times New Roman"/>
              <a:cs typeface="Times New Roman"/>
            </a:endParaRPr>
          </a:p>
          <a:p>
            <a:pPr marL="12700"/>
            <a:endParaRPr lang="ru-RU" b="1" spc="-5" dirty="0" smtClean="0">
              <a:solidFill>
                <a:srgbClr val="0070C0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51194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-990600" y="0"/>
            <a:ext cx="10134600" cy="38779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328670"/>
            <a:endParaRPr lang="ru-RU" sz="2000" b="1" dirty="0">
              <a:solidFill>
                <a:srgbClr val="C00000"/>
              </a:solidFill>
              <a:latin typeface="Arial"/>
              <a:cs typeface="Arial"/>
            </a:endParaRPr>
          </a:p>
          <a:p>
            <a:pPr marL="3328670"/>
            <a:endParaRPr sz="2000" b="1" dirty="0">
              <a:solidFill>
                <a:srgbClr val="C00000"/>
              </a:solidFill>
              <a:latin typeface="Arial"/>
              <a:cs typeface="Arial"/>
            </a:endParaRPr>
          </a:p>
          <a:p>
            <a:pPr marL="12700"/>
            <a:r>
              <a:rPr lang="ru-RU" sz="1400" b="1" spc="-5" dirty="0" smtClean="0">
                <a:solidFill>
                  <a:srgbClr val="00B050"/>
                </a:solidFill>
                <a:latin typeface="Times New Roman"/>
                <a:cs typeface="Times New Roman"/>
              </a:rPr>
              <a:t>                    </a:t>
            </a:r>
          </a:p>
          <a:p>
            <a:pPr marL="12700"/>
            <a:endParaRPr lang="ru-RU" b="1" spc="-5" dirty="0" smtClean="0">
              <a:solidFill>
                <a:srgbClr val="0070C0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                               2.     ЛЕКАРСТВЕННАЯ ФОРМА ПРЕПАРАТА, ВКЛЮЧАЯ</a:t>
            </a:r>
          </a:p>
          <a:p>
            <a:pPr marL="12700"/>
            <a:r>
              <a:rPr lang="ru-RU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                                      ЭКВИВАЛЕНТНУЮ ЛЕКАРСТВЕННУЮ ФОРМУ, ЗА ИСКЛЮ-</a:t>
            </a:r>
          </a:p>
          <a:p>
            <a:pPr marL="12700"/>
            <a:r>
              <a:rPr lang="ru-RU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                                      ЧЕНИЕМ ОПИСАНИЯ ЛЕКАРСТВЕННОЙ ФОРМЫ И ХАРАК-</a:t>
            </a:r>
          </a:p>
          <a:p>
            <a:pPr marL="12700"/>
            <a:r>
              <a:rPr lang="ru-RU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                                       ТЕРИСТИК, УКАЗЫВАЮЩИХ НА КОНКРЕТНОГО ПРОИЗ-</a:t>
            </a:r>
          </a:p>
          <a:p>
            <a:pPr marL="12700"/>
            <a:r>
              <a:rPr lang="ru-RU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                                       ВОДИТЕЛЯ</a:t>
            </a:r>
          </a:p>
          <a:p>
            <a:pPr marL="12700"/>
            <a:endParaRPr lang="ru-RU" b="1" spc="-5" dirty="0">
              <a:solidFill>
                <a:srgbClr val="C00000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b="1" spc="-5" dirty="0" smtClean="0">
                <a:latin typeface="Times New Roman"/>
                <a:cs typeface="Times New Roman"/>
              </a:rPr>
              <a:t>                                                  подпункт «а»  пункта 2 Постановления</a:t>
            </a:r>
          </a:p>
          <a:p>
            <a:pPr marL="12700"/>
            <a:endParaRPr lang="ru-RU" b="1" spc="-5" dirty="0" smtClean="0">
              <a:solidFill>
                <a:srgbClr val="C00000"/>
              </a:solidFill>
              <a:latin typeface="Times New Roman"/>
              <a:cs typeface="Times New Roman"/>
            </a:endParaRPr>
          </a:p>
          <a:p>
            <a:pPr marL="12700" algn="just"/>
            <a:endParaRPr lang="ru-RU" spc="-5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2700"/>
            <a:endParaRPr dirty="0">
              <a:solidFill>
                <a:srgbClr val="00B050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818688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09550" y="0"/>
            <a:ext cx="8934450" cy="49859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328670"/>
            <a:endParaRPr lang="ru-RU" sz="2000" b="1" dirty="0">
              <a:solidFill>
                <a:srgbClr val="C00000"/>
              </a:solidFill>
              <a:latin typeface="Arial"/>
              <a:cs typeface="Arial"/>
            </a:endParaRPr>
          </a:p>
          <a:p>
            <a:pPr marL="3328670"/>
            <a:endParaRPr sz="2000" b="1" dirty="0">
              <a:solidFill>
                <a:srgbClr val="C00000"/>
              </a:solidFill>
              <a:latin typeface="Arial"/>
              <a:cs typeface="Arial"/>
            </a:endParaRPr>
          </a:p>
          <a:p>
            <a:pPr marL="12700"/>
            <a:r>
              <a:rPr lang="ru-RU" sz="1400" b="1" spc="-5" dirty="0" smtClean="0">
                <a:solidFill>
                  <a:srgbClr val="00B050"/>
                </a:solidFill>
                <a:latin typeface="Times New Roman"/>
                <a:cs typeface="Times New Roman"/>
              </a:rPr>
              <a:t>                    </a:t>
            </a:r>
          </a:p>
          <a:p>
            <a:pPr marL="12700"/>
            <a:endParaRPr lang="ru-RU" b="1" spc="-5" dirty="0" smtClean="0">
              <a:solidFill>
                <a:srgbClr val="0070C0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                                   ЭКВИВАЛЕНТНАЯ ЛЕКАРСТВЕННАЯ ФОРМА</a:t>
            </a:r>
          </a:p>
          <a:p>
            <a:pPr marL="12700"/>
            <a:endParaRPr lang="ru-RU" b="1" spc="-5" dirty="0" smtClean="0">
              <a:solidFill>
                <a:srgbClr val="C00000"/>
              </a:solidFill>
              <a:latin typeface="Times New Roman"/>
              <a:cs typeface="Times New Roman"/>
            </a:endParaRPr>
          </a:p>
          <a:p>
            <a:pPr marL="12700" algn="just"/>
            <a:endParaRPr lang="ru-RU" spc="-5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2700" algn="just"/>
            <a:r>
              <a:rPr lang="ru-RU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«Эквивалентная лекарственная форма- разные лекарственные формы, имеющие одинаковый способ введения и способ применения и обеспечивающие достижения необходимого клинического эффекта»</a:t>
            </a:r>
          </a:p>
          <a:p>
            <a:pPr marL="12700" algn="just"/>
            <a:endParaRPr lang="ru-RU" spc="-5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2700" algn="just"/>
            <a:r>
              <a:rPr lang="ru-RU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                               </a:t>
            </a:r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( п.2 ч.1 ст.27.1   Федерального Закона № 61 от 12.04.2010 )</a:t>
            </a:r>
          </a:p>
          <a:p>
            <a:pPr marL="12700"/>
            <a:endParaRPr lang="ru-RU" b="1" spc="-5" dirty="0" smtClean="0">
              <a:solidFill>
                <a:srgbClr val="C00000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b="1" spc="-5" dirty="0" smtClean="0">
                <a:solidFill>
                  <a:srgbClr val="0070C0"/>
                </a:solidFill>
                <a:latin typeface="Times New Roman"/>
                <a:cs typeface="Times New Roman"/>
              </a:rPr>
              <a:t>Однако, это определение пока  не дает на практике  исчерпывающего объяснения : какие лекарственные формы  следует рассматривать как эквивалентные, а какие- нет???</a:t>
            </a:r>
          </a:p>
          <a:p>
            <a:pPr marL="12700"/>
            <a:endParaRPr lang="ru-RU" b="1" spc="-5" dirty="0">
              <a:solidFill>
                <a:srgbClr val="0070C0"/>
              </a:solidFill>
              <a:latin typeface="Times New Roman"/>
              <a:cs typeface="Times New Roman"/>
            </a:endParaRPr>
          </a:p>
          <a:p>
            <a:pPr marL="12700"/>
            <a:endParaRPr dirty="0">
              <a:solidFill>
                <a:srgbClr val="00B050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271330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09550" y="0"/>
            <a:ext cx="8934450" cy="49859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328670"/>
            <a:endParaRPr lang="ru-RU" sz="2000" b="1" dirty="0">
              <a:solidFill>
                <a:srgbClr val="C00000"/>
              </a:solidFill>
              <a:latin typeface="Arial"/>
              <a:cs typeface="Arial"/>
            </a:endParaRPr>
          </a:p>
          <a:p>
            <a:pPr marL="3328670"/>
            <a:endParaRPr sz="2000" b="1" dirty="0">
              <a:solidFill>
                <a:srgbClr val="C00000"/>
              </a:solidFill>
              <a:latin typeface="Arial"/>
              <a:cs typeface="Arial"/>
            </a:endParaRPr>
          </a:p>
          <a:p>
            <a:pPr marL="12700"/>
            <a:r>
              <a:rPr lang="ru-RU" sz="1400" b="1" spc="-5" dirty="0" smtClean="0">
                <a:solidFill>
                  <a:srgbClr val="00B050"/>
                </a:solidFill>
                <a:latin typeface="Times New Roman"/>
                <a:cs typeface="Times New Roman"/>
              </a:rPr>
              <a:t>                    </a:t>
            </a:r>
          </a:p>
          <a:p>
            <a:pPr marL="12700"/>
            <a:endParaRPr lang="ru-RU" b="1" spc="-5" dirty="0" smtClean="0">
              <a:solidFill>
                <a:srgbClr val="0070C0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                                   ЭКВИВАЛЕНТНАЯ ЛЕКАРСТВЕННАЯ ФОРМА</a:t>
            </a:r>
          </a:p>
          <a:p>
            <a:pPr marL="12700"/>
            <a:endParaRPr lang="ru-RU" b="1" spc="-5" dirty="0" smtClean="0">
              <a:solidFill>
                <a:srgbClr val="C00000"/>
              </a:solidFill>
              <a:latin typeface="Times New Roman"/>
              <a:cs typeface="Times New Roman"/>
            </a:endParaRPr>
          </a:p>
          <a:p>
            <a:pPr marL="12700" algn="just"/>
            <a:r>
              <a:rPr lang="ru-RU" b="1" spc="-5" dirty="0" smtClean="0">
                <a:solidFill>
                  <a:srgbClr val="00B050"/>
                </a:solidFill>
                <a:latin typeface="Times New Roman"/>
                <a:cs typeface="Times New Roman"/>
              </a:rPr>
              <a:t>ПРИМЕР:     АЦЕТИЛСАЛИЦИЛОВАЯ КИСЛОТА В ТАБЛЕТКАХ</a:t>
            </a:r>
          </a:p>
          <a:p>
            <a:pPr marL="12700" algn="just"/>
            <a:r>
              <a:rPr lang="ru-RU" spc="-5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ru-RU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                                                              И</a:t>
            </a:r>
          </a:p>
          <a:p>
            <a:pPr marL="12700" algn="just"/>
            <a:r>
              <a:rPr lang="ru-RU" spc="-5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ru-RU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                     </a:t>
            </a:r>
            <a:r>
              <a:rPr lang="ru-RU" b="1" spc="-5" dirty="0" smtClean="0">
                <a:solidFill>
                  <a:srgbClr val="0070C0"/>
                </a:solidFill>
                <a:latin typeface="Times New Roman"/>
                <a:cs typeface="Times New Roman"/>
              </a:rPr>
              <a:t>АЦЕТИЛСАЛИЦИЛОВАЯ КИСЛОТА В ТАБЛЕТКАХ, ПОКРЫТЫХ</a:t>
            </a:r>
          </a:p>
          <a:p>
            <a:pPr marL="12700" algn="just"/>
            <a:r>
              <a:rPr lang="ru-RU" b="1" spc="-5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srgbClr val="0070C0"/>
                </a:solidFill>
                <a:latin typeface="Times New Roman"/>
                <a:cs typeface="Times New Roman"/>
              </a:rPr>
              <a:t>                     КИШЕЧНОРАСТВОРИМОЙ ОБОЛОЧКОЙ</a:t>
            </a:r>
          </a:p>
          <a:p>
            <a:pPr marL="12700" algn="just"/>
            <a:endParaRPr lang="ru-RU" b="1" spc="-5" dirty="0">
              <a:solidFill>
                <a:srgbClr val="0070C0"/>
              </a:solidFill>
              <a:latin typeface="Times New Roman"/>
              <a:cs typeface="Times New Roman"/>
            </a:endParaRPr>
          </a:p>
          <a:p>
            <a:pPr marL="12700" algn="just"/>
            <a:r>
              <a:rPr lang="ru-RU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НА ПЕРВЫЙ ВЗГЛЯД ОНИ АБСОЛЮТНО ВЗАИМОЗАМЕНЯЕМЫ ПО ЛЕКАРСТВЕННОЙ ФОРМЕ, ПО ФАКТУ- ОНИ ОКАЗЫВАЮТ РАЗЛИЧНОЕ ДЕЙСТВИЕ НА ОРГАНИЗМ ЧЕЛОВЕКА</a:t>
            </a:r>
          </a:p>
          <a:p>
            <a:pPr marL="12700" algn="just"/>
            <a:endParaRPr lang="ru-RU" spc="-5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355600" indent="-342900" algn="just">
              <a:buFontTx/>
              <a:buAutoNum type="arabicParenR"/>
            </a:pPr>
            <a:r>
              <a:rPr lang="ru-RU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НЕСТЕРОИДНЫЙ ПРОТИВОВОСПАЛИТЕЛЬНЫЙ ПРЕПАРАТ</a:t>
            </a:r>
          </a:p>
          <a:p>
            <a:pPr marL="12700" algn="just"/>
            <a:r>
              <a:rPr lang="ru-RU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2)  ВОЗДЕЙСТВУЕТ НА КРОВЕНОСНУЮСИСТЕМУ КАК АНТИАГРЕГАНТ)</a:t>
            </a:r>
            <a:endParaRPr lang="ru-RU" spc="-5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2700"/>
            <a:endParaRPr dirty="0">
              <a:solidFill>
                <a:srgbClr val="00B050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379010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09550" y="0"/>
            <a:ext cx="8934450" cy="44319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328670"/>
            <a:endParaRPr lang="ru-RU" sz="2000" b="1" dirty="0">
              <a:solidFill>
                <a:srgbClr val="C00000"/>
              </a:solidFill>
              <a:latin typeface="Arial"/>
              <a:cs typeface="Arial"/>
            </a:endParaRPr>
          </a:p>
          <a:p>
            <a:pPr marL="3328670"/>
            <a:endParaRPr sz="2000" b="1" dirty="0">
              <a:solidFill>
                <a:srgbClr val="C00000"/>
              </a:solidFill>
              <a:latin typeface="Arial"/>
              <a:cs typeface="Arial"/>
            </a:endParaRPr>
          </a:p>
          <a:p>
            <a:pPr marL="12700"/>
            <a:r>
              <a:rPr lang="ru-RU" sz="1400" b="1" spc="-5" dirty="0" smtClean="0">
                <a:solidFill>
                  <a:srgbClr val="00B050"/>
                </a:solidFill>
                <a:latin typeface="Times New Roman"/>
                <a:cs typeface="Times New Roman"/>
              </a:rPr>
              <a:t>                    </a:t>
            </a:r>
          </a:p>
          <a:p>
            <a:pPr marL="12700"/>
            <a:endParaRPr lang="ru-RU" b="1" spc="-5" dirty="0" smtClean="0">
              <a:solidFill>
                <a:srgbClr val="0070C0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                                   ЭКВИВАЛЕНТНАЯ ЛЕКАРСТВЕННАЯ ФОРМА</a:t>
            </a:r>
          </a:p>
          <a:p>
            <a:pPr marL="12700"/>
            <a:r>
              <a:rPr lang="ru-RU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     </a:t>
            </a:r>
          </a:p>
          <a:p>
            <a:pPr marL="12700"/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       </a:t>
            </a:r>
            <a:r>
              <a:rPr lang="ru-RU" b="1" spc="-5" dirty="0" smtClean="0">
                <a:latin typeface="Times New Roman"/>
                <a:cs typeface="Times New Roman"/>
              </a:rPr>
              <a:t>Заказчик должен определить в техническом задании, какие лекарственные</a:t>
            </a:r>
          </a:p>
          <a:p>
            <a:pPr marL="12700"/>
            <a:r>
              <a:rPr lang="ru-RU" b="1" spc="-5" dirty="0"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latin typeface="Times New Roman"/>
                <a:cs typeface="Times New Roman"/>
              </a:rPr>
              <a:t>      формы являются эквивалентными, а какие нет</a:t>
            </a:r>
          </a:p>
          <a:p>
            <a:pPr marL="12700"/>
            <a:endParaRPr lang="ru-RU" b="1" spc="-5" dirty="0">
              <a:latin typeface="Times New Roman"/>
              <a:cs typeface="Times New Roman"/>
            </a:endParaRPr>
          </a:p>
          <a:p>
            <a:pPr marL="12700"/>
            <a:r>
              <a:rPr lang="ru-RU" b="1" spc="-5" dirty="0" smtClean="0">
                <a:solidFill>
                  <a:srgbClr val="00B050"/>
                </a:solidFill>
                <a:latin typeface="Times New Roman"/>
                <a:cs typeface="Times New Roman"/>
              </a:rPr>
              <a:t>        ОТСУТСТВИЕ ЭКВИВАЛЕНТНЫХ ЛЕКАРСТВЕННЫХ ФОРМ В ОПИСАНИИ ОБЪЕКТА ЗАКУПКИ ПРИ ИХ ФАКТИЧЕСКОМ НАЛИЧИИ ЯВЛЯЕТСЯ ПРАВОНАРУШЕНИЕМ, ОТВЕТСТВЕННОСТЬ ЗА КОТОРОЕ ПРЕДУСМОТРЕНА В Ч.4.2 СТ.7.30  КоАП РФ</a:t>
            </a:r>
          </a:p>
          <a:p>
            <a:pPr marL="12700"/>
            <a:endParaRPr lang="ru-RU" b="1" spc="-5" dirty="0" smtClean="0">
              <a:latin typeface="Times New Roman"/>
              <a:cs typeface="Times New Roman"/>
            </a:endParaRPr>
          </a:p>
          <a:p>
            <a:pPr marL="12700"/>
            <a:endParaRPr lang="ru-RU" b="1" spc="-5" dirty="0" smtClean="0">
              <a:solidFill>
                <a:srgbClr val="C00000"/>
              </a:solidFill>
              <a:latin typeface="Times New Roman"/>
              <a:cs typeface="Times New Roman"/>
            </a:endParaRPr>
          </a:p>
          <a:p>
            <a:pPr marL="12700"/>
            <a:endParaRPr dirty="0">
              <a:solidFill>
                <a:srgbClr val="00B050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734806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04800" y="1066800"/>
            <a:ext cx="8743442" cy="458587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lang="ru-RU" sz="2000" b="1" dirty="0" smtClean="0">
                <a:solidFill>
                  <a:srgbClr val="C00000"/>
                </a:solidFill>
                <a:latin typeface="Arial"/>
                <a:cs typeface="Arial"/>
              </a:rPr>
              <a:t>                                             ВОПРОС №1:</a:t>
            </a:r>
          </a:p>
          <a:p>
            <a:pPr marL="469900" indent="-457200">
              <a:buAutoNum type="arabicPeriod"/>
            </a:pPr>
            <a:r>
              <a:rPr lang="ru-RU" sz="2000" b="1" spc="-5" dirty="0" smtClean="0">
                <a:solidFill>
                  <a:srgbClr val="C00000"/>
                </a:solidFill>
                <a:latin typeface="Arial"/>
                <a:cs typeface="Arial"/>
              </a:rPr>
              <a:t>Кто в настоящее время определяет взаимозаменяемость ЛП, в том числе эквивалентность лекарственных форм и дозировок?</a:t>
            </a:r>
          </a:p>
          <a:p>
            <a:pPr marL="12700"/>
            <a:endParaRPr lang="ru-RU" sz="2000" b="1" spc="-5" dirty="0">
              <a:solidFill>
                <a:srgbClr val="C00000"/>
              </a:solidFill>
              <a:latin typeface="Arial"/>
              <a:cs typeface="Arial"/>
            </a:endParaRPr>
          </a:p>
          <a:p>
            <a:pPr marL="12700"/>
            <a:r>
              <a:rPr lang="ru-RU" sz="2000" b="1" spc="-5" dirty="0" smtClean="0">
                <a:solidFill>
                  <a:srgbClr val="C00000"/>
                </a:solidFill>
                <a:latin typeface="Arial"/>
                <a:cs typeface="Arial"/>
              </a:rPr>
              <a:t>       </a:t>
            </a:r>
            <a:r>
              <a:rPr lang="ru-RU" sz="2000" spc="-5" dirty="0" smtClean="0">
                <a:latin typeface="Arial"/>
                <a:cs typeface="Arial"/>
              </a:rPr>
              <a:t>В ФЗ-61 ст.27.1  лишь дает определение взаимозаменяемости ЛП, а согласно Постановлению Правительства РФ  от 28.10.2015 года- это ФГБУ «НЦЭСМП»</a:t>
            </a:r>
          </a:p>
          <a:p>
            <a:pPr marL="12700"/>
            <a:endParaRPr lang="ru-RU" sz="2000" spc="-5" dirty="0">
              <a:latin typeface="Arial"/>
              <a:cs typeface="Arial"/>
            </a:endParaRPr>
          </a:p>
          <a:p>
            <a:pPr marL="12700"/>
            <a:r>
              <a:rPr lang="ru-RU" sz="2000" spc="-5" dirty="0">
                <a:latin typeface="Arial"/>
                <a:cs typeface="Arial"/>
              </a:rPr>
              <a:t> </a:t>
            </a:r>
            <a:r>
              <a:rPr lang="ru-RU" sz="2000" spc="-5" dirty="0" smtClean="0">
                <a:latin typeface="Arial"/>
                <a:cs typeface="Arial"/>
              </a:rPr>
              <a:t>     ФГБУ «Научный центр экспертизы средств медицинского применения» в настоящее время занимается унификацией  МНН, лекарственных форм и дозировок на основе  рекомендаций ВОЗ, ГРЛС и приказа Минздрава РФ  от 27.07.16 г № 538-н «Об утверждении Перечня  наименований лекарственных форм лекарственных препаратов для медицинского применения»</a:t>
            </a:r>
            <a:endParaRPr lang="ru-RU" spc="-5" dirty="0" smtClean="0">
              <a:latin typeface="Times New Roman"/>
              <a:cs typeface="Times New Roman"/>
            </a:endParaRPr>
          </a:p>
          <a:p>
            <a:pPr marL="12700"/>
            <a:endParaRPr lang="ru-RU" spc="-5" dirty="0" smtClean="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652710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04800" y="1066800"/>
            <a:ext cx="8743442" cy="470898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lang="ru-RU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                 </a:t>
            </a:r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МИНЗДРАВ НАМЕРЕН С 2019 ГОДА РАСШИРИТЬ ПОНЯТИЕ  </a:t>
            </a:r>
          </a:p>
          <a:p>
            <a:pPr marL="12700"/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                   ВЗАИМОЗАМЕНЯЕМОСТИ ЛЕКАРСТВЕННЫХ ПРЕПАРАТОВ</a:t>
            </a:r>
          </a:p>
          <a:p>
            <a:pPr marL="12700"/>
            <a:endParaRPr lang="ru-RU" b="1" spc="-5" dirty="0">
              <a:solidFill>
                <a:srgbClr val="C00000"/>
              </a:solidFill>
              <a:latin typeface="Times New Roman"/>
              <a:cs typeface="Times New Roman"/>
            </a:endParaRPr>
          </a:p>
          <a:p>
            <a:pPr marL="12700"/>
            <a:endParaRPr lang="ru-RU" b="1" spc="-5" dirty="0" smtClean="0">
              <a:solidFill>
                <a:srgbClr val="C00000"/>
              </a:solidFill>
              <a:latin typeface="Times New Roman"/>
              <a:cs typeface="Times New Roman"/>
            </a:endParaRPr>
          </a:p>
          <a:p>
            <a:pPr marL="12700"/>
            <a:endParaRPr lang="ru-RU" b="1" spc="-5" dirty="0">
              <a:solidFill>
                <a:srgbClr val="C00000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b="1" spc="-5" dirty="0" smtClean="0">
                <a:solidFill>
                  <a:srgbClr val="002060"/>
                </a:solidFill>
                <a:latin typeface="Times New Roman"/>
                <a:cs typeface="Times New Roman"/>
              </a:rPr>
              <a:t>          В НАСТОЯЩЕЕ ВРЕМЯ ВСЕГО 16% ЛЕКАРСТВЕННЫХ ПРЕПАРАТОВ</a:t>
            </a:r>
          </a:p>
          <a:p>
            <a:pPr marL="12700"/>
            <a:r>
              <a:rPr lang="ru-RU" b="1" spc="-5" dirty="0">
                <a:solidFill>
                  <a:srgbClr val="002060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srgbClr val="002060"/>
                </a:solidFill>
                <a:latin typeface="Times New Roman"/>
                <a:cs typeface="Times New Roman"/>
              </a:rPr>
              <a:t>         ПРИЗНАНЫ ВЗАИМОЗАМЕНЯЕМЫМИЪ</a:t>
            </a:r>
          </a:p>
          <a:p>
            <a:pPr marL="12700"/>
            <a:endParaRPr lang="ru-RU" b="1" spc="-5" dirty="0">
              <a:solidFill>
                <a:srgbClr val="002060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b="1" spc="-5" dirty="0" smtClean="0">
                <a:solidFill>
                  <a:srgbClr val="00B050"/>
                </a:solidFill>
                <a:latin typeface="Times New Roman"/>
                <a:cs typeface="Times New Roman"/>
              </a:rPr>
              <a:t>          «РЕШИТЬ ЭТУ ПРОБЛЕМУ ПОМОГУТ ТОЛЬКО ЭКСПЕРТЫ», считает </a:t>
            </a:r>
          </a:p>
          <a:p>
            <a:pPr marL="12700"/>
            <a:r>
              <a:rPr lang="ru-RU" b="1" spc="-5" dirty="0">
                <a:solidFill>
                  <a:srgbClr val="00B050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srgbClr val="00B050"/>
                </a:solidFill>
                <a:latin typeface="Times New Roman"/>
                <a:cs typeface="Times New Roman"/>
              </a:rPr>
              <a:t>           Министр здравоохранения РФ Вероника Скворцова</a:t>
            </a:r>
          </a:p>
          <a:p>
            <a:pPr marL="12700"/>
            <a:endParaRPr lang="ru-RU" b="1" spc="-5" dirty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b="1" spc="-5" dirty="0" smtClean="0">
                <a:solidFill>
                  <a:srgbClr val="002060"/>
                </a:solidFill>
                <a:latin typeface="Times New Roman"/>
                <a:cs typeface="Times New Roman"/>
              </a:rPr>
              <a:t>             В НАСТОЯЩЕЕ ВРЕМЯ МИНЗДРАВ И ФАС РФ ПОДГОТОВИЛИ ЗАКОНОПРОЕКТ, КОТОРЫЙ ПОЗВОЛЯЕТ ОПЕРАТАИВНО ПЕРЕСМОТРЕТЬ </a:t>
            </a:r>
          </a:p>
          <a:p>
            <a:pPr marL="12700"/>
            <a:r>
              <a:rPr lang="ru-RU" b="1" spc="-5" dirty="0" smtClean="0">
                <a:solidFill>
                  <a:srgbClr val="002060"/>
                </a:solidFill>
                <a:latin typeface="Times New Roman"/>
                <a:cs typeface="Times New Roman"/>
              </a:rPr>
              <a:t>ЛП НА ГРУППИРОВКУ ПО ИХ ВЗАИМОЗАМЕНЯЕМОСТИ</a:t>
            </a:r>
          </a:p>
          <a:p>
            <a:pPr marL="12700"/>
            <a:endParaRPr lang="ru-RU" b="1" spc="-5" dirty="0">
              <a:solidFill>
                <a:srgbClr val="002060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b="1" spc="-5" dirty="0" smtClean="0">
                <a:solidFill>
                  <a:srgbClr val="002060"/>
                </a:solidFill>
                <a:latin typeface="Times New Roman"/>
                <a:cs typeface="Times New Roman"/>
              </a:rPr>
              <a:t>             БУДУТ ВНЕСЕНЫ ПОПРАВКИ В ФЗ-61 « ОБ ОБРАЩЕНИИ ЛП» И ПОРЯДОК ВЕДЕНИЯ РЕЕСТРА ВЗАИМОЗАМЕНЯЕМЫХ ЛП</a:t>
            </a:r>
          </a:p>
        </p:txBody>
      </p:sp>
    </p:spTree>
    <p:extLst>
      <p:ext uri="{BB962C8B-B14F-4D97-AF65-F5344CB8AC3E}">
        <p14:creationId xmlns:p14="http://schemas.microsoft.com/office/powerpoint/2010/main" val="2991575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26897" y="1309877"/>
            <a:ext cx="8568055" cy="0"/>
          </a:xfrm>
          <a:custGeom>
            <a:avLst/>
            <a:gdLst/>
            <a:ahLst/>
            <a:cxnLst/>
            <a:rect l="l" t="t" r="r" b="b"/>
            <a:pathLst>
              <a:path w="8568055">
                <a:moveTo>
                  <a:pt x="0" y="0"/>
                </a:moveTo>
                <a:lnTo>
                  <a:pt x="8567928" y="0"/>
                </a:lnTo>
              </a:path>
            </a:pathLst>
          </a:custGeom>
          <a:ln w="19812">
            <a:solidFill>
              <a:srgbClr val="E2465A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" name="object 3"/>
          <p:cNvSpPr/>
          <p:nvPr/>
        </p:nvSpPr>
        <p:spPr>
          <a:xfrm>
            <a:off x="326897" y="6163817"/>
            <a:ext cx="8568055" cy="0"/>
          </a:xfrm>
          <a:custGeom>
            <a:avLst/>
            <a:gdLst/>
            <a:ahLst/>
            <a:cxnLst/>
            <a:rect l="l" t="t" r="r" b="b"/>
            <a:pathLst>
              <a:path w="8568055">
                <a:moveTo>
                  <a:pt x="0" y="0"/>
                </a:moveTo>
                <a:lnTo>
                  <a:pt x="8567928" y="0"/>
                </a:lnTo>
              </a:path>
            </a:pathLst>
          </a:custGeom>
          <a:ln w="19812">
            <a:solidFill>
              <a:srgbClr val="E2465A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НОВОЕ В ЗАКОНОДАТЕЛЬНОМ РЕГУЛИРОВАНИ ЗАКУПОК  ЛЕКАРСТВЕННЫХ ПРЕПАРАТОВ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object 5"/>
          <p:cNvSpPr txBox="1"/>
          <p:nvPr/>
        </p:nvSpPr>
        <p:spPr>
          <a:xfrm>
            <a:off x="535940" y="1600200"/>
            <a:ext cx="8114665" cy="42857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sz="1600" b="1" spc="-5" dirty="0" smtClean="0">
                <a:solidFill>
                  <a:srgbClr val="0070C0"/>
                </a:solidFill>
                <a:latin typeface="Times New Roman"/>
                <a:cs typeface="Times New Roman"/>
              </a:rPr>
              <a:t>-</a:t>
            </a:r>
            <a:r>
              <a:rPr lang="ru-RU" sz="1600" b="1" spc="-5" dirty="0" smtClean="0">
                <a:solidFill>
                  <a:srgbClr val="0070C0"/>
                </a:solidFill>
                <a:latin typeface="Times New Roman"/>
                <a:cs typeface="Times New Roman"/>
              </a:rPr>
              <a:t>   ПОСТАНОВЛЕНИЕ ПРАВИТЕЛЬСТВА РФ ОТ 15 НОЯБРЯ 2017 ГОДА № 1380</a:t>
            </a:r>
          </a:p>
          <a:p>
            <a:pPr marL="12700"/>
            <a:endParaRPr lang="ru-RU" sz="1600" b="1" spc="-5" dirty="0" smtClean="0">
              <a:solidFill>
                <a:srgbClr val="0070C0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sz="1600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«ОБ ОСОБЕННОСТЯХ ОПИСАНИЯ ЛЕКАРСТВЕННЫХ ПРЕПАРАТОВ ДЛЯ МЕДИЦИНСКОГО ПРИМЕНЕНИЯ, ЯВЛЯЮЩИХСЯ ОБЪЕКТОМ ЗАКУПКИ ДЛЯ ОБЕСПЕЧЕНИЯ ГОСУДАРСТВЕННЫХ И МУНИЦИПАЛЬНЫХ НУЖД»</a:t>
            </a:r>
            <a:endParaRPr sz="1600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>
              <a:spcBef>
                <a:spcPts val="15"/>
              </a:spcBef>
            </a:pPr>
            <a:endParaRPr sz="1650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r>
              <a:rPr lang="ru-RU" b="1" dirty="0" smtClean="0">
                <a:solidFill>
                  <a:srgbClr val="0070C0"/>
                </a:solidFill>
                <a:latin typeface="Times New Roman"/>
                <a:cs typeface="Times New Roman"/>
              </a:rPr>
              <a:t>    ПРИКАЗ МИНИСТЕРСТВА ЗДРАВООХРАНЕНИЯ РФ № 871-Н</a:t>
            </a:r>
            <a:r>
              <a:rPr lang="ru-RU" b="1" dirty="0" smtClean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ru-RU" dirty="0" smtClean="0">
                <a:latin typeface="Times New Roman"/>
                <a:cs typeface="Times New Roman"/>
              </a:rPr>
              <a:t>от </a:t>
            </a:r>
            <a:r>
              <a:rPr lang="ru-RU" dirty="0" smtClean="0">
                <a:solidFill>
                  <a:prstClr val="black"/>
                </a:solidFill>
                <a:latin typeface="Times New Roman"/>
                <a:cs typeface="Times New Roman"/>
              </a:rPr>
              <a:t>26.10.2017«Об утверждении Порядка определения НМЦК при осуществлении закупок лекарственных препаратов для медицинского применения»</a:t>
            </a:r>
          </a:p>
          <a:p>
            <a:endParaRPr lang="ru-RU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r>
              <a:rPr lang="ru-RU" b="1" dirty="0" smtClean="0">
                <a:solidFill>
                  <a:srgbClr val="0070C0"/>
                </a:solidFill>
                <a:latin typeface="Times New Roman"/>
                <a:cs typeface="Times New Roman"/>
              </a:rPr>
              <a:t>ПРИКАЗ МИНИСТЕРСТВА ЗДРАВООХРАНЕНИЯ РФ от 26.10.2017 № 870-Н</a:t>
            </a:r>
          </a:p>
          <a:p>
            <a:r>
              <a:rPr lang="ru-RU" dirty="0" smtClean="0">
                <a:solidFill>
                  <a:prstClr val="black"/>
                </a:solidFill>
                <a:latin typeface="Times New Roman"/>
                <a:cs typeface="Times New Roman"/>
              </a:rPr>
              <a:t>Об утверждении типового контракта на поставку лекарственных препаратов…»</a:t>
            </a:r>
          </a:p>
          <a:p>
            <a:r>
              <a:rPr lang="ru-RU" dirty="0" smtClean="0">
                <a:solidFill>
                  <a:prstClr val="black"/>
                </a:solidFill>
                <a:latin typeface="Times New Roman"/>
                <a:cs typeface="Times New Roman"/>
              </a:rPr>
              <a:t>                        </a:t>
            </a:r>
            <a:endParaRPr lang="ru-RU" b="1" dirty="0" smtClean="0">
              <a:solidFill>
                <a:srgbClr val="C00000"/>
              </a:solidFill>
              <a:latin typeface="Times New Roman"/>
              <a:cs typeface="Times New Roman"/>
            </a:endParaRPr>
          </a:p>
          <a:p>
            <a:endParaRPr lang="ru-RU" dirty="0" smtClean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>
              <a:spcBef>
                <a:spcPts val="25"/>
              </a:spcBef>
            </a:pPr>
            <a:endParaRPr lang="ru-RU" sz="2000" b="1" dirty="0" smtClean="0">
              <a:solidFill>
                <a:srgbClr val="C00000"/>
              </a:solidFill>
              <a:latin typeface="Times New Roman"/>
              <a:cs typeface="Times New Roman"/>
            </a:endParaRPr>
          </a:p>
          <a:p>
            <a:pPr marL="12700" marR="61594" indent="50165"/>
            <a:endParaRPr dirty="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18973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3792" y="201699"/>
            <a:ext cx="8934450" cy="526297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328670"/>
            <a:endParaRPr lang="ru-RU" sz="2000" b="1" dirty="0">
              <a:solidFill>
                <a:srgbClr val="C00000"/>
              </a:solidFill>
              <a:latin typeface="Arial"/>
              <a:cs typeface="Arial"/>
            </a:endParaRPr>
          </a:p>
          <a:p>
            <a:pPr marL="3328670"/>
            <a:endParaRPr sz="2000" b="1" dirty="0">
              <a:solidFill>
                <a:srgbClr val="C00000"/>
              </a:solidFill>
              <a:latin typeface="Arial"/>
              <a:cs typeface="Arial"/>
            </a:endParaRPr>
          </a:p>
          <a:p>
            <a:pPr marL="12700"/>
            <a:r>
              <a:rPr lang="ru-RU" sz="1400" b="1" spc="-5" dirty="0" smtClean="0">
                <a:solidFill>
                  <a:srgbClr val="00B050"/>
                </a:solidFill>
                <a:latin typeface="Times New Roman"/>
                <a:cs typeface="Times New Roman"/>
              </a:rPr>
              <a:t>                    </a:t>
            </a:r>
          </a:p>
          <a:p>
            <a:pPr marL="12700"/>
            <a:endParaRPr lang="ru-RU" b="1" spc="-5" dirty="0" smtClean="0">
              <a:solidFill>
                <a:srgbClr val="0070C0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                                                        ДОЗИРОВКА</a:t>
            </a:r>
          </a:p>
          <a:p>
            <a:pPr marL="12700"/>
            <a:endParaRPr lang="ru-RU" b="1" spc="-5" dirty="0" smtClean="0">
              <a:solidFill>
                <a:srgbClr val="C00000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spc="-5" dirty="0" smtClean="0">
                <a:latin typeface="Times New Roman"/>
                <a:cs typeface="Times New Roman"/>
              </a:rPr>
              <a:t>До принятия Постановления  № 1380  в соответствии с разъяснениями </a:t>
            </a:r>
            <a:r>
              <a:rPr lang="ru-RU" spc="-5" dirty="0" err="1" smtClean="0">
                <a:latin typeface="Times New Roman"/>
                <a:cs typeface="Times New Roman"/>
              </a:rPr>
              <a:t>ФАСа</a:t>
            </a:r>
            <a:r>
              <a:rPr lang="ru-RU" spc="-5" dirty="0" smtClean="0">
                <a:latin typeface="Times New Roman"/>
                <a:cs typeface="Times New Roman"/>
              </a:rPr>
              <a:t> РФ препараты с различными дозировками моли рассматриваться как взаимозаменяемые, если существовала возможность их кратного сопоставления</a:t>
            </a:r>
          </a:p>
          <a:p>
            <a:pPr marL="12700"/>
            <a:endParaRPr lang="ru-RU" spc="-5" dirty="0" smtClean="0">
              <a:latin typeface="Times New Roman"/>
              <a:cs typeface="Times New Roman"/>
            </a:endParaRPr>
          </a:p>
          <a:p>
            <a:pPr marL="12700"/>
            <a:r>
              <a:rPr lang="ru-RU" spc="-5" dirty="0" smtClean="0">
                <a:latin typeface="Times New Roman"/>
                <a:cs typeface="Times New Roman"/>
              </a:rPr>
              <a:t>Следуя данной логике  можно было заменить дозировку 100 мг дозировкой 10 мг при соответствующем пересчете количества</a:t>
            </a:r>
          </a:p>
          <a:p>
            <a:pPr marL="12700"/>
            <a:endParaRPr lang="ru-RU" spc="-5" dirty="0">
              <a:latin typeface="Times New Roman"/>
              <a:cs typeface="Times New Roman"/>
            </a:endParaRPr>
          </a:p>
          <a:p>
            <a:pPr marL="12700"/>
            <a:r>
              <a:rPr lang="ru-RU" spc="-5" dirty="0" smtClean="0">
                <a:latin typeface="Times New Roman"/>
                <a:cs typeface="Times New Roman"/>
              </a:rPr>
              <a:t>                                                       </a:t>
            </a:r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ОДНАКО!!!</a:t>
            </a:r>
          </a:p>
          <a:p>
            <a:pPr marL="12700"/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С принятием ПП №1380  « кратность сопоставления  считается эквивалентной  только при изменении ее в 2 раза !!!</a:t>
            </a:r>
          </a:p>
          <a:p>
            <a:pPr marL="12700"/>
            <a:endParaRPr lang="ru-RU" b="1" spc="-5" dirty="0">
              <a:solidFill>
                <a:srgbClr val="C00000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b="1" spc="-5" dirty="0" smtClean="0">
                <a:latin typeface="Times New Roman"/>
                <a:cs typeface="Times New Roman"/>
              </a:rPr>
              <a:t>                             ( подп. «б»  п.2  Постановления 1380)</a:t>
            </a:r>
          </a:p>
          <a:p>
            <a:pPr marL="12700"/>
            <a:endParaRPr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533419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3792" y="201699"/>
            <a:ext cx="8934450" cy="59708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328670"/>
            <a:endParaRPr lang="ru-RU" sz="2000" b="1" dirty="0">
              <a:solidFill>
                <a:srgbClr val="C00000"/>
              </a:solidFill>
              <a:latin typeface="Arial"/>
              <a:cs typeface="Arial"/>
            </a:endParaRPr>
          </a:p>
          <a:p>
            <a:pPr marL="3328670"/>
            <a:endParaRPr sz="2000" b="1" dirty="0">
              <a:solidFill>
                <a:srgbClr val="C00000"/>
              </a:solidFill>
              <a:latin typeface="Arial"/>
              <a:cs typeface="Arial"/>
            </a:endParaRPr>
          </a:p>
          <a:p>
            <a:pPr marL="12700"/>
            <a:r>
              <a:rPr lang="ru-RU" sz="1400" b="1" spc="-5" dirty="0" smtClean="0">
                <a:solidFill>
                  <a:srgbClr val="00B050"/>
                </a:solidFill>
                <a:latin typeface="Times New Roman"/>
                <a:cs typeface="Times New Roman"/>
              </a:rPr>
              <a:t>                    </a:t>
            </a:r>
          </a:p>
          <a:p>
            <a:pPr marL="12700"/>
            <a:endParaRPr lang="ru-RU" b="1" spc="-5" dirty="0" smtClean="0">
              <a:solidFill>
                <a:srgbClr val="0070C0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                                                        ДОЗИРОВКА</a:t>
            </a:r>
          </a:p>
          <a:p>
            <a:pPr marL="12700"/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                                          ( подп. «б» пункт 2 Постановления)</a:t>
            </a:r>
          </a:p>
          <a:p>
            <a:pPr marL="12700"/>
            <a:r>
              <a:rPr lang="ru-RU" sz="2000" b="1" spc="-5" dirty="0" smtClean="0">
                <a:solidFill>
                  <a:srgbClr val="0070C0"/>
                </a:solidFill>
                <a:latin typeface="Times New Roman"/>
                <a:cs typeface="Times New Roman"/>
              </a:rPr>
              <a:t>Не допускается указывать эквивалентные дозировки  ЛП, предусматривающие необходимость деления  твердой лекарственной формы  препарата.</a:t>
            </a:r>
            <a:endParaRPr lang="ru-RU" sz="2000" b="1" spc="-5" dirty="0">
              <a:solidFill>
                <a:srgbClr val="0070C0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sz="2000" spc="-5" dirty="0" smtClean="0">
                <a:latin typeface="Times New Roman"/>
                <a:cs typeface="Times New Roman"/>
              </a:rPr>
              <a:t>Пример:  Если  ЛП поставляется в таблетках  с минимальной дозировкой в 10 мг , то в документации Заказчик не вправе указать дозировку 5 мг</a:t>
            </a:r>
          </a:p>
          <a:p>
            <a:pPr marL="12700"/>
            <a:r>
              <a:rPr lang="ru-RU" sz="2000" b="1" spc="-5" dirty="0" smtClean="0">
                <a:solidFill>
                  <a:srgbClr val="0070C0"/>
                </a:solidFill>
                <a:latin typeface="Times New Roman"/>
                <a:cs typeface="Times New Roman"/>
              </a:rPr>
              <a:t>Стала возможной поставка в некратных дозировках, позволяющих достичь одинакового терапевтического эффекта</a:t>
            </a:r>
          </a:p>
          <a:p>
            <a:pPr marL="12700"/>
            <a:r>
              <a:rPr lang="ru-RU" sz="2000" b="1" spc="-5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lang="ru-RU" sz="2000" b="1" spc="-5" dirty="0" smtClean="0">
                <a:solidFill>
                  <a:srgbClr val="0070C0"/>
                </a:solidFill>
                <a:latin typeface="Times New Roman"/>
                <a:cs typeface="Times New Roman"/>
              </a:rPr>
              <a:t>   </a:t>
            </a:r>
            <a:r>
              <a:rPr lang="ru-RU" sz="2000" b="1" spc="-5" dirty="0" smtClean="0">
                <a:solidFill>
                  <a:srgbClr val="002060"/>
                </a:solidFill>
                <a:latin typeface="Times New Roman"/>
                <a:cs typeface="Times New Roman"/>
              </a:rPr>
              <a:t>При этом допускается указание концентрации ЛП без установления кратности</a:t>
            </a:r>
          </a:p>
          <a:p>
            <a:pPr marL="12700"/>
            <a:endParaRPr lang="ru-RU" sz="2000" b="1" spc="-5" dirty="0" smtClean="0">
              <a:solidFill>
                <a:srgbClr val="C00000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sz="2000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СОВЕТ ЗАКАЗЧИКУ:  НЕОБХОДИМО РУКОВОДСТВОВАТЬСЯ ИНСТРУКЦИЕЙ ПО МЕДИЦИНСКОМУ ПРИМЕНЕНИЮ ЛП И СПЕЦИАЛИСТАМИ ЛПУ</a:t>
            </a:r>
          </a:p>
          <a:p>
            <a:pPr marL="12700"/>
            <a:endParaRPr sz="2000" b="1" dirty="0">
              <a:solidFill>
                <a:srgbClr val="C00000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773073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09550" y="533400"/>
            <a:ext cx="8934450" cy="47397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328670"/>
            <a:endParaRPr lang="ru-RU" sz="2000" b="1" dirty="0">
              <a:solidFill>
                <a:srgbClr val="C00000"/>
              </a:solidFill>
              <a:latin typeface="Arial"/>
              <a:cs typeface="Arial"/>
            </a:endParaRPr>
          </a:p>
          <a:p>
            <a:pPr marL="3328670"/>
            <a:endParaRPr sz="2000" b="1" dirty="0">
              <a:solidFill>
                <a:srgbClr val="C00000"/>
              </a:solidFill>
              <a:latin typeface="Arial"/>
              <a:cs typeface="Arial"/>
            </a:endParaRPr>
          </a:p>
          <a:p>
            <a:pPr marL="12700"/>
            <a:r>
              <a:rPr lang="ru-RU" sz="1400" b="1" spc="-5" dirty="0" smtClean="0">
                <a:solidFill>
                  <a:srgbClr val="00B050"/>
                </a:solidFill>
                <a:latin typeface="Times New Roman"/>
                <a:cs typeface="Times New Roman"/>
              </a:rPr>
              <a:t>                    </a:t>
            </a:r>
          </a:p>
          <a:p>
            <a:pPr marL="12700"/>
            <a:endParaRPr lang="ru-RU" b="1" spc="-5" dirty="0" smtClean="0">
              <a:solidFill>
                <a:srgbClr val="0070C0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                                                        ДОЗИРОВКА</a:t>
            </a:r>
          </a:p>
          <a:p>
            <a:pPr marL="12700"/>
            <a:endParaRPr lang="ru-RU" b="1" spc="-5" dirty="0" smtClean="0">
              <a:solidFill>
                <a:srgbClr val="C00000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b="1" spc="-5" dirty="0" smtClean="0">
                <a:solidFill>
                  <a:srgbClr val="0070C0"/>
                </a:solidFill>
                <a:latin typeface="Times New Roman"/>
                <a:cs typeface="Times New Roman"/>
              </a:rPr>
              <a:t>              Требование к дозировке необходимо указывать  по новым правилам:</a:t>
            </a:r>
          </a:p>
          <a:p>
            <a:pPr marL="12700"/>
            <a:endParaRPr lang="ru-RU" b="1" spc="-5" dirty="0">
              <a:solidFill>
                <a:srgbClr val="C00000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«НЕ ДОПУСКАЕТСЯ УКАЗЫВАТЬ ДОЗИРОВКУ В ОПРЕДЕЛЕННЫХ ЕДИНИЦАХ ИЗМЕРЕНИЯ  БЕЗ ВОЗМОЖНОСТИ КОНВЕРТИРОВАНИЯ В ИНЫЕ ЕДИНИЦЫ ИЗМЕРЕНИЯ»</a:t>
            </a:r>
          </a:p>
          <a:p>
            <a:pPr marL="12700"/>
            <a:endParaRPr lang="ru-RU" b="1" spc="-5" dirty="0">
              <a:solidFill>
                <a:srgbClr val="C00000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ВЫВОД: У ЗАКАЗЧИКА  ИМЕЕТСЯ ЕДИНСТВЕННЫЙ СПОСОБ УКАЗАНИЯ </a:t>
            </a:r>
          </a:p>
          <a:p>
            <a:pPr marL="12700"/>
            <a:r>
              <a:rPr lang="ru-RU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                 ДОЗИРОВКИ  ЛП-  УКАЗАТЬ ВСЕ ВОЗМОЖНЫЕ ДОЗИРОВКИ!!!</a:t>
            </a:r>
          </a:p>
          <a:p>
            <a:pPr marL="12700"/>
            <a:endParaRPr lang="ru-RU" b="1" spc="-5" dirty="0">
              <a:solidFill>
                <a:srgbClr val="C00000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Пример:    </a:t>
            </a:r>
            <a:r>
              <a:rPr lang="ru-RU" b="1" spc="-5" dirty="0" smtClean="0">
                <a:solidFill>
                  <a:srgbClr val="0070C0"/>
                </a:solidFill>
                <a:latin typeface="Times New Roman"/>
                <a:cs typeface="Times New Roman"/>
              </a:rPr>
              <a:t>990 мг</a:t>
            </a:r>
            <a:r>
              <a:rPr lang="en-US" b="1" spc="-5" dirty="0" smtClean="0">
                <a:solidFill>
                  <a:srgbClr val="0070C0"/>
                </a:solidFill>
                <a:latin typeface="Times New Roman"/>
                <a:cs typeface="Times New Roman"/>
              </a:rPr>
              <a:t>/</a:t>
            </a:r>
            <a:r>
              <a:rPr lang="ru-RU" b="1" spc="-5" dirty="0" smtClean="0">
                <a:solidFill>
                  <a:srgbClr val="0070C0"/>
                </a:solidFill>
                <a:latin typeface="Times New Roman"/>
                <a:cs typeface="Times New Roman"/>
              </a:rPr>
              <a:t> мл   или 99%</a:t>
            </a:r>
          </a:p>
          <a:p>
            <a:pPr marL="12700"/>
            <a:endParaRPr sz="2000" b="1" dirty="0">
              <a:solidFill>
                <a:srgbClr val="C00000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258297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09550" y="533400"/>
            <a:ext cx="8934450" cy="200054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328670"/>
            <a:endParaRPr lang="ru-RU" sz="2000" b="1" dirty="0">
              <a:solidFill>
                <a:srgbClr val="C00000"/>
              </a:solidFill>
              <a:latin typeface="Arial"/>
              <a:cs typeface="Arial"/>
            </a:endParaRPr>
          </a:p>
          <a:p>
            <a:pPr marL="3328670"/>
            <a:endParaRPr sz="2000" b="1" dirty="0">
              <a:solidFill>
                <a:srgbClr val="C00000"/>
              </a:solidFill>
              <a:latin typeface="Arial"/>
              <a:cs typeface="Arial"/>
            </a:endParaRPr>
          </a:p>
          <a:p>
            <a:pPr marL="12700"/>
            <a:r>
              <a:rPr lang="ru-RU" sz="1400" b="1" spc="-5" dirty="0" smtClean="0">
                <a:solidFill>
                  <a:srgbClr val="00B050"/>
                </a:solidFill>
                <a:latin typeface="Times New Roman"/>
                <a:cs typeface="Times New Roman"/>
              </a:rPr>
              <a:t>                    </a:t>
            </a:r>
          </a:p>
          <a:p>
            <a:pPr marL="12700"/>
            <a:endParaRPr lang="ru-RU" b="1" spc="-5" dirty="0" smtClean="0">
              <a:solidFill>
                <a:srgbClr val="0070C0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                                       КОНВЕРТЕР  МЕЖДУНАРОДНЫХ ЕДИНИЦ</a:t>
            </a:r>
          </a:p>
          <a:p>
            <a:pPr marL="12700"/>
            <a:endParaRPr lang="ru-RU" sz="2000" b="1" spc="-5" dirty="0">
              <a:solidFill>
                <a:srgbClr val="C00000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sz="2000" b="1" spc="-5" dirty="0" smtClean="0">
                <a:solidFill>
                  <a:srgbClr val="00B050"/>
                </a:solidFill>
                <a:latin typeface="Times New Roman"/>
                <a:cs typeface="Times New Roman"/>
              </a:rPr>
              <a:t>     </a:t>
            </a:r>
            <a:r>
              <a:rPr lang="en-US" sz="2000" b="1" spc="-5" dirty="0" smtClean="0">
                <a:solidFill>
                  <a:srgbClr val="00B050"/>
                </a:solidFill>
                <a:latin typeface="Times New Roman"/>
                <a:cs typeface="Times New Roman"/>
              </a:rPr>
              <a:t>                 </a:t>
            </a:r>
            <a:r>
              <a:rPr lang="ru-RU" sz="2000" b="1" spc="-5" dirty="0" smtClean="0">
                <a:solidFill>
                  <a:srgbClr val="00B050"/>
                </a:solidFill>
                <a:latin typeface="Times New Roman"/>
                <a:cs typeface="Times New Roman"/>
              </a:rPr>
              <a:t>  </a:t>
            </a:r>
            <a:r>
              <a:rPr lang="en-US" sz="2000" b="1" spc="-5" dirty="0" smtClean="0">
                <a:solidFill>
                  <a:srgbClr val="00B050"/>
                </a:solidFill>
                <a:latin typeface="Times New Roman"/>
                <a:cs typeface="Times New Roman"/>
              </a:rPr>
              <a:t>https</a:t>
            </a:r>
            <a:r>
              <a:rPr lang="ru-RU" sz="2000" b="1" spc="-5" dirty="0" smtClean="0">
                <a:solidFill>
                  <a:srgbClr val="00B050"/>
                </a:solidFill>
                <a:latin typeface="Times New Roman"/>
                <a:cs typeface="Times New Roman"/>
              </a:rPr>
              <a:t>:</a:t>
            </a:r>
            <a:r>
              <a:rPr lang="en-US" sz="2000" b="1" spc="-5" dirty="0" smtClean="0">
                <a:solidFill>
                  <a:srgbClr val="00B050"/>
                </a:solidFill>
                <a:latin typeface="Times New Roman"/>
                <a:cs typeface="Times New Roman"/>
              </a:rPr>
              <a:t>// tools. pharm- community. com/ </a:t>
            </a:r>
            <a:r>
              <a:rPr lang="en-US" sz="2000" b="1" spc="-5" dirty="0" err="1" smtClean="0">
                <a:solidFill>
                  <a:srgbClr val="00B050"/>
                </a:solidFill>
                <a:latin typeface="Times New Roman"/>
                <a:cs typeface="Times New Roman"/>
              </a:rPr>
              <a:t>medtools</a:t>
            </a:r>
            <a:r>
              <a:rPr lang="en-US" sz="2000" b="1" spc="-5" dirty="0" smtClean="0">
                <a:solidFill>
                  <a:srgbClr val="00B050"/>
                </a:solidFill>
                <a:latin typeface="Times New Roman"/>
                <a:cs typeface="Times New Roman"/>
              </a:rPr>
              <a:t>/ </a:t>
            </a:r>
            <a:r>
              <a:rPr lang="en-US" sz="2000" b="1" spc="-5" dirty="0" err="1" smtClean="0">
                <a:solidFill>
                  <a:srgbClr val="00B050"/>
                </a:solidFill>
                <a:latin typeface="Times New Roman"/>
                <a:cs typeface="Times New Roman"/>
              </a:rPr>
              <a:t>iu</a:t>
            </a:r>
            <a:endParaRPr sz="2000" b="1" dirty="0">
              <a:solidFill>
                <a:srgbClr val="00B050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43239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09550" y="533400"/>
            <a:ext cx="8934450" cy="529375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endParaRPr lang="ru-RU" b="1" spc="-5" dirty="0" smtClean="0">
              <a:solidFill>
                <a:srgbClr val="C00000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                           РЕШЕНИЕ КУРСКОГО УФАСА ОТ 26.03.2018</a:t>
            </a:r>
          </a:p>
          <a:p>
            <a:pPr marL="12700"/>
            <a:r>
              <a:rPr lang="ru-RU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                                                  ТУЬСКОГО УФАСА ОТ 13.04.2018</a:t>
            </a:r>
          </a:p>
          <a:p>
            <a:pPr marL="12700"/>
            <a:endParaRPr lang="ru-RU" b="1" spc="-5" dirty="0">
              <a:solidFill>
                <a:srgbClr val="C00000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Заказчик в документации на поставку </a:t>
            </a:r>
            <a:r>
              <a:rPr lang="ru-RU" b="1" spc="-5" dirty="0" err="1" smtClean="0">
                <a:solidFill>
                  <a:srgbClr val="C00000"/>
                </a:solidFill>
                <a:latin typeface="Times New Roman"/>
                <a:cs typeface="Times New Roman"/>
              </a:rPr>
              <a:t>ЛИНЕЗОЛИДа</a:t>
            </a:r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 указал 2 дозировки, необходимые к поставке: 600 мг и 400 мг</a:t>
            </a:r>
          </a:p>
          <a:p>
            <a:pPr marL="12700"/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                  (Препарат выпускается в дозировках: 200 мг, 300 мг, 400 мг, 600 мг)</a:t>
            </a:r>
          </a:p>
          <a:p>
            <a:pPr marL="12700"/>
            <a:endParaRPr lang="ru-RU" b="1" spc="-5" dirty="0">
              <a:solidFill>
                <a:srgbClr val="C00000"/>
              </a:solidFill>
              <a:latin typeface="Times New Roman"/>
              <a:cs typeface="Times New Roman"/>
            </a:endParaRPr>
          </a:p>
          <a:p>
            <a:pPr marL="12700" algn="just"/>
            <a:r>
              <a:rPr lang="ru-RU" b="1" spc="-5" dirty="0" smtClean="0">
                <a:latin typeface="Times New Roman"/>
                <a:cs typeface="Times New Roman"/>
              </a:rPr>
              <a:t>Заявка, в которой было указано 600 мг и 600 мг была отклонена.</a:t>
            </a:r>
          </a:p>
          <a:p>
            <a:pPr marL="12700" algn="just"/>
            <a:r>
              <a:rPr lang="ru-RU" b="1" spc="-5" dirty="0" smtClean="0">
                <a:latin typeface="Times New Roman"/>
                <a:cs typeface="Times New Roman"/>
              </a:rPr>
              <a:t>При рассмотрении жалобы Заказчик пояснил, что дозировка 400 мг предназначена для больных , страдающих туберкулезом с лекарственной устойчивостью для обеспечения необходимой кратности применения .</a:t>
            </a:r>
          </a:p>
          <a:p>
            <a:pPr marL="12700" algn="just"/>
            <a:r>
              <a:rPr lang="ru-RU" b="1" spc="-5" dirty="0"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latin typeface="Times New Roman"/>
                <a:cs typeface="Times New Roman"/>
              </a:rPr>
              <a:t>     На основании подп. «а» п.5 ПП 1380 ФАС признал отклонение правомерным</a:t>
            </a:r>
          </a:p>
          <a:p>
            <a:pPr marL="12700" algn="just"/>
            <a:r>
              <a:rPr lang="ru-RU" b="1" spc="-5" dirty="0" smtClean="0">
                <a:latin typeface="Times New Roman"/>
                <a:cs typeface="Times New Roman"/>
              </a:rPr>
              <a:t>Вместе с тем, заказчик не установил в документации возможность поставки препарата в кратной дозировке и двойном количестве и это было признано нарушением</a:t>
            </a:r>
          </a:p>
          <a:p>
            <a:pPr marL="12700" algn="just"/>
            <a:endParaRPr lang="ru-RU" b="1" spc="-5" dirty="0" smtClean="0">
              <a:solidFill>
                <a:srgbClr val="C00000"/>
              </a:solidFill>
              <a:latin typeface="Times New Roman"/>
              <a:cs typeface="Times New Roman"/>
            </a:endParaRPr>
          </a:p>
          <a:p>
            <a:pPr marL="12700" algn="just"/>
            <a:r>
              <a:rPr lang="ru-RU" b="1" spc="-5" dirty="0" smtClean="0">
                <a:solidFill>
                  <a:srgbClr val="0070C0"/>
                </a:solidFill>
                <a:latin typeface="Times New Roman"/>
                <a:cs typeface="Times New Roman"/>
              </a:rPr>
              <a:t>             </a:t>
            </a:r>
          </a:p>
          <a:p>
            <a:pPr marL="12700"/>
            <a:endParaRPr sz="2000" b="1" dirty="0">
              <a:solidFill>
                <a:srgbClr val="C00000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480298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09550" y="533400"/>
            <a:ext cx="8934450" cy="418576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endParaRPr lang="ru-RU" b="1" spc="-5" dirty="0" smtClean="0">
              <a:solidFill>
                <a:srgbClr val="C00000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                  РЕШЕНИЕ ЛИПЕЦКОГО УФАС РФ  ОТ 13.03.2018 Г № 64С</a:t>
            </a:r>
            <a:r>
              <a:rPr lang="en-US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/</a:t>
            </a:r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18</a:t>
            </a:r>
          </a:p>
          <a:p>
            <a:pPr marL="12700" algn="just"/>
            <a:endParaRPr lang="ru-RU" b="1" spc="-5" dirty="0">
              <a:solidFill>
                <a:srgbClr val="C00000"/>
              </a:solidFill>
              <a:latin typeface="Times New Roman"/>
              <a:cs typeface="Times New Roman"/>
            </a:endParaRPr>
          </a:p>
          <a:p>
            <a:pPr marL="12700" algn="just"/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        </a:t>
            </a:r>
            <a:r>
              <a:rPr lang="ru-RU" b="1" spc="-5" dirty="0" smtClean="0">
                <a:latin typeface="Times New Roman"/>
                <a:cs typeface="Times New Roman"/>
              </a:rPr>
              <a:t>«ЗАКАЗЧИК ОБЯЗАН УКАЗАТЬ ВСЕ ЭКВИВАЛЕНТНЫЕ</a:t>
            </a:r>
          </a:p>
          <a:p>
            <a:pPr marL="12700" algn="just"/>
            <a:r>
              <a:rPr lang="ru-RU" b="1" spc="-5" dirty="0"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latin typeface="Times New Roman"/>
                <a:cs typeface="Times New Roman"/>
              </a:rPr>
              <a:t>        ДОЗИРОВКИ,   КОТОРЫЕ СООТВЕТСТВУЮТ ЕГО ПОТРЕБНОСТЯМ</a:t>
            </a:r>
          </a:p>
          <a:p>
            <a:pPr marL="12700" algn="just"/>
            <a:r>
              <a:rPr lang="ru-RU" b="1" spc="-5" dirty="0"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latin typeface="Times New Roman"/>
                <a:cs typeface="Times New Roman"/>
              </a:rPr>
              <a:t>        И КОТОРЫЕ ПОТЕНЦИАЛЬНЫЙ УЧАСТНИК ЗАКУПКИ МОЖЕТ </a:t>
            </a:r>
          </a:p>
          <a:p>
            <a:pPr marL="12700" algn="just"/>
            <a:r>
              <a:rPr lang="ru-RU" b="1" spc="-5" dirty="0"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latin typeface="Times New Roman"/>
                <a:cs typeface="Times New Roman"/>
              </a:rPr>
              <a:t>        ПРЕДЛОЖИТЬ К ПОСТАВКЕ»</a:t>
            </a:r>
          </a:p>
          <a:p>
            <a:pPr marL="12700" algn="just"/>
            <a:endParaRPr lang="ru-RU" b="1" spc="-5" dirty="0">
              <a:latin typeface="Times New Roman"/>
              <a:cs typeface="Times New Roman"/>
            </a:endParaRPr>
          </a:p>
          <a:p>
            <a:pPr marL="12700" algn="just"/>
            <a:endParaRPr lang="ru-RU" b="1" spc="-5" dirty="0" smtClean="0">
              <a:latin typeface="Times New Roman"/>
              <a:cs typeface="Times New Roman"/>
            </a:endParaRPr>
          </a:p>
          <a:p>
            <a:pPr marL="12700" algn="just"/>
            <a:r>
              <a:rPr lang="ru-RU" b="1" spc="-5" dirty="0">
                <a:solidFill>
                  <a:srgbClr val="00B050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srgbClr val="00B050"/>
                </a:solidFill>
                <a:latin typeface="Times New Roman"/>
                <a:cs typeface="Times New Roman"/>
              </a:rPr>
              <a:t>        «ЕСЛИ УЧАСТНИК ЗАКУПКИ В ЗАЯВКЕ ПРЕДЛАГАЕТ К ПОСТАВКЕ</a:t>
            </a:r>
          </a:p>
          <a:p>
            <a:pPr marL="12700" algn="just"/>
            <a:r>
              <a:rPr lang="ru-RU" b="1" spc="-5" dirty="0">
                <a:solidFill>
                  <a:srgbClr val="00B050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srgbClr val="00B050"/>
                </a:solidFill>
                <a:latin typeface="Times New Roman"/>
                <a:cs typeface="Times New Roman"/>
              </a:rPr>
              <a:t>        ЛЕКАРСТВЕННЫЙ ПРЕПАРАТ, НЕ ПРЕДУСМОТРЕННЫЙ </a:t>
            </a:r>
          </a:p>
          <a:p>
            <a:pPr marL="12700" algn="just"/>
            <a:r>
              <a:rPr lang="ru-RU" b="1" spc="-5" dirty="0">
                <a:solidFill>
                  <a:srgbClr val="00B050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srgbClr val="00B050"/>
                </a:solidFill>
                <a:latin typeface="Times New Roman"/>
                <a:cs typeface="Times New Roman"/>
              </a:rPr>
              <a:t>        ДОКУМЕНТАЦИЕЙ, ТО ТАКАЯ ЗАЯВКА ПОДЛЕЖИТ ОТКЛОНЕНИЮ»</a:t>
            </a:r>
          </a:p>
          <a:p>
            <a:pPr marL="12700" algn="just"/>
            <a:endParaRPr lang="ru-RU" b="1" spc="-5" dirty="0">
              <a:latin typeface="Times New Roman"/>
              <a:cs typeface="Times New Roman"/>
            </a:endParaRPr>
          </a:p>
          <a:p>
            <a:pPr marL="12700" algn="just"/>
            <a:r>
              <a:rPr lang="ru-RU" b="1" spc="-5" dirty="0" smtClean="0">
                <a:latin typeface="Times New Roman"/>
                <a:cs typeface="Times New Roman"/>
              </a:rPr>
              <a:t>              </a:t>
            </a:r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РЕШЕНИЕ УФАС РФ ПО РЕСПУБЛИКЕ КОМИ ОТ 06.03.18 № 04-02</a:t>
            </a:r>
            <a:r>
              <a:rPr lang="en-US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/1741</a:t>
            </a:r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  </a:t>
            </a:r>
            <a:r>
              <a:rPr lang="ru-RU" b="1" spc="-5" dirty="0" smtClean="0">
                <a:latin typeface="Times New Roman"/>
                <a:cs typeface="Times New Roman"/>
              </a:rPr>
              <a:t>           </a:t>
            </a:r>
          </a:p>
          <a:p>
            <a:pPr marL="12700"/>
            <a:endParaRPr sz="2000" b="1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402802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81000" y="1143000"/>
            <a:ext cx="8934450" cy="350865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lang="ru-RU" sz="2000" b="1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  <a:latin typeface="Arial"/>
                <a:cs typeface="Arial"/>
              </a:rPr>
              <a:t>                                  </a:t>
            </a:r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ОСТАТОЧНЫЙ СРОК ГОДНОСТИ</a:t>
            </a:r>
          </a:p>
          <a:p>
            <a:pPr marL="12700"/>
            <a:endParaRPr lang="ru-RU" b="1" spc="-5" dirty="0">
              <a:solidFill>
                <a:srgbClr val="C00000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   </a:t>
            </a:r>
            <a:r>
              <a:rPr lang="ru-RU" b="1" spc="-5" dirty="0" smtClean="0">
                <a:solidFill>
                  <a:srgbClr val="92D050"/>
                </a:solidFill>
                <a:latin typeface="Times New Roman"/>
                <a:cs typeface="Times New Roman"/>
              </a:rPr>
              <a:t>ПП 1380 ОБЯЗЫВАЕТ ЗАКАЗЧИКА УСТАНАВЛИВАТЬ ТРЕБОВАНИЕ </a:t>
            </a:r>
          </a:p>
          <a:p>
            <a:pPr marL="12700"/>
            <a:r>
              <a:rPr lang="ru-RU" b="1" spc="-5" dirty="0">
                <a:solidFill>
                  <a:srgbClr val="92D050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srgbClr val="92D050"/>
                </a:solidFill>
                <a:latin typeface="Times New Roman"/>
                <a:cs typeface="Times New Roman"/>
              </a:rPr>
              <a:t>  К ОСТАТОЧНОМУ СРОКУ ГОДГОСТИ ЛЕКАРСТВЕННЫХ ПРЕПАРАТОВ</a:t>
            </a:r>
          </a:p>
          <a:p>
            <a:pPr marL="12700"/>
            <a:r>
              <a:rPr lang="ru-RU" b="1" spc="-5" dirty="0">
                <a:solidFill>
                  <a:srgbClr val="92D050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srgbClr val="92D050"/>
                </a:solidFill>
                <a:latin typeface="Times New Roman"/>
                <a:cs typeface="Times New Roman"/>
              </a:rPr>
              <a:t>  В ЕДИНИЦАХ ВРЕМЕНИ ( </a:t>
            </a:r>
            <a:r>
              <a:rPr lang="ru-RU" b="1" spc="-5" dirty="0" err="1" smtClean="0">
                <a:solidFill>
                  <a:srgbClr val="92D050"/>
                </a:solidFill>
                <a:latin typeface="Times New Roman"/>
                <a:cs typeface="Times New Roman"/>
              </a:rPr>
              <a:t>напр</a:t>
            </a:r>
            <a:r>
              <a:rPr lang="ru-RU" b="1" spc="-5" dirty="0" smtClean="0">
                <a:solidFill>
                  <a:srgbClr val="92D050"/>
                </a:solidFill>
                <a:latin typeface="Times New Roman"/>
                <a:cs typeface="Times New Roman"/>
              </a:rPr>
              <a:t>, не менее 12 </a:t>
            </a:r>
            <a:r>
              <a:rPr lang="ru-RU" b="1" spc="-5" dirty="0" err="1" smtClean="0">
                <a:solidFill>
                  <a:srgbClr val="92D050"/>
                </a:solidFill>
                <a:latin typeface="Times New Roman"/>
                <a:cs typeface="Times New Roman"/>
              </a:rPr>
              <a:t>мес</a:t>
            </a:r>
            <a:r>
              <a:rPr lang="ru-RU" b="1" spc="-5" dirty="0" smtClean="0">
                <a:solidFill>
                  <a:srgbClr val="92D050"/>
                </a:solidFill>
                <a:latin typeface="Times New Roman"/>
                <a:cs typeface="Times New Roman"/>
              </a:rPr>
              <a:t> на момент поставки).</a:t>
            </a:r>
          </a:p>
          <a:p>
            <a:pPr marL="12700"/>
            <a:r>
              <a:rPr lang="ru-RU" b="1" spc="-5" dirty="0">
                <a:solidFill>
                  <a:srgbClr val="92D050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srgbClr val="92D050"/>
                </a:solidFill>
                <a:latin typeface="Times New Roman"/>
                <a:cs typeface="Times New Roman"/>
              </a:rPr>
              <a:t>  УКАЗЫВАТЬ ОСТАТОЧНЫЙ СРОК ГОДНОСТИ В ПРОЦЕНТАХ </a:t>
            </a:r>
          </a:p>
          <a:p>
            <a:pPr marL="12700"/>
            <a:r>
              <a:rPr lang="ru-RU" b="1" spc="-5" dirty="0">
                <a:solidFill>
                  <a:srgbClr val="92D050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srgbClr val="92D050"/>
                </a:solidFill>
                <a:latin typeface="Times New Roman"/>
                <a:cs typeface="Times New Roman"/>
              </a:rPr>
              <a:t>   НЕПРАВОМЕРНО</a:t>
            </a:r>
          </a:p>
          <a:p>
            <a:pPr marL="12700"/>
            <a:endParaRPr lang="ru-RU" sz="2000" b="1" spc="-5" dirty="0">
              <a:solidFill>
                <a:srgbClr val="92D050"/>
              </a:solidFill>
              <a:latin typeface="Times New Roman"/>
              <a:cs typeface="Times New Roman"/>
            </a:endParaRPr>
          </a:p>
          <a:p>
            <a:pPr marL="12700"/>
            <a:endParaRPr lang="ru-RU" sz="2000" b="1" spc="-5" dirty="0" smtClean="0">
              <a:solidFill>
                <a:srgbClr val="92D050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sz="2000" b="1" spc="-5" dirty="0">
                <a:solidFill>
                  <a:srgbClr val="92D050"/>
                </a:solidFill>
                <a:latin typeface="Times New Roman"/>
                <a:cs typeface="Times New Roman"/>
              </a:rPr>
              <a:t> </a:t>
            </a:r>
            <a:r>
              <a:rPr lang="ru-RU" sz="2000" b="1" spc="-5" dirty="0" smtClean="0">
                <a:solidFill>
                  <a:srgbClr val="92D050"/>
                </a:solidFill>
                <a:latin typeface="Times New Roman"/>
                <a:cs typeface="Times New Roman"/>
              </a:rPr>
              <a:t>   </a:t>
            </a:r>
            <a:r>
              <a:rPr lang="ru-RU" sz="2000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ВАЖНО:  ОСТАТОЧНЫЙ СРОК ГОДНОСТИ  НЕ МОЖЕТ БЫТЬ</a:t>
            </a:r>
          </a:p>
          <a:p>
            <a:pPr marL="12700"/>
            <a:r>
              <a:rPr lang="ru-RU" sz="20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ru-RU" sz="2000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                      КОНКРЕТНЫМ ПОКАЗАТЕЛЕМ !!!</a:t>
            </a:r>
            <a:endParaRPr lang="ru-RU" sz="2000" b="1" spc="-5" dirty="0">
              <a:solidFill>
                <a:srgbClr val="C00000"/>
              </a:solidFill>
              <a:latin typeface="Times New Roman"/>
              <a:cs typeface="Times New Roman"/>
            </a:endParaRPr>
          </a:p>
          <a:p>
            <a:pPr marL="12700"/>
            <a:endParaRPr sz="2000" b="1" dirty="0">
              <a:solidFill>
                <a:srgbClr val="C00000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941152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09550" y="533400"/>
            <a:ext cx="8934450" cy="56015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endParaRPr lang="ru-RU" b="1" spc="-5" dirty="0" smtClean="0">
              <a:solidFill>
                <a:srgbClr val="C00000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                                            ОСТАТОЧНЫЙ СРОК ГОДНОСТИ</a:t>
            </a:r>
          </a:p>
          <a:p>
            <a:pPr marL="12700"/>
            <a:endParaRPr lang="ru-RU" b="1" spc="-5" dirty="0" smtClean="0">
              <a:solidFill>
                <a:srgbClr val="C00000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     </a:t>
            </a:r>
            <a:r>
              <a:rPr lang="ru-RU" b="1" spc="-5" dirty="0" smtClean="0">
                <a:solidFill>
                  <a:srgbClr val="0070C0"/>
                </a:solidFill>
                <a:latin typeface="Times New Roman"/>
                <a:cs typeface="Times New Roman"/>
              </a:rPr>
              <a:t>ЗАКАЗЧИКУ В ИНСТРУКЦИИ ПО ЗАПОЛНЕНИЮ ЗАЯВКИ  СЛЕДУЕТ </a:t>
            </a:r>
          </a:p>
          <a:p>
            <a:pPr marL="12700"/>
            <a:r>
              <a:rPr lang="ru-RU" b="1" spc="-5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srgbClr val="0070C0"/>
                </a:solidFill>
                <a:latin typeface="Times New Roman"/>
                <a:cs typeface="Times New Roman"/>
              </a:rPr>
              <a:t>    ПРОПИСАТЬ, ЧТО  УЧАСТНИК ЗАКУПКИ  УКАЗЫВАЕТ  ОСТАТОЧНЫЙ</a:t>
            </a:r>
          </a:p>
          <a:p>
            <a:pPr marL="12700"/>
            <a:r>
              <a:rPr lang="ru-RU" b="1" spc="-5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srgbClr val="0070C0"/>
                </a:solidFill>
                <a:latin typeface="Times New Roman"/>
                <a:cs typeface="Times New Roman"/>
              </a:rPr>
              <a:t>    СРОК ГОДНОСТИ  КОНКРЕТНОЙ ДАТОЙ С ПРЕДЛОГОМ «ДО»</a:t>
            </a:r>
          </a:p>
          <a:p>
            <a:pPr marL="12700"/>
            <a:r>
              <a:rPr lang="ru-RU" b="1" spc="-5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srgbClr val="0070C0"/>
                </a:solidFill>
                <a:latin typeface="Times New Roman"/>
                <a:cs typeface="Times New Roman"/>
              </a:rPr>
              <a:t>    </a:t>
            </a:r>
          </a:p>
          <a:p>
            <a:pPr marL="12700"/>
            <a:r>
              <a:rPr lang="ru-RU" b="1" spc="-5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srgbClr val="0070C0"/>
                </a:solidFill>
                <a:latin typeface="Times New Roman"/>
                <a:cs typeface="Times New Roman"/>
              </a:rPr>
              <a:t>    НАПРИМЕР,  В ДОКУМНТАЦИИ  « НЕ РАНЕЕ 01.05.2019 Г»</a:t>
            </a:r>
          </a:p>
          <a:p>
            <a:pPr marL="12700"/>
            <a:r>
              <a:rPr lang="ru-RU" b="1" spc="-5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srgbClr val="0070C0"/>
                </a:solidFill>
                <a:latin typeface="Times New Roman"/>
                <a:cs typeface="Times New Roman"/>
              </a:rPr>
              <a:t>                              В ЗАЯВКЕ                    « ДО 01.06.2019 Г»</a:t>
            </a:r>
          </a:p>
          <a:p>
            <a:pPr marL="12700"/>
            <a:endParaRPr lang="ru-RU" b="1" spc="-5" dirty="0">
              <a:solidFill>
                <a:srgbClr val="0070C0"/>
              </a:solidFill>
              <a:latin typeface="Times New Roman"/>
              <a:cs typeface="Times New Roman"/>
            </a:endParaRPr>
          </a:p>
          <a:p>
            <a:pPr marL="12700"/>
            <a:endParaRPr lang="ru-RU" b="1" spc="-5" dirty="0" smtClean="0">
              <a:latin typeface="Times New Roman"/>
              <a:cs typeface="Times New Roman"/>
            </a:endParaRPr>
          </a:p>
          <a:p>
            <a:pPr marL="12700"/>
            <a:endParaRPr lang="ru-RU" b="1" spc="-5" dirty="0">
              <a:latin typeface="Times New Roman"/>
              <a:cs typeface="Times New Roman"/>
            </a:endParaRPr>
          </a:p>
          <a:p>
            <a:pPr marL="12700"/>
            <a:r>
              <a:rPr lang="ru-RU" b="1" spc="-5" dirty="0" smtClean="0">
                <a:latin typeface="Times New Roman"/>
                <a:cs typeface="Times New Roman"/>
              </a:rPr>
              <a:t>     НА ПРАКТИКЕ ОТДЕЛЬНЫЕ УЧАСТНИКИ ЗАКУПКИ  УКАЗЫВАЮТ</a:t>
            </a:r>
          </a:p>
          <a:p>
            <a:pPr marL="12700"/>
            <a:r>
              <a:rPr lang="ru-RU" b="1" spc="-5" dirty="0"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latin typeface="Times New Roman"/>
                <a:cs typeface="Times New Roman"/>
              </a:rPr>
              <a:t>    В ЗАЯВКЕ КОНКРЕТНОЕ ЗНАЧЕНИЕ , ИГНОРИРУЯ ИНСТРУКЦИЮ</a:t>
            </a:r>
          </a:p>
          <a:p>
            <a:pPr marL="12700"/>
            <a:r>
              <a:rPr lang="ru-RU" b="1" spc="-5" dirty="0"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latin typeface="Times New Roman"/>
                <a:cs typeface="Times New Roman"/>
              </a:rPr>
              <a:t>    ПО ЗАПОЛНЕНИЮ ЗАЯВКИ.</a:t>
            </a:r>
          </a:p>
          <a:p>
            <a:pPr marL="12700"/>
            <a:r>
              <a:rPr lang="ru-RU" b="1" spc="-5" dirty="0"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latin typeface="Times New Roman"/>
                <a:cs typeface="Times New Roman"/>
              </a:rPr>
              <a:t>                                    ИТОГ: ОТКЛОНЕНИЕ ЗАЯВКИ</a:t>
            </a:r>
          </a:p>
          <a:p>
            <a:pPr marL="12700"/>
            <a:endParaRPr lang="ru-RU" b="1" spc="-5" dirty="0">
              <a:latin typeface="Times New Roman"/>
              <a:cs typeface="Times New Roman"/>
            </a:endParaRPr>
          </a:p>
          <a:p>
            <a:pPr marL="12700"/>
            <a:r>
              <a:rPr lang="ru-RU" b="1" spc="-5" dirty="0" smtClean="0">
                <a:latin typeface="Times New Roman"/>
                <a:cs typeface="Times New Roman"/>
              </a:rPr>
              <a:t>                       </a:t>
            </a:r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РЕШЕНИЕ ПИМОРСКОГО УФАСА РФ ОТ 23.03.2018 Г  № 301</a:t>
            </a:r>
            <a:r>
              <a:rPr lang="en-US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/</a:t>
            </a:r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04-2018</a:t>
            </a:r>
          </a:p>
          <a:p>
            <a:pPr marL="12700"/>
            <a:endParaRPr lang="ru-RU" sz="2000" b="1" spc="-5" dirty="0">
              <a:solidFill>
                <a:srgbClr val="C00000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sz="2000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    </a:t>
            </a:r>
            <a:endParaRPr sz="2000" b="1" dirty="0">
              <a:solidFill>
                <a:srgbClr val="C00000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380170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04800" y="457200"/>
            <a:ext cx="9010650" cy="575542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328670"/>
            <a:endParaRPr lang="ru-RU" sz="2000" b="1" dirty="0">
              <a:solidFill>
                <a:srgbClr val="C00000"/>
              </a:solidFill>
              <a:latin typeface="Arial"/>
              <a:cs typeface="Arial"/>
            </a:endParaRPr>
          </a:p>
          <a:p>
            <a:pPr marL="3328670"/>
            <a:endParaRPr sz="2000" b="1" dirty="0">
              <a:solidFill>
                <a:srgbClr val="C00000"/>
              </a:solidFill>
              <a:latin typeface="Arial"/>
              <a:cs typeface="Arial"/>
            </a:endParaRPr>
          </a:p>
          <a:p>
            <a:pPr marL="12700"/>
            <a:r>
              <a:rPr lang="ru-RU" sz="1400" b="1" spc="-5" dirty="0" smtClean="0">
                <a:solidFill>
                  <a:srgbClr val="00B050"/>
                </a:solidFill>
                <a:latin typeface="Times New Roman"/>
                <a:cs typeface="Times New Roman"/>
              </a:rPr>
              <a:t>                    </a:t>
            </a:r>
          </a:p>
          <a:p>
            <a:pPr marL="12700"/>
            <a:endParaRPr lang="ru-RU" b="1" spc="-5" dirty="0" smtClean="0">
              <a:solidFill>
                <a:srgbClr val="0070C0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                    ТРЕБОВАНИЯ К НАЛИЧИЮ ( ОТСУТСТВИЮ) ВСПОМОГАТЕЛЬНЫХ</a:t>
            </a:r>
          </a:p>
          <a:p>
            <a:pPr marL="12700"/>
            <a:r>
              <a:rPr lang="ru-RU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                    ВЕЩЕСТВ</a:t>
            </a:r>
          </a:p>
          <a:p>
            <a:pPr marL="12700"/>
            <a:endParaRPr lang="ru-RU" b="1" spc="-5" dirty="0" smtClean="0">
              <a:solidFill>
                <a:srgbClr val="C00000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srgbClr val="002060"/>
                </a:solidFill>
                <a:latin typeface="Times New Roman"/>
                <a:cs typeface="Times New Roman"/>
              </a:rPr>
              <a:t>В соответствии с подп. «г» пункта 5 Постановления  при описании объекта закупки</a:t>
            </a:r>
          </a:p>
          <a:p>
            <a:pPr marL="12700"/>
            <a:r>
              <a:rPr lang="ru-RU" b="1" spc="-5" dirty="0" smtClean="0">
                <a:solidFill>
                  <a:srgbClr val="002060"/>
                </a:solidFill>
                <a:latin typeface="Times New Roman"/>
                <a:cs typeface="Times New Roman"/>
              </a:rPr>
              <a:t>не допускается  указывать требования о наличии  или отсутствии вспомогательных</a:t>
            </a:r>
          </a:p>
          <a:p>
            <a:pPr marL="12700"/>
            <a:r>
              <a:rPr lang="ru-RU" b="1" spc="-5" dirty="0" smtClean="0">
                <a:solidFill>
                  <a:srgbClr val="002060"/>
                </a:solidFill>
                <a:latin typeface="Times New Roman"/>
                <a:cs typeface="Times New Roman"/>
              </a:rPr>
              <a:t>веществ, так как состав ЛП как правило уникален, что может ограничить конкуренцию</a:t>
            </a:r>
          </a:p>
          <a:p>
            <a:pPr marL="12700"/>
            <a:endParaRPr lang="ru-RU" b="1" spc="-5" dirty="0" smtClean="0">
              <a:solidFill>
                <a:srgbClr val="002060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b="1" spc="-5" dirty="0" smtClean="0">
                <a:solidFill>
                  <a:srgbClr val="002060"/>
                </a:solidFill>
                <a:latin typeface="Times New Roman"/>
                <a:cs typeface="Times New Roman"/>
              </a:rPr>
              <a:t>В этом и состояла ранее озвученная позиция ФАС и ее территориальных управлений</a:t>
            </a:r>
          </a:p>
          <a:p>
            <a:pPr marL="12700"/>
            <a:endParaRPr lang="ru-RU" sz="2000" b="1" dirty="0" smtClean="0">
              <a:solidFill>
                <a:srgbClr val="002060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sz="2000" b="1" dirty="0">
                <a:solidFill>
                  <a:srgbClr val="002060"/>
                </a:solidFill>
                <a:latin typeface="Times New Roman"/>
                <a:cs typeface="Times New Roman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Times New Roman"/>
                <a:cs typeface="Times New Roman"/>
              </a:rPr>
              <a:t>                                              </a:t>
            </a:r>
            <a:r>
              <a:rPr lang="ru-RU" sz="2000" b="1" dirty="0" smtClean="0">
                <a:solidFill>
                  <a:srgbClr val="C00000"/>
                </a:solidFill>
                <a:latin typeface="Times New Roman"/>
                <a:cs typeface="Times New Roman"/>
              </a:rPr>
              <a:t>ОДНАКО!!!</a:t>
            </a:r>
          </a:p>
          <a:p>
            <a:pPr marL="12700"/>
            <a:r>
              <a:rPr lang="ru-RU" sz="2000" b="1" dirty="0" smtClean="0">
                <a:solidFill>
                  <a:srgbClr val="002060"/>
                </a:solidFill>
                <a:latin typeface="Times New Roman"/>
                <a:cs typeface="Times New Roman"/>
              </a:rPr>
              <a:t>Пункт 6 Постановления  указывает на правомерность  требований к наличию ( отсутствию) вспомогательных веществ , </a:t>
            </a:r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если не имеется иной возможности описать ЛП</a:t>
            </a:r>
          </a:p>
          <a:p>
            <a:pPr marL="12700"/>
            <a:endParaRPr lang="ru-RU" sz="2000" b="1" dirty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sz="2000" b="1" dirty="0" smtClean="0">
                <a:solidFill>
                  <a:srgbClr val="00B050"/>
                </a:solidFill>
                <a:latin typeface="Times New Roman"/>
                <a:cs typeface="Times New Roman"/>
              </a:rPr>
              <a:t>Как это будет оцениваться на практике ФАС ???</a:t>
            </a:r>
            <a:endParaRPr sz="2000" b="1" dirty="0">
              <a:solidFill>
                <a:srgbClr val="00B050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852654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04800" y="457200"/>
            <a:ext cx="9010650" cy="53245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328670"/>
            <a:endParaRPr lang="ru-RU" sz="2000" b="1" dirty="0">
              <a:solidFill>
                <a:srgbClr val="C00000"/>
              </a:solidFill>
              <a:latin typeface="Arial"/>
              <a:cs typeface="Arial"/>
            </a:endParaRPr>
          </a:p>
          <a:p>
            <a:pPr marL="3328670"/>
            <a:endParaRPr sz="2000" b="1" dirty="0">
              <a:solidFill>
                <a:srgbClr val="C00000"/>
              </a:solidFill>
              <a:latin typeface="Arial"/>
              <a:cs typeface="Arial"/>
            </a:endParaRPr>
          </a:p>
          <a:p>
            <a:pPr marL="12700"/>
            <a:r>
              <a:rPr lang="ru-RU" sz="1400" b="1" spc="-5" dirty="0" smtClean="0">
                <a:solidFill>
                  <a:srgbClr val="00B050"/>
                </a:solidFill>
                <a:latin typeface="Times New Roman"/>
                <a:cs typeface="Times New Roman"/>
              </a:rPr>
              <a:t>                    </a:t>
            </a:r>
          </a:p>
          <a:p>
            <a:pPr marL="12700"/>
            <a:endParaRPr lang="ru-RU" b="1" spc="-5" dirty="0" smtClean="0">
              <a:solidFill>
                <a:srgbClr val="0070C0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                    </a:t>
            </a:r>
            <a:r>
              <a:rPr lang="ru-RU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                                      ФОРМА ВЫПУСКА</a:t>
            </a:r>
          </a:p>
          <a:p>
            <a:pPr marL="12700"/>
            <a:endParaRPr lang="ru-RU" b="1" spc="-5" dirty="0" smtClean="0">
              <a:solidFill>
                <a:srgbClr val="C00000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srgbClr val="002060"/>
                </a:solidFill>
                <a:latin typeface="Times New Roman"/>
                <a:cs typeface="Times New Roman"/>
              </a:rPr>
              <a:t>Позиция ФАС РФ в отношении формы выпуска ЛП всегда была последовательной.</a:t>
            </a:r>
          </a:p>
          <a:p>
            <a:pPr marL="12700"/>
            <a:r>
              <a:rPr lang="ru-RU" sz="2000" b="1" spc="-5" dirty="0" smtClean="0">
                <a:solidFill>
                  <a:srgbClr val="002060"/>
                </a:solidFill>
                <a:latin typeface="Times New Roman"/>
                <a:cs typeface="Times New Roman"/>
              </a:rPr>
              <a:t>А именно: требования заказчика к форме выпуска  ЛП не обусловлено потребностями заказчика, так как  </a:t>
            </a:r>
            <a:r>
              <a:rPr lang="ru-RU" sz="2000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форма выпуска не определяет  терапевтическую эффективность ЛП</a:t>
            </a:r>
          </a:p>
          <a:p>
            <a:pPr marL="12700"/>
            <a:r>
              <a:rPr lang="ru-RU" sz="2000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ru-RU" sz="2000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              </a:t>
            </a:r>
            <a:r>
              <a:rPr lang="ru-RU" sz="2000" b="1" spc="-5" dirty="0" smtClean="0">
                <a:solidFill>
                  <a:srgbClr val="00B050"/>
                </a:solidFill>
                <a:latin typeface="Times New Roman"/>
                <a:cs typeface="Times New Roman"/>
              </a:rPr>
              <a:t>( Письмо ФАС РФ от 09.04.2014 года  № АК</a:t>
            </a:r>
            <a:r>
              <a:rPr lang="en-US" sz="2000" b="1" spc="-5" dirty="0" smtClean="0">
                <a:solidFill>
                  <a:srgbClr val="00B050"/>
                </a:solidFill>
                <a:latin typeface="Times New Roman"/>
                <a:cs typeface="Times New Roman"/>
              </a:rPr>
              <a:t>/</a:t>
            </a:r>
            <a:r>
              <a:rPr lang="ru-RU" sz="2000" b="1" spc="-5" dirty="0" smtClean="0">
                <a:solidFill>
                  <a:srgbClr val="00B050"/>
                </a:solidFill>
                <a:latin typeface="Times New Roman"/>
                <a:cs typeface="Times New Roman"/>
              </a:rPr>
              <a:t>13610</a:t>
            </a:r>
            <a:r>
              <a:rPr lang="en-US" sz="2000" b="1" spc="-5" dirty="0" smtClean="0">
                <a:solidFill>
                  <a:srgbClr val="00B050"/>
                </a:solidFill>
                <a:latin typeface="Times New Roman"/>
                <a:cs typeface="Times New Roman"/>
              </a:rPr>
              <a:t>/</a:t>
            </a:r>
            <a:r>
              <a:rPr lang="ru-RU" sz="2000" b="1" spc="-5" dirty="0" smtClean="0">
                <a:solidFill>
                  <a:srgbClr val="00B050"/>
                </a:solidFill>
                <a:latin typeface="Times New Roman"/>
                <a:cs typeface="Times New Roman"/>
              </a:rPr>
              <a:t>14 )</a:t>
            </a:r>
          </a:p>
          <a:p>
            <a:pPr marL="12700"/>
            <a:endParaRPr lang="ru-RU" sz="2000" b="1" spc="-5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marL="12700"/>
            <a:endParaRPr lang="ru-RU" sz="2000" b="1" spc="-5" dirty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sz="2000" b="1" spc="-5" dirty="0" smtClean="0">
                <a:latin typeface="Times New Roman"/>
                <a:cs typeface="Times New Roman"/>
              </a:rPr>
              <a:t>Постановление № 1380 придало позиции ФАС РФ обязательный характер</a:t>
            </a:r>
          </a:p>
          <a:p>
            <a:pPr marL="12700"/>
            <a:endParaRPr lang="ru-RU" sz="2000" b="1" spc="-5" dirty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marL="12700"/>
            <a:endParaRPr lang="ru-RU" sz="2000" b="1" spc="-5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sz="2000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ДЛЯ УКАЗАНИЯ ТРЕБОВАНИЯ ЗАКАЗЧИКА К КОНКРЕТНОЙ ФОРМЕ ВЫПУСКА НЕОБХОДИМО НЕ ОДНО, А ЦЕЛЫХ ДВА ОБОСНОВАНИЯ</a:t>
            </a:r>
            <a:r>
              <a:rPr lang="ru-RU" sz="2000" b="1" spc="-5" dirty="0" smtClean="0">
                <a:solidFill>
                  <a:srgbClr val="00B050"/>
                </a:solidFill>
                <a:latin typeface="Times New Roman"/>
                <a:cs typeface="Times New Roman"/>
              </a:rPr>
              <a:t>:</a:t>
            </a:r>
            <a:endParaRPr sz="2000" b="1" dirty="0">
              <a:solidFill>
                <a:srgbClr val="00B050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15615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26897" y="1309877"/>
            <a:ext cx="8568055" cy="0"/>
          </a:xfrm>
          <a:custGeom>
            <a:avLst/>
            <a:gdLst/>
            <a:ahLst/>
            <a:cxnLst/>
            <a:rect l="l" t="t" r="r" b="b"/>
            <a:pathLst>
              <a:path w="8568055">
                <a:moveTo>
                  <a:pt x="0" y="0"/>
                </a:moveTo>
                <a:lnTo>
                  <a:pt x="8567928" y="0"/>
                </a:lnTo>
              </a:path>
            </a:pathLst>
          </a:custGeom>
          <a:ln w="19812">
            <a:solidFill>
              <a:srgbClr val="E2465A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" name="object 3"/>
          <p:cNvSpPr/>
          <p:nvPr/>
        </p:nvSpPr>
        <p:spPr>
          <a:xfrm>
            <a:off x="326897" y="6163817"/>
            <a:ext cx="8568055" cy="0"/>
          </a:xfrm>
          <a:custGeom>
            <a:avLst/>
            <a:gdLst/>
            <a:ahLst/>
            <a:cxnLst/>
            <a:rect l="l" t="t" r="r" b="b"/>
            <a:pathLst>
              <a:path w="8568055">
                <a:moveTo>
                  <a:pt x="0" y="0"/>
                </a:moveTo>
                <a:lnTo>
                  <a:pt x="8567928" y="0"/>
                </a:lnTo>
              </a:path>
            </a:pathLst>
          </a:custGeom>
          <a:ln w="19812">
            <a:solidFill>
              <a:srgbClr val="E2465A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535940" y="-19811"/>
            <a:ext cx="8072119" cy="934999"/>
          </a:xfrm>
          <a:prstGeom prst="rect">
            <a:avLst/>
          </a:prstGeom>
        </p:spPr>
        <p:txBody>
          <a:bodyPr vert="horz" wrap="square" lIns="0" tIns="392556" rIns="0" bIns="0" rtlCol="0">
            <a:spAutoFit/>
          </a:bodyPr>
          <a:lstStyle/>
          <a:p>
            <a:pPr marL="1983739" marR="5080" indent="-1050925">
              <a:lnSpc>
                <a:spcPts val="2100"/>
              </a:lnSpc>
            </a:pPr>
            <a:r>
              <a:rPr lang="ru-RU" dirty="0" smtClean="0">
                <a:solidFill>
                  <a:srgbClr val="E2465A"/>
                </a:solidFill>
                <a:latin typeface="Arial"/>
                <a:cs typeface="Arial"/>
              </a:rPr>
              <a:t>НОВОЕ В </a:t>
            </a:r>
            <a:r>
              <a:rPr dirty="0" smtClean="0">
                <a:solidFill>
                  <a:srgbClr val="E2465A"/>
                </a:solidFill>
                <a:latin typeface="Arial"/>
                <a:cs typeface="Arial"/>
              </a:rPr>
              <a:t>ЗАКОНОДАТЕЛЬНО</a:t>
            </a:r>
            <a:r>
              <a:rPr lang="ru-RU" dirty="0" smtClean="0">
                <a:solidFill>
                  <a:srgbClr val="E2465A"/>
                </a:solidFill>
                <a:latin typeface="Arial"/>
                <a:cs typeface="Arial"/>
              </a:rPr>
              <a:t>М</a:t>
            </a:r>
            <a:r>
              <a:rPr dirty="0" smtClean="0">
                <a:solidFill>
                  <a:srgbClr val="E2465A"/>
                </a:solidFill>
                <a:latin typeface="Arial"/>
                <a:cs typeface="Arial"/>
              </a:rPr>
              <a:t> РЕГУЛИРОВАНИ</a:t>
            </a:r>
            <a:r>
              <a:rPr spc="-65" dirty="0" smtClean="0">
                <a:solidFill>
                  <a:srgbClr val="E2465A"/>
                </a:solidFill>
                <a:latin typeface="Arial"/>
                <a:cs typeface="Arial"/>
              </a:rPr>
              <a:t> </a:t>
            </a:r>
            <a:r>
              <a:rPr dirty="0" smtClean="0">
                <a:solidFill>
                  <a:srgbClr val="E2465A"/>
                </a:solidFill>
                <a:latin typeface="Arial"/>
                <a:cs typeface="Arial"/>
              </a:rPr>
              <a:t>ЗАКУПОК  </a:t>
            </a:r>
            <a:r>
              <a:rPr dirty="0">
                <a:solidFill>
                  <a:srgbClr val="E2465A"/>
                </a:solidFill>
                <a:latin typeface="Arial"/>
                <a:cs typeface="Arial"/>
              </a:rPr>
              <a:t>ЛЕКАРСТВЕННЫХ</a:t>
            </a:r>
            <a:r>
              <a:rPr spc="-55" dirty="0">
                <a:solidFill>
                  <a:srgbClr val="E2465A"/>
                </a:solidFill>
                <a:latin typeface="Arial"/>
                <a:cs typeface="Arial"/>
              </a:rPr>
              <a:t> </a:t>
            </a:r>
            <a:r>
              <a:rPr dirty="0">
                <a:solidFill>
                  <a:srgbClr val="E2465A"/>
                </a:solidFill>
                <a:latin typeface="Arial"/>
                <a:cs typeface="Arial"/>
              </a:rPr>
              <a:t>ПРЕПАРАТОВ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20700" y="1593850"/>
            <a:ext cx="8114665" cy="30239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sz="1600" spc="-5" dirty="0">
                <a:solidFill>
                  <a:prstClr val="black"/>
                </a:solidFill>
                <a:latin typeface="Times New Roman"/>
                <a:cs typeface="Times New Roman"/>
              </a:rPr>
              <a:t>-</a:t>
            </a:r>
            <a:endParaRPr sz="1600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>
              <a:spcBef>
                <a:spcPts val="15"/>
              </a:spcBef>
            </a:pPr>
            <a:endParaRPr sz="1650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srgbClr val="0070C0"/>
                </a:solidFill>
                <a:latin typeface="Times New Roman"/>
                <a:cs typeface="Times New Roman"/>
              </a:rPr>
              <a:t>Распоряжение </a:t>
            </a:r>
            <a:r>
              <a:rPr lang="ru-RU" b="1" dirty="0" smtClean="0">
                <a:solidFill>
                  <a:srgbClr val="0070C0"/>
                </a:solidFill>
                <a:latin typeface="Times New Roman"/>
                <a:cs typeface="Times New Roman"/>
              </a:rPr>
              <a:t>Правительства </a:t>
            </a:r>
            <a:r>
              <a:rPr lang="ru-RU" b="1" spc="-20" dirty="0" smtClean="0">
                <a:solidFill>
                  <a:srgbClr val="0070C0"/>
                </a:solidFill>
                <a:latin typeface="Times New Roman"/>
                <a:cs typeface="Times New Roman"/>
              </a:rPr>
              <a:t>РФ </a:t>
            </a:r>
            <a:r>
              <a:rPr lang="ru-RU" b="1" spc="-10" dirty="0" smtClean="0">
                <a:solidFill>
                  <a:srgbClr val="0070C0"/>
                </a:solidFill>
                <a:latin typeface="Times New Roman"/>
                <a:cs typeface="Times New Roman"/>
              </a:rPr>
              <a:t>от </a:t>
            </a:r>
            <a:r>
              <a:rPr lang="ru-RU" b="1" dirty="0" smtClean="0">
                <a:solidFill>
                  <a:srgbClr val="0070C0"/>
                </a:solidFill>
                <a:latin typeface="Times New Roman"/>
                <a:cs typeface="Times New Roman"/>
              </a:rPr>
              <a:t>23 </a:t>
            </a:r>
            <a:r>
              <a:rPr lang="ru-RU" b="1" spc="-5" dirty="0" smtClean="0">
                <a:solidFill>
                  <a:srgbClr val="0070C0"/>
                </a:solidFill>
                <a:latin typeface="Times New Roman"/>
                <a:cs typeface="Times New Roman"/>
              </a:rPr>
              <a:t>октября </a:t>
            </a:r>
            <a:r>
              <a:rPr lang="ru-RU" b="1" dirty="0" smtClean="0">
                <a:solidFill>
                  <a:srgbClr val="0070C0"/>
                </a:solidFill>
                <a:latin typeface="Times New Roman"/>
                <a:cs typeface="Times New Roman"/>
              </a:rPr>
              <a:t>2017 </a:t>
            </a:r>
            <a:r>
              <a:rPr lang="ru-RU" b="1" spc="-30" dirty="0" smtClean="0">
                <a:solidFill>
                  <a:srgbClr val="0070C0"/>
                </a:solidFill>
                <a:latin typeface="Times New Roman"/>
                <a:cs typeface="Times New Roman"/>
              </a:rPr>
              <a:t>года </a:t>
            </a:r>
            <a:r>
              <a:rPr lang="ru-RU" b="1" dirty="0" smtClean="0">
                <a:solidFill>
                  <a:srgbClr val="0070C0"/>
                </a:solidFill>
                <a:latin typeface="Times New Roman"/>
                <a:cs typeface="Times New Roman"/>
              </a:rPr>
              <a:t>№</a:t>
            </a:r>
            <a:r>
              <a:rPr lang="ru-RU" b="1" spc="-15" dirty="0" smtClean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lang="ru-RU" b="1" spc="5" dirty="0" smtClean="0">
                <a:solidFill>
                  <a:srgbClr val="0070C0"/>
                </a:solidFill>
                <a:latin typeface="Times New Roman"/>
                <a:cs typeface="Times New Roman"/>
              </a:rPr>
              <a:t>2323-р</a:t>
            </a:r>
            <a:endParaRPr lang="ru-RU" dirty="0" smtClean="0">
              <a:solidFill>
                <a:srgbClr val="0070C0"/>
              </a:solidFill>
              <a:latin typeface="Times New Roman"/>
              <a:cs typeface="Times New Roman"/>
            </a:endParaRPr>
          </a:p>
          <a:p>
            <a:pPr marL="12700" marR="158115">
              <a:lnSpc>
                <a:spcPct val="100000"/>
              </a:lnSpc>
            </a:pPr>
            <a:r>
              <a:rPr lang="ru-RU" spc="-5" dirty="0" smtClean="0">
                <a:latin typeface="Times New Roman"/>
                <a:cs typeface="Times New Roman"/>
              </a:rPr>
              <a:t>«Перечень жизненно </a:t>
            </a:r>
            <a:r>
              <a:rPr lang="ru-RU" spc="-20" dirty="0" smtClean="0">
                <a:latin typeface="Times New Roman"/>
                <a:cs typeface="Times New Roman"/>
              </a:rPr>
              <a:t>необходимых </a:t>
            </a:r>
            <a:r>
              <a:rPr lang="ru-RU" dirty="0" smtClean="0">
                <a:latin typeface="Times New Roman"/>
                <a:cs typeface="Times New Roman"/>
              </a:rPr>
              <a:t>и </a:t>
            </a:r>
            <a:r>
              <a:rPr lang="ru-RU" spc="-5" dirty="0" smtClean="0">
                <a:latin typeface="Times New Roman"/>
                <a:cs typeface="Times New Roman"/>
              </a:rPr>
              <a:t>важнейших лекарственных  </a:t>
            </a:r>
            <a:r>
              <a:rPr lang="ru-RU" spc="-10" dirty="0" smtClean="0">
                <a:latin typeface="Times New Roman"/>
                <a:cs typeface="Times New Roman"/>
              </a:rPr>
              <a:t>препаратов </a:t>
            </a:r>
            <a:r>
              <a:rPr lang="ru-RU" dirty="0" smtClean="0">
                <a:latin typeface="Times New Roman"/>
                <a:cs typeface="Times New Roman"/>
              </a:rPr>
              <a:t>для </a:t>
            </a:r>
            <a:r>
              <a:rPr lang="ru-RU" spc="-15" dirty="0" smtClean="0">
                <a:latin typeface="Times New Roman"/>
                <a:cs typeface="Times New Roman"/>
              </a:rPr>
              <a:t>медицинского </a:t>
            </a:r>
            <a:r>
              <a:rPr lang="ru-RU" dirty="0" smtClean="0">
                <a:latin typeface="Times New Roman"/>
                <a:cs typeface="Times New Roman"/>
              </a:rPr>
              <a:t>применения на 2018 </a:t>
            </a:r>
            <a:r>
              <a:rPr lang="ru-RU" spc="-25" dirty="0" smtClean="0">
                <a:latin typeface="Times New Roman"/>
                <a:cs typeface="Times New Roman"/>
              </a:rPr>
              <a:t>год» </a:t>
            </a:r>
          </a:p>
          <a:p>
            <a:pPr marL="12700" marR="158115">
              <a:lnSpc>
                <a:spcPct val="100000"/>
              </a:lnSpc>
            </a:pPr>
            <a:r>
              <a:rPr lang="ru-RU" spc="-25" dirty="0" smtClean="0">
                <a:latin typeface="Times New Roman"/>
                <a:cs typeface="Times New Roman"/>
              </a:rPr>
              <a:t>В новый перечень вошли 60 новых ЛП и 8 новых лекарственных форм для препаратов из перечня 2017 года</a:t>
            </a:r>
          </a:p>
          <a:p>
            <a:pPr marL="12700" marR="158115">
              <a:lnSpc>
                <a:spcPct val="100000"/>
              </a:lnSpc>
            </a:pPr>
            <a:endParaRPr lang="ru-RU" spc="-25" dirty="0" smtClean="0">
              <a:latin typeface="Times New Roman"/>
              <a:cs typeface="Times New Roman"/>
            </a:endParaRPr>
          </a:p>
          <a:p>
            <a:pPr marL="12700" marR="158115">
              <a:lnSpc>
                <a:spcPct val="100000"/>
              </a:lnSpc>
            </a:pPr>
            <a:r>
              <a:rPr lang="ru-RU" b="1" spc="-25" dirty="0" smtClean="0">
                <a:solidFill>
                  <a:srgbClr val="C00000"/>
                </a:solidFill>
                <a:latin typeface="Times New Roman"/>
                <a:cs typeface="Times New Roman"/>
              </a:rPr>
              <a:t>Вступил  в силу с 01 января 2018 года</a:t>
            </a:r>
            <a:endParaRPr lang="ru-RU" b="1" dirty="0" smtClean="0">
              <a:solidFill>
                <a:srgbClr val="C00000"/>
              </a:solidFill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lang="ru-RU" sz="2000" dirty="0" smtClean="0">
              <a:latin typeface="Times New Roman"/>
              <a:cs typeface="Times New Roman"/>
            </a:endParaRPr>
          </a:p>
          <a:p>
            <a:pPr marL="12700" marR="61594" indent="50165"/>
            <a:endParaRPr dirty="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894654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04800" y="457200"/>
            <a:ext cx="9010650" cy="55399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328670"/>
            <a:endParaRPr lang="ru-RU" sz="2000" b="1" dirty="0">
              <a:solidFill>
                <a:srgbClr val="C00000"/>
              </a:solidFill>
              <a:latin typeface="Arial"/>
              <a:cs typeface="Arial"/>
            </a:endParaRPr>
          </a:p>
          <a:p>
            <a:pPr marL="3328670"/>
            <a:endParaRPr sz="2000" b="1" dirty="0">
              <a:solidFill>
                <a:srgbClr val="C00000"/>
              </a:solidFill>
              <a:latin typeface="Arial"/>
              <a:cs typeface="Arial"/>
            </a:endParaRPr>
          </a:p>
          <a:p>
            <a:pPr marL="12700"/>
            <a:r>
              <a:rPr lang="ru-RU" sz="1400" b="1" spc="-5" dirty="0" smtClean="0">
                <a:solidFill>
                  <a:srgbClr val="00B050"/>
                </a:solidFill>
                <a:latin typeface="Times New Roman"/>
                <a:cs typeface="Times New Roman"/>
              </a:rPr>
              <a:t>                    </a:t>
            </a:r>
          </a:p>
          <a:p>
            <a:pPr marL="12700"/>
            <a:endParaRPr lang="ru-RU" b="1" spc="-5" dirty="0" smtClean="0">
              <a:solidFill>
                <a:srgbClr val="0070C0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                    </a:t>
            </a:r>
            <a:r>
              <a:rPr lang="ru-RU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                                      ФОРМА ВЫПУСКА</a:t>
            </a:r>
          </a:p>
          <a:p>
            <a:pPr marL="12700"/>
            <a:endParaRPr lang="ru-RU" b="1" spc="-5" dirty="0" smtClean="0">
              <a:solidFill>
                <a:srgbClr val="C00000"/>
              </a:solidFill>
              <a:latin typeface="Times New Roman"/>
              <a:cs typeface="Times New Roman"/>
            </a:endParaRPr>
          </a:p>
          <a:p>
            <a:pPr marL="355600" indent="-342900">
              <a:buAutoNum type="arabicPeriod"/>
            </a:pPr>
            <a:r>
              <a:rPr lang="ru-RU" b="1" spc="-5" dirty="0" smtClean="0">
                <a:solidFill>
                  <a:srgbClr val="002060"/>
                </a:solidFill>
                <a:latin typeface="Times New Roman"/>
                <a:cs typeface="Times New Roman"/>
              </a:rPr>
              <a:t>ЗАКАЗЧИК ОБЯЗАН ОБОСНОВАТЬ, ЧТО ТРЕБОВАНИЕ К ФОРМЕ ВЫПУСКА</a:t>
            </a:r>
          </a:p>
          <a:p>
            <a:pPr marL="12700"/>
            <a:r>
              <a:rPr lang="ru-RU" b="1" spc="-5" dirty="0">
                <a:solidFill>
                  <a:srgbClr val="002060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srgbClr val="002060"/>
                </a:solidFill>
                <a:latin typeface="Times New Roman"/>
                <a:cs typeface="Times New Roman"/>
              </a:rPr>
              <a:t>      КРАЙНЕ НЕОБХОДИМО !!!</a:t>
            </a:r>
            <a:r>
              <a:rPr lang="ru-RU" b="1" spc="-5" dirty="0">
                <a:solidFill>
                  <a:srgbClr val="002060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srgbClr val="002060"/>
                </a:solidFill>
                <a:latin typeface="Times New Roman"/>
                <a:cs typeface="Times New Roman"/>
              </a:rPr>
              <a:t> И ЧТО ИНАЧЕ ЛП НИКАК НЕ ОПИСАТЬ!!!</a:t>
            </a:r>
          </a:p>
          <a:p>
            <a:pPr marL="12700"/>
            <a:endParaRPr lang="ru-RU" b="1" spc="-5" dirty="0" smtClean="0">
              <a:solidFill>
                <a:srgbClr val="002060"/>
              </a:solidFill>
              <a:latin typeface="Times New Roman"/>
              <a:cs typeface="Times New Roman"/>
            </a:endParaRPr>
          </a:p>
          <a:p>
            <a:pPr marL="355600" indent="-342900">
              <a:buAutoNum type="arabicPeriod" startAt="2"/>
            </a:pPr>
            <a:r>
              <a:rPr lang="ru-RU" b="1" spc="-5" dirty="0" smtClean="0">
                <a:solidFill>
                  <a:srgbClr val="002060"/>
                </a:solidFill>
                <a:latin typeface="Times New Roman"/>
                <a:cs typeface="Times New Roman"/>
              </a:rPr>
              <a:t>ПРИ НАЛИЧИИ ТАКОГО ТРЕБОВАНИЯ К ФОРМЕ ВЫПУСКА  В  СООТВЕТ-</a:t>
            </a:r>
          </a:p>
          <a:p>
            <a:pPr marL="12700"/>
            <a:r>
              <a:rPr lang="ru-RU" b="1" spc="-5" dirty="0" smtClean="0">
                <a:solidFill>
                  <a:srgbClr val="002060"/>
                </a:solidFill>
                <a:latin typeface="Times New Roman"/>
                <a:cs typeface="Times New Roman"/>
              </a:rPr>
              <a:t>      СТВИИ  С ПОДП. «г» пункта 3 Постановления ДОЛЖНО БЫТЬ УКАЗАНИЕ </a:t>
            </a:r>
          </a:p>
          <a:p>
            <a:pPr marL="12700"/>
            <a:r>
              <a:rPr lang="ru-RU" b="1" spc="-5" dirty="0">
                <a:solidFill>
                  <a:srgbClr val="002060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srgbClr val="002060"/>
                </a:solidFill>
                <a:latin typeface="Times New Roman"/>
                <a:cs typeface="Times New Roman"/>
              </a:rPr>
              <a:t>     НА ВОЗМОЖНОСТЬ ПОСТАВКИ ЛП  С УСТРОЙСТВОМ ВВЕДЕНИЯ, СООТ</a:t>
            </a:r>
          </a:p>
          <a:p>
            <a:pPr marL="12700"/>
            <a:r>
              <a:rPr lang="ru-RU" b="1" spc="-5" dirty="0">
                <a:solidFill>
                  <a:srgbClr val="002060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srgbClr val="002060"/>
                </a:solidFill>
                <a:latin typeface="Times New Roman"/>
                <a:cs typeface="Times New Roman"/>
              </a:rPr>
              <a:t>     ВЕТСТВУЮЩИМ ОБЪЕМУ ВВОДИМОГО </a:t>
            </a:r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ЛП</a:t>
            </a:r>
          </a:p>
          <a:p>
            <a:pPr marL="12700"/>
            <a:endParaRPr lang="ru-RU" b="1" spc="-5" dirty="0">
              <a:solidFill>
                <a:srgbClr val="C00000"/>
              </a:solidFill>
              <a:latin typeface="Times New Roman"/>
              <a:cs typeface="Times New Roman"/>
            </a:endParaRPr>
          </a:p>
          <a:p>
            <a:pPr marL="12700"/>
            <a:endParaRPr lang="ru-RU" b="1" spc="-5" dirty="0" smtClean="0">
              <a:solidFill>
                <a:srgbClr val="C00000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     УЧИТЫВАЯ ИЗЛОЖЕННОЕ, А ТАКЖЕ ПОЗИЦИЮ ФАС РФ  ЗАКАЗЧИКУ </a:t>
            </a:r>
          </a:p>
          <a:p>
            <a:pPr marL="12700"/>
            <a:r>
              <a:rPr lang="ru-RU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     ПО МНЕНИЮ ЭКСПЕРТОВ  В ТЗ ЗАКАЗЧИКУ ВСЕ ЖЕ СЛЕДУЕТ УКАЗАТЬ</a:t>
            </a:r>
          </a:p>
          <a:p>
            <a:pPr marL="12700"/>
            <a:r>
              <a:rPr lang="ru-RU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     НА ЭКВИВАЛЕНТНУЮ ФОРМУ ВЫПУСКА ИЛИ ПРЕДОСТАВИТЬ </a:t>
            </a:r>
          </a:p>
          <a:p>
            <a:pPr marL="12700"/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      ВОЗМОЖНОСТЬ  ПОСТАВКИ ЛП С УСТРОЙСТВОМ ВЕДЕНИЯ,  </a:t>
            </a:r>
          </a:p>
          <a:p>
            <a:pPr marL="12700"/>
            <a:r>
              <a:rPr lang="ru-RU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     СООТВЕТСТВУЮЩИМ ОБЪЕМУ ВВОДИМОГО ЛП ( подп. «г», пункта 3)</a:t>
            </a:r>
          </a:p>
        </p:txBody>
      </p:sp>
    </p:spTree>
    <p:extLst>
      <p:ext uri="{BB962C8B-B14F-4D97-AF65-F5344CB8AC3E}">
        <p14:creationId xmlns:p14="http://schemas.microsoft.com/office/powerpoint/2010/main" val="2629339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04800" y="457200"/>
            <a:ext cx="9010650" cy="49859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328670"/>
            <a:endParaRPr lang="ru-RU" sz="2000" b="1" dirty="0">
              <a:solidFill>
                <a:srgbClr val="C00000"/>
              </a:solidFill>
              <a:latin typeface="Arial"/>
              <a:cs typeface="Arial"/>
            </a:endParaRPr>
          </a:p>
          <a:p>
            <a:pPr marL="3328670"/>
            <a:endParaRPr sz="2000" b="1" dirty="0">
              <a:solidFill>
                <a:srgbClr val="C00000"/>
              </a:solidFill>
              <a:latin typeface="Arial"/>
              <a:cs typeface="Arial"/>
            </a:endParaRPr>
          </a:p>
          <a:p>
            <a:pPr marL="12700"/>
            <a:r>
              <a:rPr lang="ru-RU" sz="1400" b="1" spc="-5" dirty="0" smtClean="0">
                <a:solidFill>
                  <a:srgbClr val="00B050"/>
                </a:solidFill>
                <a:latin typeface="Times New Roman"/>
                <a:cs typeface="Times New Roman"/>
              </a:rPr>
              <a:t>                    </a:t>
            </a:r>
          </a:p>
          <a:p>
            <a:pPr marL="12700"/>
            <a:endParaRPr lang="ru-RU" b="1" spc="-5" dirty="0" smtClean="0">
              <a:solidFill>
                <a:srgbClr val="0070C0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                    </a:t>
            </a:r>
            <a:r>
              <a:rPr lang="ru-RU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                                      КОЛИЧЕСТВО ЛП</a:t>
            </a:r>
          </a:p>
          <a:p>
            <a:pPr marL="12700"/>
            <a:endParaRPr lang="ru-RU" b="1" spc="-5" dirty="0">
              <a:solidFill>
                <a:srgbClr val="C00000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         </a:t>
            </a:r>
            <a:r>
              <a:rPr lang="ru-RU" b="1" spc="-5" dirty="0" smtClean="0">
                <a:solidFill>
                  <a:srgbClr val="0070C0"/>
                </a:solidFill>
                <a:latin typeface="Times New Roman"/>
                <a:cs typeface="Times New Roman"/>
              </a:rPr>
              <a:t>ФАС  СЧИТАЕТ, ЧТО ПРЕДЛОЖЕНИЕ УЧАСТНИКА ЗАКУПКИ </a:t>
            </a:r>
          </a:p>
          <a:p>
            <a:pPr marL="12700"/>
            <a:r>
              <a:rPr lang="ru-RU" b="1" spc="-5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srgbClr val="0070C0"/>
                </a:solidFill>
                <a:latin typeface="Times New Roman"/>
                <a:cs typeface="Times New Roman"/>
              </a:rPr>
              <a:t>        ПОСТАВИТЬ ТОВАР В КОЛИЧЕСТВЕ, ПРЕВЫШАЮЩЕМ  ТРЕБОВАНИЯ</a:t>
            </a:r>
          </a:p>
          <a:p>
            <a:pPr marL="12700"/>
            <a:r>
              <a:rPr lang="ru-RU" b="1" spc="-5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srgbClr val="0070C0"/>
                </a:solidFill>
                <a:latin typeface="Times New Roman"/>
                <a:cs typeface="Times New Roman"/>
              </a:rPr>
              <a:t>        ЗАКАЗЧИКА  НЕ МОЖЕТ СЛУЖИТЬ ОСНОВАНИЕМ ДЛЯ ПРИЗНАНАНИЯ</a:t>
            </a:r>
          </a:p>
          <a:p>
            <a:pPr marL="12700"/>
            <a:r>
              <a:rPr lang="ru-RU" b="1" spc="-5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srgbClr val="0070C0"/>
                </a:solidFill>
                <a:latin typeface="Times New Roman"/>
                <a:cs typeface="Times New Roman"/>
              </a:rPr>
              <a:t>        ЗАЯВКИ ТАКОГО УЧАСТНИКА НЕСООТВЕТСТВУЮЩЕЙ ТРЕБОВАНИЯМ</a:t>
            </a:r>
          </a:p>
          <a:p>
            <a:pPr marL="12700"/>
            <a:r>
              <a:rPr lang="ru-RU" b="1" spc="-5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srgbClr val="0070C0"/>
                </a:solidFill>
                <a:latin typeface="Times New Roman"/>
                <a:cs typeface="Times New Roman"/>
              </a:rPr>
              <a:t>        ДОКУМЕНТАЦИИ</a:t>
            </a:r>
          </a:p>
          <a:p>
            <a:pPr marL="12700"/>
            <a:endParaRPr lang="ru-RU" b="1" spc="-5" dirty="0">
              <a:solidFill>
                <a:srgbClr val="0070C0"/>
              </a:solidFill>
              <a:latin typeface="Times New Roman"/>
              <a:cs typeface="Times New Roman"/>
            </a:endParaRPr>
          </a:p>
          <a:p>
            <a:pPr marL="12700"/>
            <a:endParaRPr lang="ru-RU" b="1" spc="-5" dirty="0" smtClean="0">
              <a:solidFill>
                <a:srgbClr val="0070C0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b="1" spc="-5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srgbClr val="0070C0"/>
                </a:solidFill>
                <a:latin typeface="Times New Roman"/>
                <a:cs typeface="Times New Roman"/>
              </a:rPr>
              <a:t>         ПРИ ПРЕДЛОЖЕНИИ ТОВАРА В МЕНЬШЕМ КОЛИЧЕСТВЕ- ЯВЛЯЕТСЯ</a:t>
            </a:r>
          </a:p>
          <a:p>
            <a:pPr marL="12700"/>
            <a:r>
              <a:rPr lang="ru-RU" b="1" spc="-5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srgbClr val="0070C0"/>
                </a:solidFill>
                <a:latin typeface="Times New Roman"/>
                <a:cs typeface="Times New Roman"/>
              </a:rPr>
              <a:t>         ОСНОВАНИЕМ ДЛЯ ОТКЛОНЕНИЯ</a:t>
            </a:r>
          </a:p>
          <a:p>
            <a:pPr marL="12700"/>
            <a:endParaRPr lang="ru-RU" b="1" spc="-5" dirty="0">
              <a:solidFill>
                <a:srgbClr val="C00000"/>
              </a:solidFill>
              <a:latin typeface="Times New Roman"/>
              <a:cs typeface="Times New Roman"/>
            </a:endParaRPr>
          </a:p>
          <a:p>
            <a:pPr marL="12700"/>
            <a:endParaRPr lang="ru-RU" b="1" spc="-5" dirty="0" smtClean="0">
              <a:solidFill>
                <a:srgbClr val="C00000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           ПИСЬМО ФАС РФ  ОТ 27.02.2018 Г  №  АК </a:t>
            </a:r>
            <a:r>
              <a:rPr lang="en-US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/</a:t>
            </a:r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 12985 </a:t>
            </a:r>
            <a:r>
              <a:rPr lang="en-US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/18</a:t>
            </a:r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8929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04800" y="457200"/>
            <a:ext cx="9010650" cy="230832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328670"/>
            <a:endParaRPr lang="ru-RU" sz="2000" b="1" dirty="0">
              <a:solidFill>
                <a:srgbClr val="C00000"/>
              </a:solidFill>
              <a:latin typeface="Arial"/>
              <a:cs typeface="Arial"/>
            </a:endParaRPr>
          </a:p>
          <a:p>
            <a:pPr marL="3328670"/>
            <a:endParaRPr sz="2000" b="1" dirty="0">
              <a:solidFill>
                <a:srgbClr val="C00000"/>
              </a:solidFill>
              <a:latin typeface="Arial"/>
              <a:cs typeface="Arial"/>
            </a:endParaRPr>
          </a:p>
          <a:p>
            <a:pPr marL="12700"/>
            <a:r>
              <a:rPr lang="ru-RU" sz="1400" b="1" spc="-5" dirty="0" smtClean="0">
                <a:solidFill>
                  <a:srgbClr val="00B050"/>
                </a:solidFill>
                <a:latin typeface="Times New Roman"/>
                <a:cs typeface="Times New Roman"/>
              </a:rPr>
              <a:t>                    </a:t>
            </a:r>
          </a:p>
          <a:p>
            <a:pPr marL="12700"/>
            <a:r>
              <a:rPr lang="ru-RU" b="1" spc="-5" dirty="0" smtClean="0">
                <a:solidFill>
                  <a:srgbClr val="0070C0"/>
                </a:solidFill>
                <a:latin typeface="Times New Roman"/>
                <a:cs typeface="Times New Roman"/>
              </a:rPr>
              <a:t>          </a:t>
            </a:r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ФИКСИРОВАННЫЙ ТЕМПЕРАТУРНЫЙ РЕЖИМ ХРАНЕНИЯ ЛП</a:t>
            </a:r>
          </a:p>
          <a:p>
            <a:pPr marL="12700"/>
            <a:endParaRPr lang="ru-RU" b="1" spc="-5" dirty="0">
              <a:solidFill>
                <a:srgbClr val="C00000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sz="2000" b="1" spc="-5" dirty="0" smtClean="0">
                <a:solidFill>
                  <a:srgbClr val="002060"/>
                </a:solidFill>
                <a:latin typeface="Times New Roman"/>
                <a:cs typeface="Times New Roman"/>
              </a:rPr>
              <a:t>Подпунктом «д» пункта 5 Положения  установлен запрет на указание фиксированного температурного режима хранения ЛП  при наличии альтернативного режима хранения</a:t>
            </a:r>
          </a:p>
        </p:txBody>
      </p:sp>
    </p:spTree>
    <p:extLst>
      <p:ext uri="{BB962C8B-B14F-4D97-AF65-F5344CB8AC3E}">
        <p14:creationId xmlns:p14="http://schemas.microsoft.com/office/powerpoint/2010/main" val="4104994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3792" y="201699"/>
            <a:ext cx="8934450" cy="418576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328670"/>
            <a:endParaRPr lang="ru-RU" sz="2000" b="1" dirty="0">
              <a:solidFill>
                <a:srgbClr val="C00000"/>
              </a:solidFill>
              <a:latin typeface="Arial"/>
              <a:cs typeface="Arial"/>
            </a:endParaRPr>
          </a:p>
          <a:p>
            <a:pPr marL="3328670"/>
            <a:endParaRPr sz="2000" b="1" dirty="0">
              <a:solidFill>
                <a:srgbClr val="C00000"/>
              </a:solidFill>
              <a:latin typeface="Arial"/>
              <a:cs typeface="Arial"/>
            </a:endParaRPr>
          </a:p>
          <a:p>
            <a:pPr marL="12700"/>
            <a:r>
              <a:rPr lang="ru-RU" sz="2000" b="1" spc="-5" dirty="0" smtClean="0">
                <a:solidFill>
                  <a:srgbClr val="0070C0"/>
                </a:solidFill>
                <a:latin typeface="Times New Roman"/>
                <a:cs typeface="Times New Roman"/>
              </a:rPr>
              <a:t>                           </a:t>
            </a:r>
            <a:r>
              <a:rPr lang="ru-RU" sz="2000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Что указывать в документации можно, но не всегда?</a:t>
            </a:r>
          </a:p>
          <a:p>
            <a:pPr marL="12700"/>
            <a:endParaRPr lang="ru-RU" sz="2000" b="1" spc="-5" dirty="0">
              <a:solidFill>
                <a:srgbClr val="C00000"/>
              </a:solidFill>
              <a:latin typeface="Times New Roman"/>
              <a:cs typeface="Times New Roman"/>
            </a:endParaRPr>
          </a:p>
          <a:p>
            <a:pPr marL="469900" indent="-457200">
              <a:buAutoNum type="arabicPeriod"/>
            </a:pPr>
            <a:r>
              <a:rPr lang="ru-RU" sz="2000" b="1" spc="-5" dirty="0" smtClean="0">
                <a:latin typeface="Times New Roman"/>
                <a:cs typeface="Times New Roman"/>
              </a:rPr>
              <a:t>КОНКРЕТНОЕ ТОРГОВОЕ НАИМЕНОВАНИЕ ЛП (ПО РЕШЕНИЮ ВРАЧЕБНОЙ КОМИССИИ);</a:t>
            </a:r>
          </a:p>
          <a:p>
            <a:pPr marL="12700"/>
            <a:endParaRPr lang="ru-RU" sz="2000" b="1" spc="-5" dirty="0">
              <a:latin typeface="Times New Roman"/>
              <a:cs typeface="Times New Roman"/>
            </a:endParaRPr>
          </a:p>
          <a:p>
            <a:pPr marL="469900" indent="-457200">
              <a:buAutoNum type="arabicPeriod" startAt="2"/>
            </a:pPr>
            <a:r>
              <a:rPr lang="ru-RU" sz="2000" b="1" spc="-5" dirty="0" smtClean="0">
                <a:latin typeface="Times New Roman"/>
                <a:cs typeface="Times New Roman"/>
              </a:rPr>
              <a:t>ВОЗРАСТ РЕБЕНКА ( В ПЕДИАТРИЧЕСКОЙ ПРАКТИКЕ)</a:t>
            </a:r>
          </a:p>
          <a:p>
            <a:pPr marL="469900" indent="-457200">
              <a:buAutoNum type="arabicPeriod" startAt="2"/>
            </a:pPr>
            <a:endParaRPr lang="ru-RU" sz="2000" b="1" spc="-5" dirty="0">
              <a:latin typeface="Times New Roman"/>
              <a:cs typeface="Times New Roman"/>
            </a:endParaRPr>
          </a:p>
          <a:p>
            <a:pPr marL="12700"/>
            <a:r>
              <a:rPr lang="ru-RU" sz="2000" b="1" spc="-5" dirty="0" smtClean="0">
                <a:latin typeface="Times New Roman"/>
                <a:cs typeface="Times New Roman"/>
              </a:rPr>
              <a:t>3.    ПУТЬ ВВЕДЕНИЯ ( ДЛЯ ИНЬЕКЦИЙ ИЛИ ДЛЯ ИНФУЗИЙ)</a:t>
            </a:r>
          </a:p>
          <a:p>
            <a:pPr marL="12700"/>
            <a:endParaRPr lang="ru-RU" spc="-5" dirty="0" smtClean="0">
              <a:latin typeface="Times New Roman"/>
              <a:cs typeface="Times New Roman"/>
            </a:endParaRPr>
          </a:p>
          <a:p>
            <a:pPr marL="12700"/>
            <a:endParaRPr lang="ru-RU" b="1" spc="-5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2700"/>
            <a:endParaRPr lang="ru-RU" b="1" spc="-5" dirty="0">
              <a:solidFill>
                <a:srgbClr val="C00000"/>
              </a:solidFill>
              <a:latin typeface="Times New Roman"/>
              <a:cs typeface="Times New Roman"/>
            </a:endParaRPr>
          </a:p>
          <a:p>
            <a:pPr marL="12700"/>
            <a:endParaRPr lang="ru-RU" spc="-5" dirty="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631961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3792" y="201699"/>
            <a:ext cx="8934450" cy="609397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328670"/>
            <a:endParaRPr lang="ru-RU" sz="2000" b="1" dirty="0">
              <a:solidFill>
                <a:srgbClr val="C00000"/>
              </a:solidFill>
              <a:latin typeface="Arial"/>
              <a:cs typeface="Arial"/>
            </a:endParaRPr>
          </a:p>
          <a:p>
            <a:pPr marL="3328670"/>
            <a:endParaRPr sz="2000" b="1" dirty="0">
              <a:solidFill>
                <a:srgbClr val="C00000"/>
              </a:solidFill>
              <a:latin typeface="Arial"/>
              <a:cs typeface="Arial"/>
            </a:endParaRPr>
          </a:p>
          <a:p>
            <a:pPr marL="12700"/>
            <a:r>
              <a:rPr lang="ru-RU" sz="1400" b="1" spc="-5" dirty="0" smtClean="0">
                <a:solidFill>
                  <a:srgbClr val="0070C0"/>
                </a:solidFill>
                <a:latin typeface="Times New Roman"/>
                <a:cs typeface="Times New Roman"/>
              </a:rPr>
              <a:t>                                                                </a:t>
            </a:r>
            <a:r>
              <a:rPr lang="ru-RU" sz="1400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ЗАПРЕТЫ НА УКАЗАНИЕ В ДОКУМЕНТАЦИИ:</a:t>
            </a:r>
          </a:p>
          <a:p>
            <a:pPr marL="12700"/>
            <a:endParaRPr lang="ru-RU" spc="-5" dirty="0" smtClean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b="1" spc="-5" dirty="0" smtClean="0">
                <a:latin typeface="Times New Roman"/>
                <a:cs typeface="Times New Roman"/>
              </a:rPr>
              <a:t>     1.ЭКВИВАЛЕНТЫ ПО ДОЗИРОВКЕ, ЕСЛИ ВОЗНИКАЕТ НЕОБХОДИМОСТЬ </a:t>
            </a:r>
          </a:p>
          <a:p>
            <a:pPr marL="12700"/>
            <a:r>
              <a:rPr lang="ru-RU" b="1" spc="-5" dirty="0"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latin typeface="Times New Roman"/>
                <a:cs typeface="Times New Roman"/>
              </a:rPr>
              <a:t>                           ДЕЛИТЬ ТВЕРДЫЕ ЛЕКАРСТВЕННЫЕ ФОРМЫ;</a:t>
            </a:r>
          </a:p>
          <a:p>
            <a:pPr marL="12700"/>
            <a:endParaRPr lang="ru-RU" b="1" spc="-5" dirty="0">
              <a:latin typeface="Times New Roman"/>
              <a:cs typeface="Times New Roman"/>
            </a:endParaRPr>
          </a:p>
          <a:p>
            <a:pPr marL="12700"/>
            <a:r>
              <a:rPr lang="ru-RU" b="1" spc="-5" dirty="0" smtClean="0">
                <a:latin typeface="Times New Roman"/>
                <a:cs typeface="Times New Roman"/>
              </a:rPr>
              <a:t>     2. ЕДИНИЦЫ ИЗМЕРЕНИЯ ДОЗИРОВКИ ЛЕКАРСТВА , КОГДА ИХ МОЖНО </a:t>
            </a:r>
          </a:p>
          <a:p>
            <a:pPr marL="12700"/>
            <a:r>
              <a:rPr lang="ru-RU" b="1" spc="-5" dirty="0"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latin typeface="Times New Roman"/>
                <a:cs typeface="Times New Roman"/>
              </a:rPr>
              <a:t>         ПЕРЕВЕСТИ В ДРУГИЕ ЕДИНИЦЫ ИЗМЕРЕНИЯ;</a:t>
            </a:r>
          </a:p>
          <a:p>
            <a:pPr marL="12700"/>
            <a:endParaRPr lang="ru-RU" b="1" spc="-5" dirty="0">
              <a:latin typeface="Times New Roman"/>
              <a:cs typeface="Times New Roman"/>
            </a:endParaRPr>
          </a:p>
          <a:p>
            <a:pPr marL="12700"/>
            <a:r>
              <a:rPr lang="ru-RU" b="1" spc="-5" dirty="0" smtClean="0">
                <a:latin typeface="Times New Roman"/>
                <a:cs typeface="Times New Roman"/>
              </a:rPr>
              <a:t>      3. ОБЪЕМ НАПОЛНЕНИЯ ПЕРВИЧНОЙ УПАКОВКИ ( КРОМЕ РАСТВОРОВ</a:t>
            </a:r>
          </a:p>
          <a:p>
            <a:pPr marL="12700"/>
            <a:r>
              <a:rPr lang="ru-RU" b="1" spc="-5" dirty="0"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latin typeface="Times New Roman"/>
                <a:cs typeface="Times New Roman"/>
              </a:rPr>
              <a:t>         ДЛЯ ИНФУЗИЙ);</a:t>
            </a:r>
          </a:p>
          <a:p>
            <a:pPr marL="12700"/>
            <a:r>
              <a:rPr lang="ru-RU" b="1" spc="-5" dirty="0"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latin typeface="Times New Roman"/>
                <a:cs typeface="Times New Roman"/>
              </a:rPr>
              <a:t>      </a:t>
            </a:r>
          </a:p>
          <a:p>
            <a:pPr marL="12700"/>
            <a:r>
              <a:rPr lang="ru-RU" b="1" spc="-5" dirty="0"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latin typeface="Times New Roman"/>
                <a:cs typeface="Times New Roman"/>
              </a:rPr>
              <a:t>      4. НАЛИЧИЕ ИЛИ ОТСУТСТВИЕ ВСПОМОГАТЕЛЬНЫХ ВЕЩЕСТВ;</a:t>
            </a:r>
          </a:p>
          <a:p>
            <a:pPr marL="12700"/>
            <a:endParaRPr lang="ru-RU" b="1" spc="-5" dirty="0">
              <a:latin typeface="Times New Roman"/>
              <a:cs typeface="Times New Roman"/>
            </a:endParaRPr>
          </a:p>
          <a:p>
            <a:pPr marL="12700"/>
            <a:r>
              <a:rPr lang="ru-RU" b="1" spc="-5" dirty="0" smtClean="0">
                <a:latin typeface="Times New Roman"/>
                <a:cs typeface="Times New Roman"/>
              </a:rPr>
              <a:t>        5. ТЕМПЕРАТУРУ, ПРИ КОТОРОЙ ХРАНЯТ ПРЕПАРАТЫ,  КОГДА ЕСТЬ </a:t>
            </a:r>
          </a:p>
          <a:p>
            <a:pPr marL="12700"/>
            <a:r>
              <a:rPr lang="ru-RU" b="1" spc="-5" dirty="0"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latin typeface="Times New Roman"/>
                <a:cs typeface="Times New Roman"/>
              </a:rPr>
              <a:t>           АЛЬТЕРНАТИВНЫЙ РЕЖИМ ХРАНЕНИЯ</a:t>
            </a:r>
          </a:p>
          <a:p>
            <a:pPr marL="12700"/>
            <a:endParaRPr lang="ru-RU" b="1" spc="-5" dirty="0">
              <a:latin typeface="Times New Roman"/>
              <a:cs typeface="Times New Roman"/>
            </a:endParaRPr>
          </a:p>
          <a:p>
            <a:pPr marL="12700"/>
            <a:r>
              <a:rPr lang="ru-RU" b="1" spc="-5" dirty="0" smtClean="0">
                <a:latin typeface="Times New Roman"/>
                <a:cs typeface="Times New Roman"/>
              </a:rPr>
              <a:t>        6. ФОРМУ ПЕРВИЧНОЙ УПАКОВКИ;</a:t>
            </a:r>
            <a:endParaRPr lang="ru-RU" b="1" spc="-5" dirty="0">
              <a:latin typeface="Times New Roman"/>
              <a:cs typeface="Times New Roman"/>
            </a:endParaRPr>
          </a:p>
          <a:p>
            <a:pPr marL="12700"/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             * речь идет не о запрете указывать форму вообще, а о том, что она не должна быть безальтернативной. Такой позиции придерживается ФАС РФ</a:t>
            </a:r>
            <a:endParaRPr lang="ru-RU" b="1" spc="-5" dirty="0">
              <a:solidFill>
                <a:srgbClr val="C00000"/>
              </a:solidFill>
              <a:latin typeface="Times New Roman"/>
              <a:cs typeface="Times New Roman"/>
            </a:endParaRPr>
          </a:p>
          <a:p>
            <a:pPr marL="12700"/>
            <a:endParaRPr lang="ru-RU" spc="-5" dirty="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527133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3792" y="201699"/>
            <a:ext cx="8934450" cy="470898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328670"/>
            <a:endParaRPr lang="ru-RU" sz="2000" b="1" dirty="0">
              <a:solidFill>
                <a:srgbClr val="C00000"/>
              </a:solidFill>
              <a:latin typeface="Arial"/>
              <a:cs typeface="Arial"/>
            </a:endParaRPr>
          </a:p>
          <a:p>
            <a:pPr marL="3328670"/>
            <a:endParaRPr sz="2000" b="1" dirty="0">
              <a:solidFill>
                <a:srgbClr val="C00000"/>
              </a:solidFill>
              <a:latin typeface="Arial"/>
              <a:cs typeface="Arial"/>
            </a:endParaRPr>
          </a:p>
          <a:p>
            <a:pPr marL="12700"/>
            <a:r>
              <a:rPr lang="ru-RU" sz="1400" b="1" spc="-5" dirty="0" smtClean="0">
                <a:solidFill>
                  <a:srgbClr val="0070C0"/>
                </a:solidFill>
                <a:latin typeface="Times New Roman"/>
                <a:cs typeface="Times New Roman"/>
              </a:rPr>
              <a:t>                                                                </a:t>
            </a:r>
            <a:r>
              <a:rPr lang="ru-RU" sz="1400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ЗАПРЕТЫ НА УКАЗАНИЕ В ДОКУМЕНТАЦИИ:</a:t>
            </a:r>
          </a:p>
          <a:p>
            <a:pPr marL="12700"/>
            <a:endParaRPr lang="ru-RU" spc="-5" dirty="0" smtClean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     </a:t>
            </a:r>
          </a:p>
          <a:p>
            <a:pPr marL="12700"/>
            <a:endParaRPr lang="ru-RU" spc="-5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2700"/>
            <a:endParaRPr lang="ru-RU" spc="-5" dirty="0" smtClean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spc="-5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ru-RU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   7. </a:t>
            </a:r>
            <a:r>
              <a:rPr lang="ru-RU" b="1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КОЛИЧЕСТВО ЕДИНИЦ ЛП ВО ВТОРИЧНОЙ УПАКОВКЕ И ТРЕБОВАНИЕ </a:t>
            </a:r>
          </a:p>
          <a:p>
            <a:pPr marL="12700"/>
            <a:r>
              <a:rPr lang="ru-RU" b="1" spc="-5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        ПОСТАВИТЬ  КОЛИЧЕСТВО УПАКОВОК ВМЕСТО КОЛИЧЕСТВА</a:t>
            </a:r>
          </a:p>
          <a:p>
            <a:pPr marL="12700"/>
            <a:r>
              <a:rPr lang="ru-RU" b="1" spc="-5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        ПРЕПАРАТА</a:t>
            </a:r>
          </a:p>
          <a:p>
            <a:pPr marL="12700"/>
            <a:endParaRPr lang="ru-RU" b="1" spc="-5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b="1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     8.  ТРЕБОВАНИЯ К ПОКАЗАТЕЛЯМ ФАРМАКОДИНАМИКИ И </a:t>
            </a:r>
          </a:p>
          <a:p>
            <a:pPr marL="12700"/>
            <a:r>
              <a:rPr lang="ru-RU" b="1" spc="-5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         ФАРМАКИНЕТИКИ</a:t>
            </a:r>
            <a:r>
              <a:rPr lang="ru-RU" b="1" spc="-5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  ЛП;</a:t>
            </a:r>
          </a:p>
          <a:p>
            <a:pPr marL="12700"/>
            <a:endParaRPr lang="ru-RU" b="1" spc="-5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b="1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     9.   ВСЕ ХАРАКТЕРИСТИКИ ИЗ ИНСТРУКЦИИ ПО ПРИМЕНЕНИЮ ЛП,</a:t>
            </a:r>
          </a:p>
          <a:p>
            <a:pPr marL="12700"/>
            <a:r>
              <a:rPr lang="ru-RU" b="1" spc="-5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          КОТОРЫЕ    ЗАТОЧЕНЫ ПОД КОНКРЕТНОГО ПРОИЗВОДИТЕЛЯ</a:t>
            </a:r>
            <a:endParaRPr lang="ru-RU" b="1" spc="-5" dirty="0">
              <a:solidFill>
                <a:srgbClr val="C00000"/>
              </a:solidFill>
              <a:latin typeface="Times New Roman"/>
              <a:cs typeface="Times New Roman"/>
            </a:endParaRPr>
          </a:p>
          <a:p>
            <a:pPr marL="12700"/>
            <a:endParaRPr lang="ru-RU" b="1" spc="-5" dirty="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47123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3792" y="201699"/>
            <a:ext cx="8934450" cy="31085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328670"/>
            <a:endParaRPr lang="ru-RU" sz="2000" b="1" dirty="0">
              <a:solidFill>
                <a:srgbClr val="C00000"/>
              </a:solidFill>
              <a:latin typeface="Arial"/>
              <a:cs typeface="Arial"/>
            </a:endParaRPr>
          </a:p>
          <a:p>
            <a:pPr marL="3328670"/>
            <a:endParaRPr sz="2000" b="1" dirty="0">
              <a:solidFill>
                <a:srgbClr val="C00000"/>
              </a:solidFill>
              <a:latin typeface="Arial"/>
              <a:cs typeface="Arial"/>
            </a:endParaRPr>
          </a:p>
          <a:p>
            <a:pPr marL="12700"/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                                         ЕСЛИ НЕЛЬЗЯ, НО ОЧЕНЬ ХОЧЕТСЯ , ТО МОЖНО…..</a:t>
            </a:r>
          </a:p>
          <a:p>
            <a:pPr marL="12700"/>
            <a:endParaRPr lang="ru-RU" spc="-5" dirty="0" smtClean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       </a:t>
            </a:r>
            <a:r>
              <a:rPr lang="ru-RU" b="1" spc="-5" dirty="0" smtClean="0">
                <a:solidFill>
                  <a:srgbClr val="002060"/>
                </a:solidFill>
                <a:latin typeface="Times New Roman"/>
                <a:cs typeface="Times New Roman"/>
              </a:rPr>
              <a:t>1. В ИСКЛЮЧИТЕЛЬНЫХ СЛУЧАЯХ……</a:t>
            </a:r>
          </a:p>
          <a:p>
            <a:pPr marL="12700"/>
            <a:r>
              <a:rPr lang="ru-RU" b="1" spc="-5" dirty="0">
                <a:solidFill>
                  <a:srgbClr val="002060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srgbClr val="002060"/>
                </a:solidFill>
                <a:latin typeface="Times New Roman"/>
                <a:cs typeface="Times New Roman"/>
              </a:rPr>
              <a:t>      2. ПРИ ПРОФЕССИОНАЛЬНОМ ОБОСНОВАНИИ…..</a:t>
            </a:r>
          </a:p>
          <a:p>
            <a:pPr marL="12700"/>
            <a:r>
              <a:rPr lang="ru-RU" b="1" spc="-5" dirty="0">
                <a:solidFill>
                  <a:srgbClr val="002060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srgbClr val="002060"/>
                </a:solidFill>
                <a:latin typeface="Times New Roman"/>
                <a:cs typeface="Times New Roman"/>
              </a:rPr>
              <a:t>      3. НЕТ ИНОЙ ВОЗМОЖНОСТИ ОПИСАТЬ ЗАКУПАЕМЫЙ</a:t>
            </a:r>
          </a:p>
          <a:p>
            <a:pPr marL="12700"/>
            <a:r>
              <a:rPr lang="ru-RU" b="1" spc="-5" dirty="0">
                <a:solidFill>
                  <a:srgbClr val="002060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srgbClr val="002060"/>
                </a:solidFill>
                <a:latin typeface="Times New Roman"/>
                <a:cs typeface="Times New Roman"/>
              </a:rPr>
              <a:t>          ЛЕКАРСТВЕННЫЙ ПРЕПАРАТ</a:t>
            </a:r>
            <a:endParaRPr lang="ru-RU" b="1" spc="-5" dirty="0">
              <a:solidFill>
                <a:srgbClr val="002060"/>
              </a:solidFill>
              <a:latin typeface="Times New Roman"/>
              <a:cs typeface="Times New Roman"/>
            </a:endParaRPr>
          </a:p>
          <a:p>
            <a:pPr marL="12700"/>
            <a:endParaRPr lang="ru-RU" b="1" spc="-5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b="1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  </a:t>
            </a:r>
            <a:endParaRPr lang="ru-RU" b="1" spc="-5" dirty="0">
              <a:solidFill>
                <a:srgbClr val="C00000"/>
              </a:solidFill>
              <a:latin typeface="Times New Roman"/>
              <a:cs typeface="Times New Roman"/>
            </a:endParaRPr>
          </a:p>
          <a:p>
            <a:pPr marL="12700"/>
            <a:endParaRPr lang="ru-RU" b="1" spc="-5" dirty="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057715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3792" y="201699"/>
            <a:ext cx="8934450" cy="25545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328670"/>
            <a:endParaRPr lang="ru-RU" sz="2000" b="1" dirty="0">
              <a:solidFill>
                <a:srgbClr val="C00000"/>
              </a:solidFill>
              <a:latin typeface="Arial"/>
              <a:cs typeface="Arial"/>
            </a:endParaRPr>
          </a:p>
          <a:p>
            <a:pPr marL="3328670"/>
            <a:endParaRPr sz="2000" b="1" dirty="0">
              <a:solidFill>
                <a:srgbClr val="C00000"/>
              </a:solidFill>
              <a:latin typeface="Arial"/>
              <a:cs typeface="Arial"/>
            </a:endParaRPr>
          </a:p>
          <a:p>
            <a:pPr marL="12700"/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                                                          ФОРМА ВЫПУСКА</a:t>
            </a:r>
          </a:p>
          <a:p>
            <a:pPr marL="12700"/>
            <a:endParaRPr lang="ru-RU" b="1" spc="-5" dirty="0">
              <a:solidFill>
                <a:srgbClr val="C00000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b="1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       СОГЛАСНО ПОДП. «В» «Е» П.5  ПП РФ 1380 ЗАПРЕЩАЕТСЯ УКАЗЫВАТЬ</a:t>
            </a:r>
          </a:p>
          <a:p>
            <a:pPr marL="12700"/>
            <a:r>
              <a:rPr lang="ru-RU" b="1" spc="-5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      БЕЗ ДОЛЖНОГО ОБОСНОВАНИЯ ОБЪЕМ НАПОЛНЕНИЯ ПЕРВИЧНОЙ</a:t>
            </a:r>
          </a:p>
          <a:p>
            <a:pPr marL="12700"/>
            <a:r>
              <a:rPr lang="ru-RU" b="1" spc="-5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      УПАКОВКИ  ЛП , ЗА ИСКЛЮЧЕНИЕМ РАСТВОРОВ  ДЛЯ ИНФУЗИЙ, А </a:t>
            </a:r>
          </a:p>
          <a:p>
            <a:pPr marL="12700"/>
            <a:r>
              <a:rPr lang="ru-RU" b="1" spc="-5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      ТАКЖЕ КОНКРЕТНУЮ ФОРМУ  ВЫПУСКА ( ПЕРВИЧНАЯ УПАКОВКА)</a:t>
            </a:r>
          </a:p>
          <a:p>
            <a:pPr marL="12700"/>
            <a:r>
              <a:rPr lang="ru-RU" b="1" spc="-5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       ЛП (  НАПРИМЕР, АМПУЛА, ФЛАКОН, БЛИСТЕР И ТД)</a:t>
            </a:r>
            <a:endParaRPr lang="ru-RU" b="1" spc="-5" dirty="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39278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3792" y="201699"/>
            <a:ext cx="8934450" cy="61555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328670"/>
            <a:endParaRPr lang="ru-RU" sz="2000" b="1" dirty="0">
              <a:solidFill>
                <a:srgbClr val="C00000"/>
              </a:solidFill>
              <a:latin typeface="Arial"/>
              <a:cs typeface="Arial"/>
            </a:endParaRPr>
          </a:p>
          <a:p>
            <a:pPr marL="3328670"/>
            <a:endParaRPr sz="2000" b="1" dirty="0">
              <a:solidFill>
                <a:srgbClr val="C00000"/>
              </a:solidFill>
              <a:latin typeface="Arial"/>
              <a:cs typeface="Arial"/>
            </a:endParaRPr>
          </a:p>
          <a:p>
            <a:pPr marL="12700"/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                                        РЕШЕНИЕ КУРСКОГО УФАС ОТ 29.03.2018 </a:t>
            </a:r>
          </a:p>
          <a:p>
            <a:pPr marL="12700"/>
            <a:r>
              <a:rPr lang="ru-RU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                                                            ( ДЕЛО 87</a:t>
            </a:r>
            <a:r>
              <a:rPr lang="en-US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/</a:t>
            </a:r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 2018)</a:t>
            </a:r>
          </a:p>
          <a:p>
            <a:pPr marL="12700"/>
            <a:endParaRPr lang="ru-RU" b="1" spc="-5" dirty="0">
              <a:solidFill>
                <a:srgbClr val="C00000"/>
              </a:solidFill>
              <a:latin typeface="Times New Roman"/>
              <a:cs typeface="Times New Roman"/>
            </a:endParaRPr>
          </a:p>
          <a:p>
            <a:pPr marL="12700"/>
            <a:endParaRPr lang="ru-RU" b="1" spc="-5" dirty="0" smtClean="0">
              <a:solidFill>
                <a:srgbClr val="C00000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                  </a:t>
            </a:r>
            <a:r>
              <a:rPr lang="ru-RU" b="1" spc="-5" dirty="0" smtClean="0">
                <a:solidFill>
                  <a:srgbClr val="0070C0"/>
                </a:solidFill>
                <a:latin typeface="Times New Roman"/>
                <a:cs typeface="Times New Roman"/>
              </a:rPr>
              <a:t>ПРИ ЗАКУПКЕ ЛП С МНН  ЦИСПЛАТИН ( КОНЦЕНТРАТ ДЛЯ </a:t>
            </a:r>
          </a:p>
          <a:p>
            <a:pPr marL="12700"/>
            <a:r>
              <a:rPr lang="ru-RU" b="1" spc="-5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srgbClr val="0070C0"/>
                </a:solidFill>
                <a:latin typeface="Times New Roman"/>
                <a:cs typeface="Times New Roman"/>
              </a:rPr>
              <a:t>                 ПРИГОТОВЛЕНИЯ РАСТВОРА ДЛЯ ИНФУЗИЙ) ЗАКАЗЧИК</a:t>
            </a:r>
          </a:p>
          <a:p>
            <a:pPr marL="12700"/>
            <a:r>
              <a:rPr lang="ru-RU" b="1" spc="-5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srgbClr val="0070C0"/>
                </a:solidFill>
                <a:latin typeface="Times New Roman"/>
                <a:cs typeface="Times New Roman"/>
              </a:rPr>
              <a:t>                 УСТАНОВИЛ ТРЕБОВАНИЕ К КОЛИЧЕСТВУ ЛП В УПАКОВКЕ</a:t>
            </a:r>
          </a:p>
          <a:p>
            <a:pPr marL="12700"/>
            <a:r>
              <a:rPr lang="ru-RU" b="1" spc="-5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srgbClr val="0070C0"/>
                </a:solidFill>
                <a:latin typeface="Times New Roman"/>
                <a:cs typeface="Times New Roman"/>
              </a:rPr>
              <a:t>                 ( ОБЪЕМУ НАПОЛНЕНИЯ)- 50 МЛ.</a:t>
            </a:r>
          </a:p>
          <a:p>
            <a:pPr marL="12700"/>
            <a:r>
              <a:rPr lang="ru-RU" b="1" spc="-5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srgbClr val="0070C0"/>
                </a:solidFill>
                <a:latin typeface="Times New Roman"/>
                <a:cs typeface="Times New Roman"/>
              </a:rPr>
              <a:t>                  УЧАСТНИК ЗАКУПКИ ПРЕДЛОЖИЛ 20 МЛ </a:t>
            </a:r>
          </a:p>
          <a:p>
            <a:pPr marL="12700"/>
            <a:r>
              <a:rPr lang="ru-RU" b="1" spc="-5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srgbClr val="0070C0"/>
                </a:solidFill>
                <a:latin typeface="Times New Roman"/>
                <a:cs typeface="Times New Roman"/>
              </a:rPr>
              <a:t>                 ЗАКАЗЧИК ОТКЛОНИЛ УЧАСТНИКА</a:t>
            </a:r>
          </a:p>
          <a:p>
            <a:pPr marL="12700"/>
            <a:endParaRPr lang="ru-RU" b="1" spc="-5" dirty="0">
              <a:solidFill>
                <a:srgbClr val="0070C0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b="1" spc="-5" dirty="0" smtClean="0">
                <a:solidFill>
                  <a:srgbClr val="0070C0"/>
                </a:solidFill>
                <a:latin typeface="Times New Roman"/>
                <a:cs typeface="Times New Roman"/>
              </a:rPr>
              <a:t>                   ФАС ПРИЗНАЛ  ОТКЛОНЕНИЕ НЕПРАВОМЕРНЫМ, ОТМЕТИВ,</a:t>
            </a:r>
          </a:p>
          <a:p>
            <a:pPr marL="12700"/>
            <a:r>
              <a:rPr lang="ru-RU" b="1" spc="-5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srgbClr val="0070C0"/>
                </a:solidFill>
                <a:latin typeface="Times New Roman"/>
                <a:cs typeface="Times New Roman"/>
              </a:rPr>
              <a:t>                  ЧТО ЕДИНСТВЕННЫМ ИСКЛЮЧЕНИЕМ, КОГДА ЗАКАЗЧИК </a:t>
            </a:r>
          </a:p>
          <a:p>
            <a:pPr marL="12700"/>
            <a:r>
              <a:rPr lang="ru-RU" b="1" spc="-5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srgbClr val="0070C0"/>
                </a:solidFill>
                <a:latin typeface="Times New Roman"/>
                <a:cs typeface="Times New Roman"/>
              </a:rPr>
              <a:t>                  ВПРАВЕ УСТАНОВИТЬ ТРЕБОВАНИЯ К ОБЪЕМУ  ПЕРВИЧНОЙ</a:t>
            </a:r>
          </a:p>
          <a:p>
            <a:pPr marL="12700"/>
            <a:r>
              <a:rPr lang="ru-RU" b="1" spc="-5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srgbClr val="0070C0"/>
                </a:solidFill>
                <a:latin typeface="Times New Roman"/>
                <a:cs typeface="Times New Roman"/>
              </a:rPr>
              <a:t>                   УПАКОВКИ ЯВЛЯЕТСЯ ЗАКУПКА РАСТВОРОВ ДЛЯ ИНФУЗИЙ.</a:t>
            </a:r>
          </a:p>
          <a:p>
            <a:pPr marL="12700"/>
            <a:r>
              <a:rPr lang="ru-RU" b="1" spc="-5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srgbClr val="0070C0"/>
                </a:solidFill>
                <a:latin typeface="Times New Roman"/>
                <a:cs typeface="Times New Roman"/>
              </a:rPr>
              <a:t>                   ОДНАКО, В ДАННОМ СЛУЧАЕ ЗАКАЗЧИК ЗАКУПАЛ </a:t>
            </a:r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КОНЦЕНТРАТ</a:t>
            </a:r>
          </a:p>
          <a:p>
            <a:pPr marL="12700"/>
            <a:r>
              <a:rPr lang="ru-RU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                   ДЛЯ ПРИГОТОВЛЕНИЯ РАСТВОРА ДЛЯ ИНФУЗИЙ</a:t>
            </a:r>
          </a:p>
          <a:p>
            <a:pPr marL="12700"/>
            <a:endParaRPr lang="ru-RU" b="1" spc="-5" dirty="0">
              <a:solidFill>
                <a:srgbClr val="C00000"/>
              </a:solidFill>
              <a:latin typeface="Times New Roman"/>
              <a:cs typeface="Times New Roman"/>
            </a:endParaRPr>
          </a:p>
          <a:p>
            <a:pPr marL="12700"/>
            <a:endParaRPr lang="ru-RU" b="1" spc="-5" dirty="0" smtClean="0">
              <a:solidFill>
                <a:srgbClr val="C00000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                  </a:t>
            </a:r>
            <a:endParaRPr lang="ru-RU" b="1" spc="-5" dirty="0">
              <a:solidFill>
                <a:srgbClr val="C00000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967272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3792" y="201699"/>
            <a:ext cx="8934450" cy="338554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328670"/>
            <a:endParaRPr lang="ru-RU" sz="2000" b="1" dirty="0">
              <a:solidFill>
                <a:srgbClr val="C00000"/>
              </a:solidFill>
              <a:latin typeface="Arial"/>
              <a:cs typeface="Arial"/>
            </a:endParaRPr>
          </a:p>
          <a:p>
            <a:pPr marL="3328670"/>
            <a:endParaRPr sz="2000" b="1" dirty="0">
              <a:solidFill>
                <a:srgbClr val="C00000"/>
              </a:solidFill>
              <a:latin typeface="Arial"/>
              <a:cs typeface="Arial"/>
            </a:endParaRPr>
          </a:p>
          <a:p>
            <a:pPr marL="12700"/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                                         ОБЪЕМ НАПОЛНЕНИЯ ПЕРВИЧНОЙ УПАКОВКИ</a:t>
            </a:r>
          </a:p>
          <a:p>
            <a:pPr marL="12700"/>
            <a:endParaRPr lang="ru-RU" b="1" spc="-5" dirty="0">
              <a:solidFill>
                <a:srgbClr val="C00000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b="1" spc="-5" dirty="0" smtClean="0">
                <a:latin typeface="Times New Roman"/>
                <a:cs typeface="Times New Roman"/>
              </a:rPr>
              <a:t>При описании объекта закупки возможно указание объема наполнения первичной упаковки. При этом в документации должно быть обоснование необходимости указания таких характеристик</a:t>
            </a:r>
          </a:p>
          <a:p>
            <a:pPr marL="12700"/>
            <a:endParaRPr lang="ru-RU" b="1" spc="-5" dirty="0">
              <a:latin typeface="Times New Roman"/>
              <a:cs typeface="Times New Roman"/>
            </a:endParaRPr>
          </a:p>
          <a:p>
            <a:pPr marL="12700"/>
            <a:endParaRPr lang="ru-RU" b="1" spc="-5" dirty="0" smtClean="0">
              <a:latin typeface="Times New Roman"/>
              <a:cs typeface="Times New Roman"/>
            </a:endParaRPr>
          </a:p>
          <a:p>
            <a:pPr marL="12700"/>
            <a:r>
              <a:rPr lang="ru-RU" b="1" spc="-5" dirty="0"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latin typeface="Times New Roman"/>
                <a:cs typeface="Times New Roman"/>
              </a:rPr>
              <a:t>                                    </a:t>
            </a:r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ПИСЬМО МЗ ОТ 14 ФЕВРАЛЯ 2018 ГОДА № 418</a:t>
            </a:r>
            <a:r>
              <a:rPr lang="en-US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/25-5</a:t>
            </a:r>
            <a:endParaRPr lang="ru-RU" b="1" spc="-5" dirty="0">
              <a:solidFill>
                <a:srgbClr val="C00000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  </a:t>
            </a:r>
            <a:endParaRPr lang="ru-RU" b="1" spc="-5" dirty="0">
              <a:solidFill>
                <a:srgbClr val="C00000"/>
              </a:solidFill>
              <a:latin typeface="Times New Roman"/>
              <a:cs typeface="Times New Roman"/>
            </a:endParaRPr>
          </a:p>
          <a:p>
            <a:pPr marL="12700"/>
            <a:endParaRPr lang="ru-RU" b="1" spc="-5" dirty="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511524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26897" y="1309877"/>
            <a:ext cx="8568055" cy="0"/>
          </a:xfrm>
          <a:custGeom>
            <a:avLst/>
            <a:gdLst/>
            <a:ahLst/>
            <a:cxnLst/>
            <a:rect l="l" t="t" r="r" b="b"/>
            <a:pathLst>
              <a:path w="8568055">
                <a:moveTo>
                  <a:pt x="0" y="0"/>
                </a:moveTo>
                <a:lnTo>
                  <a:pt x="8567928" y="0"/>
                </a:lnTo>
              </a:path>
            </a:pathLst>
          </a:custGeom>
          <a:ln w="19812">
            <a:solidFill>
              <a:srgbClr val="E2465A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" name="object 3"/>
          <p:cNvSpPr/>
          <p:nvPr/>
        </p:nvSpPr>
        <p:spPr>
          <a:xfrm>
            <a:off x="326897" y="6163817"/>
            <a:ext cx="8568055" cy="0"/>
          </a:xfrm>
          <a:custGeom>
            <a:avLst/>
            <a:gdLst/>
            <a:ahLst/>
            <a:cxnLst/>
            <a:rect l="l" t="t" r="r" b="b"/>
            <a:pathLst>
              <a:path w="8568055">
                <a:moveTo>
                  <a:pt x="0" y="0"/>
                </a:moveTo>
                <a:lnTo>
                  <a:pt x="8567928" y="0"/>
                </a:lnTo>
              </a:path>
            </a:pathLst>
          </a:custGeom>
          <a:ln w="19812">
            <a:solidFill>
              <a:srgbClr val="E2465A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535940" y="-19811"/>
            <a:ext cx="8072119" cy="934999"/>
          </a:xfrm>
          <a:prstGeom prst="rect">
            <a:avLst/>
          </a:prstGeom>
        </p:spPr>
        <p:txBody>
          <a:bodyPr vert="horz" wrap="square" lIns="0" tIns="392556" rIns="0" bIns="0" rtlCol="0">
            <a:spAutoFit/>
          </a:bodyPr>
          <a:lstStyle/>
          <a:p>
            <a:pPr marL="1983739" marR="5080" indent="-1050925">
              <a:lnSpc>
                <a:spcPts val="2100"/>
              </a:lnSpc>
            </a:pPr>
            <a:r>
              <a:rPr lang="ru-RU" dirty="0" smtClean="0">
                <a:solidFill>
                  <a:srgbClr val="E2465A"/>
                </a:solidFill>
                <a:latin typeface="Arial"/>
                <a:cs typeface="Arial"/>
              </a:rPr>
              <a:t>НОВОЕ В </a:t>
            </a:r>
            <a:r>
              <a:rPr dirty="0" smtClean="0">
                <a:solidFill>
                  <a:srgbClr val="E2465A"/>
                </a:solidFill>
                <a:latin typeface="Arial"/>
                <a:cs typeface="Arial"/>
              </a:rPr>
              <a:t>ЗАКОНОДАТЕЛЬНО</a:t>
            </a:r>
            <a:r>
              <a:rPr lang="ru-RU" dirty="0" smtClean="0">
                <a:solidFill>
                  <a:srgbClr val="E2465A"/>
                </a:solidFill>
                <a:latin typeface="Arial"/>
                <a:cs typeface="Arial"/>
              </a:rPr>
              <a:t>М</a:t>
            </a:r>
            <a:r>
              <a:rPr dirty="0" smtClean="0">
                <a:solidFill>
                  <a:srgbClr val="E2465A"/>
                </a:solidFill>
                <a:latin typeface="Arial"/>
                <a:cs typeface="Arial"/>
              </a:rPr>
              <a:t> РЕГУЛИРОВАНИ</a:t>
            </a:r>
            <a:r>
              <a:rPr spc="-65" dirty="0" smtClean="0">
                <a:solidFill>
                  <a:srgbClr val="E2465A"/>
                </a:solidFill>
                <a:latin typeface="Arial"/>
                <a:cs typeface="Arial"/>
              </a:rPr>
              <a:t> </a:t>
            </a:r>
            <a:r>
              <a:rPr dirty="0" smtClean="0">
                <a:solidFill>
                  <a:srgbClr val="E2465A"/>
                </a:solidFill>
                <a:latin typeface="Arial"/>
                <a:cs typeface="Arial"/>
              </a:rPr>
              <a:t>ЗАКУПОК  </a:t>
            </a:r>
            <a:r>
              <a:rPr dirty="0">
                <a:solidFill>
                  <a:srgbClr val="E2465A"/>
                </a:solidFill>
                <a:latin typeface="Arial"/>
                <a:cs typeface="Arial"/>
              </a:rPr>
              <a:t>ЛЕКАРСТВЕННЫХ</a:t>
            </a:r>
            <a:r>
              <a:rPr spc="-55" dirty="0">
                <a:solidFill>
                  <a:srgbClr val="E2465A"/>
                </a:solidFill>
                <a:latin typeface="Arial"/>
                <a:cs typeface="Arial"/>
              </a:rPr>
              <a:t> </a:t>
            </a:r>
            <a:r>
              <a:rPr dirty="0">
                <a:solidFill>
                  <a:srgbClr val="E2465A"/>
                </a:solidFill>
                <a:latin typeface="Arial"/>
                <a:cs typeface="Arial"/>
              </a:rPr>
              <a:t>ПРЕПАРАТОВ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20700" y="1593850"/>
            <a:ext cx="8114665" cy="21929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sz="1600" spc="-5" dirty="0">
                <a:solidFill>
                  <a:prstClr val="black"/>
                </a:solidFill>
                <a:latin typeface="Times New Roman"/>
                <a:cs typeface="Times New Roman"/>
              </a:rPr>
              <a:t>-</a:t>
            </a:r>
            <a:endParaRPr sz="1600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>
              <a:spcBef>
                <a:spcPts val="15"/>
              </a:spcBef>
            </a:pPr>
            <a:endParaRPr sz="1650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srgbClr val="0070C0"/>
                </a:solidFill>
                <a:latin typeface="Times New Roman"/>
                <a:cs typeface="Times New Roman"/>
              </a:rPr>
              <a:t>Приказ Министерства здравоохранения РФ от 08.02.2017 г № 47н</a:t>
            </a:r>
          </a:p>
          <a:p>
            <a:pPr marL="12700"/>
            <a:r>
              <a:rPr lang="ru-RU" b="1" spc="-5" dirty="0" smtClean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latin typeface="Times New Roman"/>
                <a:cs typeface="Times New Roman"/>
              </a:rPr>
              <a:t>«Об утверждении перечня лекарственных препаратов для медицинского применения, в отношении которых устанавливаются требования к объему тары, упаковке и комплектности»</a:t>
            </a:r>
            <a:endParaRPr lang="ru-RU" b="1" dirty="0" smtClean="0">
              <a:latin typeface="Times New Roman"/>
              <a:cs typeface="Times New Roman"/>
            </a:endParaRPr>
          </a:p>
          <a:p>
            <a:pPr>
              <a:spcBef>
                <a:spcPts val="25"/>
              </a:spcBef>
            </a:pPr>
            <a:endParaRPr lang="ru-RU" sz="2000" dirty="0" smtClean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2700" marR="61594" indent="50165"/>
            <a:endParaRPr dirty="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196626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3792" y="201699"/>
            <a:ext cx="8934450" cy="44935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328670"/>
            <a:endParaRPr lang="ru-RU" sz="2000" b="1" dirty="0">
              <a:solidFill>
                <a:srgbClr val="C00000"/>
              </a:solidFill>
              <a:latin typeface="Arial"/>
              <a:cs typeface="Arial"/>
            </a:endParaRPr>
          </a:p>
          <a:p>
            <a:pPr marL="3328670"/>
            <a:endParaRPr sz="2000" b="1" dirty="0">
              <a:solidFill>
                <a:srgbClr val="C00000"/>
              </a:solidFill>
              <a:latin typeface="Arial"/>
              <a:cs typeface="Arial"/>
            </a:endParaRPr>
          </a:p>
          <a:p>
            <a:pPr marL="12700"/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                                ОБОСНОВАНИЕ  ДОПОЛНИТЕЛЬНЫХ ХАРАКТЕРИСТИК</a:t>
            </a:r>
          </a:p>
          <a:p>
            <a:pPr marL="12700"/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                                                              ( п.5 ПП 1380)</a:t>
            </a:r>
          </a:p>
          <a:p>
            <a:pPr marL="12700"/>
            <a:endParaRPr lang="ru-RU" b="1" spc="-5" dirty="0">
              <a:solidFill>
                <a:srgbClr val="C00000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       </a:t>
            </a:r>
            <a:r>
              <a:rPr lang="ru-RU" b="1" spc="-5" dirty="0" smtClean="0">
                <a:solidFill>
                  <a:srgbClr val="00B050"/>
                </a:solidFill>
                <a:latin typeface="Times New Roman"/>
                <a:cs typeface="Times New Roman"/>
              </a:rPr>
              <a:t>1</a:t>
            </a:r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. </a:t>
            </a:r>
            <a:r>
              <a:rPr lang="ru-RU" b="1" spc="-5" dirty="0" smtClean="0">
                <a:solidFill>
                  <a:srgbClr val="00B050"/>
                </a:solidFill>
                <a:latin typeface="Times New Roman"/>
                <a:cs typeface="Times New Roman"/>
              </a:rPr>
              <a:t>ОБОСНОВАНИЕ ДОЛЖНО БЫТЬ ИЗЛОЖЕНО В ДОКУМЕНТАЦИИ:</a:t>
            </a:r>
          </a:p>
          <a:p>
            <a:pPr marL="12700"/>
            <a:r>
              <a:rPr lang="ru-RU" b="1" spc="-5" dirty="0">
                <a:solidFill>
                  <a:srgbClr val="00B050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srgbClr val="00B050"/>
                </a:solidFill>
                <a:latin typeface="Times New Roman"/>
                <a:cs typeface="Times New Roman"/>
              </a:rPr>
              <a:t>          ( Отсутствие обоснования в документации при установлении дополнительных</a:t>
            </a:r>
          </a:p>
          <a:p>
            <a:pPr marL="12700"/>
            <a:r>
              <a:rPr lang="ru-RU" b="1" spc="-5" dirty="0">
                <a:solidFill>
                  <a:srgbClr val="00B050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srgbClr val="00B050"/>
                </a:solidFill>
                <a:latin typeface="Times New Roman"/>
                <a:cs typeface="Times New Roman"/>
              </a:rPr>
              <a:t>             характеристик является нарушением )</a:t>
            </a:r>
          </a:p>
          <a:p>
            <a:pPr marL="12700"/>
            <a:endParaRPr lang="ru-RU" b="1" spc="-5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             РЕШЕНИЕ КИРОВСКОГО УФАС РФ  ОТ 05.04.2018 № 126</a:t>
            </a:r>
            <a:r>
              <a:rPr lang="en-US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/</a:t>
            </a:r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03-18</a:t>
            </a:r>
          </a:p>
          <a:p>
            <a:pPr marL="12700"/>
            <a:endParaRPr lang="ru-RU" b="1" spc="-5" dirty="0">
              <a:solidFill>
                <a:srgbClr val="C00000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b="1" spc="-5" dirty="0" smtClean="0">
                <a:solidFill>
                  <a:srgbClr val="00B050"/>
                </a:solidFill>
                <a:latin typeface="Times New Roman"/>
                <a:cs typeface="Times New Roman"/>
              </a:rPr>
              <a:t>       2.  ОБОСНОВАНИЕ ДОЛЖНО БЫТЬ КОНКРЕТНЫМ И РАЗВЕРНУТЫМ</a:t>
            </a:r>
          </a:p>
          <a:p>
            <a:pPr marL="12700"/>
            <a:r>
              <a:rPr lang="ru-RU" b="1" spc="-5" dirty="0">
                <a:solidFill>
                  <a:srgbClr val="00B050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srgbClr val="00B050"/>
                </a:solidFill>
                <a:latin typeface="Times New Roman"/>
                <a:cs typeface="Times New Roman"/>
              </a:rPr>
              <a:t>           ( Нельзя допускать общих фраз, нельзя в итоге этим ограничивать</a:t>
            </a:r>
          </a:p>
          <a:p>
            <a:pPr marL="12700"/>
            <a:r>
              <a:rPr lang="ru-RU" b="1" spc="-5" dirty="0">
                <a:solidFill>
                  <a:srgbClr val="00B050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srgbClr val="00B050"/>
                </a:solidFill>
                <a:latin typeface="Times New Roman"/>
                <a:cs typeface="Times New Roman"/>
              </a:rPr>
              <a:t>              конкуренцию!!!)</a:t>
            </a:r>
          </a:p>
          <a:p>
            <a:pPr marL="12700"/>
            <a:r>
              <a:rPr lang="ru-RU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         </a:t>
            </a:r>
            <a:endParaRPr lang="ru-RU" b="1" spc="-5" dirty="0">
              <a:solidFill>
                <a:srgbClr val="C00000"/>
              </a:solidFill>
              <a:latin typeface="Times New Roman"/>
              <a:cs typeface="Times New Roman"/>
            </a:endParaRPr>
          </a:p>
          <a:p>
            <a:pPr marL="12700"/>
            <a:endParaRPr lang="ru-RU" b="1" spc="-5" dirty="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759164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3792" y="201699"/>
            <a:ext cx="8934450" cy="56015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328670"/>
            <a:endParaRPr lang="ru-RU" sz="2000" b="1" dirty="0">
              <a:solidFill>
                <a:srgbClr val="C00000"/>
              </a:solidFill>
              <a:latin typeface="Arial"/>
              <a:cs typeface="Arial"/>
            </a:endParaRPr>
          </a:p>
          <a:p>
            <a:pPr marL="3328670"/>
            <a:endParaRPr sz="2000" b="1" dirty="0">
              <a:solidFill>
                <a:srgbClr val="C00000"/>
              </a:solidFill>
              <a:latin typeface="Arial"/>
              <a:cs typeface="Arial"/>
            </a:endParaRPr>
          </a:p>
          <a:p>
            <a:pPr marL="12700"/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                                ОБОСНОВАНИЕ  ДОПОЛНИТЕЛЬНЫХ ХАРАКТЕРИСТИК</a:t>
            </a:r>
          </a:p>
          <a:p>
            <a:pPr marL="12700"/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                                                              ( п.5 ПП 1380)</a:t>
            </a:r>
          </a:p>
          <a:p>
            <a:pPr marL="12700"/>
            <a:endParaRPr lang="ru-RU" b="1" spc="-5" dirty="0">
              <a:solidFill>
                <a:srgbClr val="C00000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                                РЕШЕНИЕ ЧЕЛЯБИНСКОГО УФАС  РФ ОТ 22.02.2018 Г</a:t>
            </a:r>
          </a:p>
          <a:p>
            <a:pPr marL="12700"/>
            <a:endParaRPr lang="ru-RU" b="1" spc="-5" dirty="0">
              <a:solidFill>
                <a:srgbClr val="C00000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b="1" spc="-5" dirty="0" smtClean="0">
                <a:solidFill>
                  <a:srgbClr val="0070C0"/>
                </a:solidFill>
                <a:latin typeface="Times New Roman"/>
                <a:cs typeface="Times New Roman"/>
              </a:rPr>
              <a:t>                    ПРЕДМЕТ ЗАКУПКИ- ЛП С МНН ЙОПАМИДОЛ. ОПИСАНИЕ </a:t>
            </a:r>
          </a:p>
          <a:p>
            <a:pPr marL="12700"/>
            <a:r>
              <a:rPr lang="ru-RU" b="1" spc="-5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srgbClr val="0070C0"/>
                </a:solidFill>
                <a:latin typeface="Times New Roman"/>
                <a:cs typeface="Times New Roman"/>
              </a:rPr>
              <a:t>                   ХАРАКТЕРИСТИК ПРЕПАРАТА В ТЗ БЫЛО ЗАТОЧЕНО ПОД</a:t>
            </a:r>
          </a:p>
          <a:p>
            <a:pPr marL="12700"/>
            <a:r>
              <a:rPr lang="ru-RU" b="1" spc="-5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srgbClr val="0070C0"/>
                </a:solidFill>
                <a:latin typeface="Times New Roman"/>
                <a:cs typeface="Times New Roman"/>
              </a:rPr>
              <a:t>                   ОДНОГО ПРОИЗВОДИТЕЛЯ  ;</a:t>
            </a:r>
          </a:p>
          <a:p>
            <a:pPr marL="12700"/>
            <a:r>
              <a:rPr lang="ru-RU" b="1" spc="-5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srgbClr val="0070C0"/>
                </a:solidFill>
                <a:latin typeface="Times New Roman"/>
                <a:cs typeface="Times New Roman"/>
              </a:rPr>
              <a:t>                   ОБОСНОВАНИЕ УСТАНОВЛЕННЫХ ТРЕБОВАНИЙ ЗАКАЗЧИКОМ:</a:t>
            </a:r>
          </a:p>
          <a:p>
            <a:pPr marL="12700"/>
            <a:r>
              <a:rPr lang="ru-RU" b="1" spc="-5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srgbClr val="0070C0"/>
                </a:solidFill>
                <a:latin typeface="Times New Roman"/>
                <a:cs typeface="Times New Roman"/>
              </a:rPr>
              <a:t>                   « ХАРАКТЕРИСТИКИ УКАЗАНЫ В СООТВЕТСТВИИ С ПОТРЕБ-</a:t>
            </a:r>
          </a:p>
          <a:p>
            <a:pPr marL="12700"/>
            <a:r>
              <a:rPr lang="ru-RU" b="1" spc="-5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srgbClr val="0070C0"/>
                </a:solidFill>
                <a:latin typeface="Times New Roman"/>
                <a:cs typeface="Times New Roman"/>
              </a:rPr>
              <a:t>                    НОСТЯМИ ЗАКАЗЧИКА, СПЕЦИФИКОЙ ОКАЗАНИЯ МЕД.</a:t>
            </a:r>
          </a:p>
          <a:p>
            <a:pPr marL="12700"/>
            <a:r>
              <a:rPr lang="ru-RU" b="1" spc="-5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srgbClr val="0070C0"/>
                </a:solidFill>
                <a:latin typeface="Times New Roman"/>
                <a:cs typeface="Times New Roman"/>
              </a:rPr>
              <a:t>                    ПОМОЩИ В ЛПУ</a:t>
            </a:r>
          </a:p>
          <a:p>
            <a:pPr marL="12700"/>
            <a:r>
              <a:rPr lang="ru-RU" b="1" spc="-5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srgbClr val="0070C0"/>
                </a:solidFill>
                <a:latin typeface="Times New Roman"/>
                <a:cs typeface="Times New Roman"/>
              </a:rPr>
              <a:t>                    В ЧЕМ ЗАКЛЮЧАЕТСЯ ЭТА СПЕЦИФИКА------?????????????????</a:t>
            </a:r>
          </a:p>
          <a:p>
            <a:pPr marL="12700"/>
            <a:endParaRPr lang="ru-RU" b="1" spc="-5" dirty="0">
              <a:solidFill>
                <a:srgbClr val="0070C0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                      РЕШЕНИЕ:  ОБОСНОВАНИЕ ХАРАКТЕРИСТИК ПРЕПАРАТА-</a:t>
            </a:r>
          </a:p>
          <a:p>
            <a:pPr marL="12700"/>
            <a:r>
              <a:rPr lang="ru-RU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                                              НЕНАДЛЕЖАЩЕЕ</a:t>
            </a:r>
          </a:p>
          <a:p>
            <a:pPr marL="12700"/>
            <a:r>
              <a:rPr lang="ru-RU" b="1" spc="-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                       </a:t>
            </a:r>
            <a:endParaRPr lang="ru-RU" b="1" spc="-5" dirty="0">
              <a:solidFill>
                <a:srgbClr val="C00000"/>
              </a:solidFill>
              <a:latin typeface="Times New Roman"/>
              <a:cs typeface="Times New Roman"/>
            </a:endParaRPr>
          </a:p>
          <a:p>
            <a:pPr marL="12700"/>
            <a:endParaRPr lang="ru-RU" b="1" spc="-5" dirty="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026265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3792" y="201699"/>
            <a:ext cx="8934450" cy="53245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328670"/>
            <a:r>
              <a:rPr lang="ru-RU" sz="2000" b="1" dirty="0" smtClean="0">
                <a:solidFill>
                  <a:srgbClr val="C00000"/>
                </a:solidFill>
                <a:latin typeface="Arial"/>
                <a:cs typeface="Arial"/>
              </a:rPr>
              <a:t>ТЗ НА ПОСТАВКУ ЛП «ЛЕВОФЛОКСАЦИН»</a:t>
            </a:r>
            <a:endParaRPr lang="ru-RU" sz="2000" b="1" dirty="0">
              <a:solidFill>
                <a:srgbClr val="C00000"/>
              </a:solidFill>
              <a:latin typeface="Arial"/>
              <a:cs typeface="Arial"/>
            </a:endParaRPr>
          </a:p>
          <a:p>
            <a:pPr marL="3328670"/>
            <a:endParaRPr sz="2000" b="1" dirty="0">
              <a:solidFill>
                <a:srgbClr val="C00000"/>
              </a:solidFill>
              <a:latin typeface="Arial"/>
              <a:cs typeface="Arial"/>
            </a:endParaRPr>
          </a:p>
          <a:p>
            <a:pPr marL="12700"/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                                         </a:t>
            </a:r>
            <a:endParaRPr lang="ru-RU" b="1" spc="-5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b="1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  МНН-                                              ЛЕВОФЛАКСАЦИН</a:t>
            </a:r>
          </a:p>
          <a:p>
            <a:pPr marL="12700"/>
            <a:endParaRPr lang="ru-RU" b="1" spc="-5" dirty="0" smtClean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b="1" spc="-5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 ОКПД2                                           21.20.10.190</a:t>
            </a:r>
          </a:p>
          <a:p>
            <a:pPr marL="12700"/>
            <a:endParaRPr lang="ru-RU" b="1" spc="-5" dirty="0" smtClean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b="1" spc="-5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 ЛЕКАРСТВЕННАЯ                    Табл. Или табл. </a:t>
            </a:r>
            <a:r>
              <a:rPr lang="ru-RU" b="1" spc="-5" dirty="0" err="1" smtClean="0">
                <a:solidFill>
                  <a:prstClr val="black"/>
                </a:solidFill>
                <a:latin typeface="Times New Roman"/>
                <a:cs typeface="Times New Roman"/>
              </a:rPr>
              <a:t>Покр</a:t>
            </a:r>
            <a:r>
              <a:rPr lang="ru-RU" b="1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.</a:t>
            </a:r>
          </a:p>
          <a:p>
            <a:pPr marL="12700"/>
            <a:r>
              <a:rPr lang="ru-RU" b="1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 ФОРМА:                                          оболочкой</a:t>
            </a:r>
          </a:p>
          <a:p>
            <a:pPr marL="12700"/>
            <a:endParaRPr lang="ru-RU" b="1" spc="-5" dirty="0">
              <a:solidFill>
                <a:srgbClr val="C00000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b="1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   ДОЗИРОВКА:                             1 табл. 500 мг или 2 таб.</a:t>
            </a:r>
          </a:p>
          <a:p>
            <a:pPr marL="12700"/>
            <a:r>
              <a:rPr lang="ru-RU" b="1" spc="-5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                                                          по 250 мг</a:t>
            </a:r>
          </a:p>
          <a:p>
            <a:pPr marL="12700"/>
            <a:endParaRPr lang="ru-RU" b="1" spc="-5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b="1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  ЕДИНИЦА ИЗМЕРЕНИЯ          мг</a:t>
            </a:r>
          </a:p>
          <a:p>
            <a:pPr marL="12700"/>
            <a:endParaRPr lang="ru-RU" b="1" spc="-5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b="1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  Кол-во                                             5 000 000 мг     ( 500 мг  х  100 </a:t>
            </a:r>
            <a:r>
              <a:rPr lang="ru-RU" b="1" spc="-5" dirty="0" err="1" smtClean="0">
                <a:solidFill>
                  <a:prstClr val="black"/>
                </a:solidFill>
                <a:latin typeface="Times New Roman"/>
                <a:cs typeface="Times New Roman"/>
              </a:rPr>
              <a:t>шт</a:t>
            </a:r>
            <a:r>
              <a:rPr lang="en-US" b="1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/</a:t>
            </a:r>
            <a:r>
              <a:rPr lang="ru-RU" b="1" spc="-5" dirty="0" err="1" smtClean="0">
                <a:solidFill>
                  <a:prstClr val="black"/>
                </a:solidFill>
                <a:latin typeface="Times New Roman"/>
                <a:cs typeface="Times New Roman"/>
              </a:rPr>
              <a:t>уп</a:t>
            </a:r>
            <a:r>
              <a:rPr lang="ru-RU" b="1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  х 100 </a:t>
            </a:r>
            <a:r>
              <a:rPr lang="ru-RU" b="1" spc="-5" dirty="0" err="1" smtClean="0">
                <a:solidFill>
                  <a:prstClr val="black"/>
                </a:solidFill>
                <a:latin typeface="Times New Roman"/>
                <a:cs typeface="Times New Roman"/>
              </a:rPr>
              <a:t>уп</a:t>
            </a:r>
            <a:r>
              <a:rPr lang="ru-RU" b="1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)</a:t>
            </a:r>
          </a:p>
          <a:p>
            <a:pPr marL="12700"/>
            <a:endParaRPr lang="ru-RU" b="1" spc="-5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b="1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  ОСТАТОЧНЫЙ</a:t>
            </a:r>
          </a:p>
          <a:p>
            <a:pPr marL="12700"/>
            <a:r>
              <a:rPr lang="ru-RU" b="1" spc="-5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 СРОК ГОДНОСТИ                      Не менее 12 </a:t>
            </a:r>
            <a:r>
              <a:rPr lang="ru-RU" b="1" spc="-5" dirty="0" err="1" smtClean="0">
                <a:solidFill>
                  <a:prstClr val="black"/>
                </a:solidFill>
                <a:latin typeface="Times New Roman"/>
                <a:cs typeface="Times New Roman"/>
              </a:rPr>
              <a:t>мес</a:t>
            </a:r>
            <a:r>
              <a:rPr lang="ru-RU" b="1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  со дня заключения ГК</a:t>
            </a:r>
            <a:endParaRPr lang="ru-RU" b="1" spc="-5" dirty="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400380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3792" y="201699"/>
            <a:ext cx="8934450" cy="53245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328670"/>
            <a:r>
              <a:rPr lang="ru-RU" sz="2000" b="1" dirty="0" smtClean="0">
                <a:solidFill>
                  <a:srgbClr val="C00000"/>
                </a:solidFill>
                <a:latin typeface="Arial"/>
                <a:cs typeface="Arial"/>
              </a:rPr>
              <a:t>ТЗ НА ПОСТАВКУ ЛП «ЛЕВОФЛОКСАЦИН»</a:t>
            </a:r>
            <a:endParaRPr lang="ru-RU" sz="2000" b="1" dirty="0">
              <a:solidFill>
                <a:srgbClr val="C00000"/>
              </a:solidFill>
              <a:latin typeface="Arial"/>
              <a:cs typeface="Arial"/>
            </a:endParaRPr>
          </a:p>
          <a:p>
            <a:pPr marL="3328670"/>
            <a:endParaRPr sz="2000" b="1" dirty="0">
              <a:solidFill>
                <a:srgbClr val="C00000"/>
              </a:solidFill>
              <a:latin typeface="Arial"/>
              <a:cs typeface="Arial"/>
            </a:endParaRPr>
          </a:p>
          <a:p>
            <a:pPr marL="12700"/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                                         </a:t>
            </a:r>
            <a:endParaRPr lang="ru-RU" b="1" spc="-5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b="1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  МНН-                                              ЛЕВОФЛАКСАЦИН</a:t>
            </a:r>
          </a:p>
          <a:p>
            <a:pPr marL="12700"/>
            <a:endParaRPr lang="ru-RU" b="1" spc="-5" dirty="0" smtClean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b="1" spc="-5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 ОКПД2                                           21.20.10.190</a:t>
            </a:r>
          </a:p>
          <a:p>
            <a:pPr marL="12700"/>
            <a:endParaRPr lang="ru-RU" b="1" spc="-5" dirty="0" smtClean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b="1" spc="-5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 ЛЕКАРСТВЕННАЯ                    Капли глазные</a:t>
            </a:r>
          </a:p>
          <a:p>
            <a:pPr marL="12700"/>
            <a:r>
              <a:rPr lang="ru-RU" b="1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 ФОРМА:                                        </a:t>
            </a:r>
          </a:p>
          <a:p>
            <a:pPr marL="12700"/>
            <a:endParaRPr lang="ru-RU" b="1" spc="-5" dirty="0">
              <a:solidFill>
                <a:srgbClr val="C00000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b="1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   ДОЗИРОВКА:                             5 мг</a:t>
            </a:r>
            <a:r>
              <a:rPr lang="en-US" b="1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/</a:t>
            </a:r>
            <a:r>
              <a:rPr lang="ru-RU" b="1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мл</a:t>
            </a:r>
          </a:p>
          <a:p>
            <a:pPr marL="12700"/>
            <a:r>
              <a:rPr lang="ru-RU" b="1" spc="-5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                                                   </a:t>
            </a:r>
          </a:p>
          <a:p>
            <a:pPr marL="12700"/>
            <a:endParaRPr lang="ru-RU" b="1" spc="-5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b="1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  ЕДИНИЦА ИЗМЕРЕНИЯ          мг</a:t>
            </a:r>
            <a:r>
              <a:rPr lang="en-US" b="1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/</a:t>
            </a:r>
            <a:r>
              <a:rPr lang="ru-RU" b="1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мл  или %</a:t>
            </a:r>
          </a:p>
          <a:p>
            <a:pPr marL="12700"/>
            <a:endParaRPr lang="ru-RU" b="1" spc="-5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b="1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  Кол-во                                             </a:t>
            </a:r>
            <a:r>
              <a:rPr lang="ru-RU" b="1" spc="-5" dirty="0">
                <a:solidFill>
                  <a:prstClr val="black"/>
                </a:solidFill>
                <a:latin typeface="Times New Roman"/>
                <a:cs typeface="Times New Roman"/>
              </a:rPr>
              <a:t>5</a:t>
            </a:r>
            <a:r>
              <a:rPr lang="ru-RU" b="1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00 мг</a:t>
            </a:r>
            <a:r>
              <a:rPr lang="en-US" b="1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/</a:t>
            </a:r>
            <a:r>
              <a:rPr lang="ru-RU" b="1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мл     ( 5 мг</a:t>
            </a:r>
            <a:r>
              <a:rPr lang="en-US" b="1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/</a:t>
            </a:r>
            <a:r>
              <a:rPr lang="ru-RU" b="1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мл  х  2 мл</a:t>
            </a:r>
            <a:r>
              <a:rPr lang="en-US" b="1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/</a:t>
            </a:r>
            <a:r>
              <a:rPr lang="ru-RU" b="1" spc="-5" dirty="0" err="1" smtClean="0">
                <a:solidFill>
                  <a:prstClr val="black"/>
                </a:solidFill>
                <a:latin typeface="Times New Roman"/>
                <a:cs typeface="Times New Roman"/>
              </a:rPr>
              <a:t>фл</a:t>
            </a:r>
            <a:r>
              <a:rPr lang="ru-RU" b="1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  х 50 </a:t>
            </a:r>
            <a:r>
              <a:rPr lang="ru-RU" b="1" spc="-5" dirty="0" err="1" smtClean="0">
                <a:solidFill>
                  <a:prstClr val="black"/>
                </a:solidFill>
                <a:latin typeface="Times New Roman"/>
                <a:cs typeface="Times New Roman"/>
              </a:rPr>
              <a:t>фл</a:t>
            </a:r>
            <a:r>
              <a:rPr lang="ru-RU" b="1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)</a:t>
            </a:r>
          </a:p>
          <a:p>
            <a:pPr marL="12700"/>
            <a:endParaRPr lang="ru-RU" b="1" spc="-5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b="1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  ОСТАТОЧНЫЙ</a:t>
            </a:r>
          </a:p>
          <a:p>
            <a:pPr marL="12700"/>
            <a:r>
              <a:rPr lang="ru-RU" b="1" spc="-5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 СРОК ГОДНОСТИ                      Не менее 12 </a:t>
            </a:r>
            <a:r>
              <a:rPr lang="ru-RU" b="1" spc="-5" dirty="0" err="1" smtClean="0">
                <a:solidFill>
                  <a:prstClr val="black"/>
                </a:solidFill>
                <a:latin typeface="Times New Roman"/>
                <a:cs typeface="Times New Roman"/>
              </a:rPr>
              <a:t>мес</a:t>
            </a:r>
            <a:r>
              <a:rPr lang="ru-RU" b="1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  со дня заключения ГК</a:t>
            </a:r>
            <a:endParaRPr lang="ru-RU" b="1" spc="-5" dirty="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975827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6353555"/>
            <a:ext cx="8229600" cy="0"/>
          </a:xfrm>
          <a:custGeom>
            <a:avLst/>
            <a:gdLst/>
            <a:ahLst/>
            <a:cxnLst/>
            <a:rect l="l" t="t" r="r" b="b"/>
            <a:pathLst>
              <a:path w="8229600">
                <a:moveTo>
                  <a:pt x="0" y="0"/>
                </a:moveTo>
                <a:lnTo>
                  <a:pt x="8229600" y="0"/>
                </a:lnTo>
              </a:path>
            </a:pathLst>
          </a:custGeom>
          <a:ln w="9144">
            <a:solidFill>
              <a:srgbClr val="9FB8CD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1143000"/>
            <a:ext cx="8229600" cy="0"/>
          </a:xfrm>
          <a:custGeom>
            <a:avLst/>
            <a:gdLst/>
            <a:ahLst/>
            <a:cxnLst/>
            <a:rect l="l" t="t" r="r" b="b"/>
            <a:pathLst>
              <a:path w="8229600">
                <a:moveTo>
                  <a:pt x="0" y="0"/>
                </a:moveTo>
                <a:lnTo>
                  <a:pt x="8229600" y="0"/>
                </a:lnTo>
              </a:path>
            </a:pathLst>
          </a:custGeom>
          <a:ln w="9144">
            <a:solidFill>
              <a:srgbClr val="9FB8CD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4151" y="6432803"/>
            <a:ext cx="120650" cy="190500"/>
          </a:xfrm>
          <a:custGeom>
            <a:avLst/>
            <a:gdLst/>
            <a:ahLst/>
            <a:cxnLst/>
            <a:rect l="l" t="t" r="r" b="b"/>
            <a:pathLst>
              <a:path w="120650" h="190500">
                <a:moveTo>
                  <a:pt x="0" y="0"/>
                </a:moveTo>
                <a:lnTo>
                  <a:pt x="0" y="190500"/>
                </a:lnTo>
                <a:lnTo>
                  <a:pt x="120396" y="95250"/>
                </a:lnTo>
                <a:lnTo>
                  <a:pt x="0" y="0"/>
                </a:lnTo>
                <a:close/>
              </a:path>
            </a:pathLst>
          </a:custGeom>
          <a:solidFill>
            <a:srgbClr val="9FB8C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582420">
              <a:lnSpc>
                <a:spcPct val="100000"/>
              </a:lnSpc>
            </a:pPr>
            <a:r>
              <a:rPr sz="2400" dirty="0">
                <a:latin typeface="Calibri"/>
                <a:cs typeface="Calibri"/>
              </a:rPr>
              <a:t>Новые </a:t>
            </a:r>
            <a:r>
              <a:rPr sz="2400" spc="-5" dirty="0">
                <a:latin typeface="Calibri"/>
                <a:cs typeface="Calibri"/>
              </a:rPr>
              <a:t>правила </a:t>
            </a:r>
            <a:r>
              <a:rPr sz="2400" dirty="0">
                <a:latin typeface="Calibri"/>
                <a:cs typeface="Calibri"/>
              </a:rPr>
              <a:t>формирования</a:t>
            </a:r>
            <a:r>
              <a:rPr sz="2400" spc="-5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лотов</a:t>
            </a:r>
            <a:endParaRPr sz="2400">
              <a:latin typeface="Calibri"/>
              <a:cs typeface="Calibri"/>
            </a:endParaRPr>
          </a:p>
          <a:p>
            <a:pPr marL="1651000">
              <a:lnSpc>
                <a:spcPct val="100000"/>
              </a:lnSpc>
            </a:pPr>
            <a:r>
              <a:rPr sz="2400" dirty="0">
                <a:latin typeface="Calibri"/>
                <a:cs typeface="Calibri"/>
              </a:rPr>
              <a:t>на закупку </a:t>
            </a:r>
            <a:r>
              <a:rPr sz="2400" spc="-5" dirty="0">
                <a:latin typeface="Calibri"/>
                <a:cs typeface="Calibri"/>
              </a:rPr>
              <a:t>лекарственных</a:t>
            </a:r>
            <a:r>
              <a:rPr sz="2400" spc="-5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средств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35940" y="2582798"/>
            <a:ext cx="8073390" cy="9264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85750" marR="5080" indent="-273685" algn="just">
              <a:lnSpc>
                <a:spcPct val="100000"/>
              </a:lnSpc>
            </a:pPr>
            <a:r>
              <a:rPr sz="1500" spc="10" dirty="0">
                <a:solidFill>
                  <a:srgbClr val="717BA2"/>
                </a:solidFill>
                <a:latin typeface="Wingdings 3"/>
                <a:cs typeface="Wingdings 3"/>
              </a:rPr>
              <a:t></a:t>
            </a:r>
            <a:r>
              <a:rPr sz="1500" spc="10" dirty="0">
                <a:solidFill>
                  <a:srgbClr val="717BA2"/>
                </a:solidFill>
                <a:latin typeface="Times New Roman"/>
                <a:cs typeface="Times New Roman"/>
              </a:rPr>
              <a:t> </a:t>
            </a:r>
            <a:r>
              <a:rPr sz="2000" b="1" spc="-10" dirty="0">
                <a:latin typeface="Times New Roman"/>
                <a:cs typeface="Times New Roman"/>
              </a:rPr>
              <a:t>Постановление </a:t>
            </a:r>
            <a:r>
              <a:rPr sz="2000" b="1" spc="-5" dirty="0">
                <a:latin typeface="Times New Roman"/>
                <a:cs typeface="Times New Roman"/>
              </a:rPr>
              <a:t>Правительства </a:t>
            </a:r>
            <a:r>
              <a:rPr sz="2000" b="1" spc="-20" dirty="0">
                <a:latin typeface="Times New Roman"/>
                <a:cs typeface="Times New Roman"/>
              </a:rPr>
              <a:t>РФ </a:t>
            </a:r>
            <a:r>
              <a:rPr sz="2000" b="1" spc="-10" dirty="0">
                <a:latin typeface="Times New Roman"/>
                <a:cs typeface="Times New Roman"/>
              </a:rPr>
              <a:t>от </a:t>
            </a:r>
            <a:r>
              <a:rPr sz="2000" b="1" spc="-5" dirty="0">
                <a:latin typeface="Times New Roman"/>
                <a:cs typeface="Times New Roman"/>
              </a:rPr>
              <a:t>17.10.2013 </a:t>
            </a:r>
            <a:r>
              <a:rPr sz="2000" b="1" spc="-30" dirty="0">
                <a:latin typeface="Times New Roman"/>
                <a:cs typeface="Times New Roman"/>
              </a:rPr>
              <a:t>года </a:t>
            </a:r>
            <a:r>
              <a:rPr sz="2000" b="1" dirty="0">
                <a:latin typeface="Times New Roman"/>
                <a:cs typeface="Times New Roman"/>
              </a:rPr>
              <a:t>№ 929 </a:t>
            </a:r>
            <a:r>
              <a:rPr sz="2000" spc="-5" dirty="0">
                <a:latin typeface="Times New Roman"/>
                <a:cs typeface="Times New Roman"/>
              </a:rPr>
              <a:t>«Об  </a:t>
            </a:r>
            <a:r>
              <a:rPr sz="2000" dirty="0">
                <a:latin typeface="Times New Roman"/>
                <a:cs typeface="Times New Roman"/>
              </a:rPr>
              <a:t>установлении </a:t>
            </a:r>
            <a:r>
              <a:rPr sz="2000" spc="-10" dirty="0">
                <a:latin typeface="Times New Roman"/>
                <a:cs typeface="Times New Roman"/>
              </a:rPr>
              <a:t>предельного </a:t>
            </a:r>
            <a:r>
              <a:rPr sz="2000" spc="-15" dirty="0">
                <a:latin typeface="Times New Roman"/>
                <a:cs typeface="Times New Roman"/>
              </a:rPr>
              <a:t>значения </a:t>
            </a:r>
            <a:r>
              <a:rPr sz="2000" spc="-10" dirty="0">
                <a:latin typeface="Times New Roman"/>
                <a:cs typeface="Times New Roman"/>
              </a:rPr>
              <a:t>начальной( </a:t>
            </a:r>
            <a:r>
              <a:rPr sz="2000" spc="-5" dirty="0">
                <a:latin typeface="Times New Roman"/>
                <a:cs typeface="Times New Roman"/>
              </a:rPr>
              <a:t>максимальной) </a:t>
            </a:r>
            <a:r>
              <a:rPr sz="2000" dirty="0">
                <a:latin typeface="Times New Roman"/>
                <a:cs typeface="Times New Roman"/>
              </a:rPr>
              <a:t>цены  </a:t>
            </a:r>
            <a:r>
              <a:rPr sz="2000" spc="-10" dirty="0">
                <a:latin typeface="Times New Roman"/>
                <a:cs typeface="Times New Roman"/>
              </a:rPr>
              <a:t>контракта  </a:t>
            </a:r>
            <a:r>
              <a:rPr sz="2000" spc="-5" dirty="0">
                <a:latin typeface="Times New Roman"/>
                <a:cs typeface="Times New Roman"/>
              </a:rPr>
              <a:t>(цены  </a:t>
            </a:r>
            <a:r>
              <a:rPr sz="2000" dirty="0">
                <a:latin typeface="Times New Roman"/>
                <a:cs typeface="Times New Roman"/>
              </a:rPr>
              <a:t>лота) ,  </a:t>
            </a:r>
            <a:r>
              <a:rPr sz="2000" spc="-5" dirty="0">
                <a:latin typeface="Times New Roman"/>
                <a:cs typeface="Times New Roman"/>
              </a:rPr>
              <a:t>при     </a:t>
            </a:r>
            <a:r>
              <a:rPr sz="2000" spc="49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превышении </a:t>
            </a:r>
            <a:r>
              <a:rPr sz="2000" spc="-25" dirty="0">
                <a:latin typeface="Times New Roman"/>
                <a:cs typeface="Times New Roman"/>
              </a:rPr>
              <a:t>которого  </a:t>
            </a:r>
            <a:r>
              <a:rPr sz="2000" spc="-5" dirty="0">
                <a:latin typeface="Times New Roman"/>
                <a:cs typeface="Times New Roman"/>
              </a:rPr>
              <a:t>не  могут</a:t>
            </a:r>
            <a:r>
              <a:rPr sz="2000" spc="29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быть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09040" y="3497453"/>
            <a:ext cx="1360805" cy="6216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2000" spc="-15" dirty="0">
                <a:latin typeface="Times New Roman"/>
                <a:cs typeface="Times New Roman"/>
              </a:rPr>
              <a:t>предметом  </a:t>
            </a:r>
            <a:r>
              <a:rPr sz="2000" dirty="0">
                <a:latin typeface="Times New Roman"/>
                <a:cs typeface="Times New Roman"/>
              </a:rPr>
              <a:t>различ</a:t>
            </a:r>
            <a:r>
              <a:rPr sz="2000" spc="-10" dirty="0">
                <a:latin typeface="Times New Roman"/>
                <a:cs typeface="Times New Roman"/>
              </a:rPr>
              <a:t>н</a:t>
            </a:r>
            <a:r>
              <a:rPr sz="2000" dirty="0">
                <a:latin typeface="Times New Roman"/>
                <a:cs typeface="Times New Roman"/>
              </a:rPr>
              <a:t>ыми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188210" y="3497453"/>
            <a:ext cx="6420485" cy="6216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89230" marR="5080" indent="-177165">
              <a:lnSpc>
                <a:spcPct val="100000"/>
              </a:lnSpc>
              <a:tabLst>
                <a:tab pos="963930" algn="l"/>
                <a:tab pos="1004569" algn="l"/>
                <a:tab pos="1624965" algn="l"/>
                <a:tab pos="2245360" algn="l"/>
                <a:tab pos="2550160" algn="l"/>
                <a:tab pos="3322954" algn="l"/>
                <a:tab pos="3672204" algn="l"/>
                <a:tab pos="4509135" algn="l"/>
                <a:tab pos="5147945" algn="l"/>
                <a:tab pos="6292215" algn="l"/>
              </a:tabLst>
            </a:pPr>
            <a:r>
              <a:rPr sz="2000" spc="-70" dirty="0">
                <a:latin typeface="Times New Roman"/>
                <a:cs typeface="Times New Roman"/>
              </a:rPr>
              <a:t>о</a:t>
            </a:r>
            <a:r>
              <a:rPr sz="2000" dirty="0">
                <a:latin typeface="Times New Roman"/>
                <a:cs typeface="Times New Roman"/>
              </a:rPr>
              <a:t>дно</a:t>
            </a:r>
            <a:r>
              <a:rPr sz="2000" spc="-55" dirty="0">
                <a:latin typeface="Times New Roman"/>
                <a:cs typeface="Times New Roman"/>
              </a:rPr>
              <a:t>г</a:t>
            </a:r>
            <a:r>
              <a:rPr sz="2000" dirty="0">
                <a:latin typeface="Times New Roman"/>
                <a:cs typeface="Times New Roman"/>
              </a:rPr>
              <a:t>о	</a:t>
            </a:r>
            <a:r>
              <a:rPr sz="2000" spc="-114" dirty="0">
                <a:latin typeface="Times New Roman"/>
                <a:cs typeface="Times New Roman"/>
              </a:rPr>
              <a:t>к</a:t>
            </a:r>
            <a:r>
              <a:rPr sz="2000" dirty="0">
                <a:latin typeface="Times New Roman"/>
                <a:cs typeface="Times New Roman"/>
              </a:rPr>
              <a:t>он</a:t>
            </a:r>
            <a:r>
              <a:rPr sz="2000" spc="20" dirty="0">
                <a:latin typeface="Times New Roman"/>
                <a:cs typeface="Times New Roman"/>
              </a:rPr>
              <a:t>т</a:t>
            </a:r>
            <a:r>
              <a:rPr sz="2000" dirty="0">
                <a:latin typeface="Times New Roman"/>
                <a:cs typeface="Times New Roman"/>
              </a:rPr>
              <a:t>р</a:t>
            </a:r>
            <a:r>
              <a:rPr sz="2000" spc="-10" dirty="0">
                <a:latin typeface="Times New Roman"/>
                <a:cs typeface="Times New Roman"/>
              </a:rPr>
              <a:t>а</a:t>
            </a:r>
            <a:r>
              <a:rPr sz="2000" spc="-30" dirty="0">
                <a:latin typeface="Times New Roman"/>
                <a:cs typeface="Times New Roman"/>
              </a:rPr>
              <a:t>к</a:t>
            </a:r>
            <a:r>
              <a:rPr sz="2000" spc="20" dirty="0">
                <a:latin typeface="Times New Roman"/>
                <a:cs typeface="Times New Roman"/>
              </a:rPr>
              <a:t>т</a:t>
            </a:r>
            <a:r>
              <a:rPr sz="2000" dirty="0">
                <a:latin typeface="Times New Roman"/>
                <a:cs typeface="Times New Roman"/>
              </a:rPr>
              <a:t>а	</a:t>
            </a:r>
            <a:r>
              <a:rPr sz="2000" spc="-45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(	</a:t>
            </a:r>
            <a:r>
              <a:rPr sz="2000" spc="-20" dirty="0">
                <a:latin typeface="Times New Roman"/>
                <a:cs typeface="Times New Roman"/>
              </a:rPr>
              <a:t>ло</a:t>
            </a:r>
            <a:r>
              <a:rPr sz="2000" spc="20" dirty="0">
                <a:latin typeface="Times New Roman"/>
                <a:cs typeface="Times New Roman"/>
              </a:rPr>
              <a:t>т</a:t>
            </a:r>
            <a:r>
              <a:rPr sz="2000" spc="-15" dirty="0">
                <a:latin typeface="Times New Roman"/>
                <a:cs typeface="Times New Roman"/>
              </a:rPr>
              <a:t>а</a:t>
            </a:r>
            <a:r>
              <a:rPr sz="2000" dirty="0">
                <a:latin typeface="Times New Roman"/>
                <a:cs typeface="Times New Roman"/>
              </a:rPr>
              <a:t>)	ле</a:t>
            </a:r>
            <a:r>
              <a:rPr sz="2000" spc="-45" dirty="0">
                <a:latin typeface="Times New Roman"/>
                <a:cs typeface="Times New Roman"/>
              </a:rPr>
              <a:t>к</a:t>
            </a:r>
            <a:r>
              <a:rPr sz="2000" dirty="0">
                <a:latin typeface="Times New Roman"/>
                <a:cs typeface="Times New Roman"/>
              </a:rPr>
              <a:t>арст</a:t>
            </a:r>
            <a:r>
              <a:rPr sz="2000" spc="-10" dirty="0">
                <a:latin typeface="Times New Roman"/>
                <a:cs typeface="Times New Roman"/>
              </a:rPr>
              <a:t>в</a:t>
            </a:r>
            <a:r>
              <a:rPr sz="2000" dirty="0">
                <a:latin typeface="Times New Roman"/>
                <a:cs typeface="Times New Roman"/>
              </a:rPr>
              <a:t>енные	ср</a:t>
            </a:r>
            <a:r>
              <a:rPr sz="2000" spc="-25" dirty="0">
                <a:latin typeface="Times New Roman"/>
                <a:cs typeface="Times New Roman"/>
              </a:rPr>
              <a:t>е</a:t>
            </a:r>
            <a:r>
              <a:rPr sz="2000" dirty="0">
                <a:latin typeface="Times New Roman"/>
                <a:cs typeface="Times New Roman"/>
              </a:rPr>
              <a:t>дст</a:t>
            </a:r>
            <a:r>
              <a:rPr sz="2000" spc="-25" dirty="0">
                <a:latin typeface="Times New Roman"/>
                <a:cs typeface="Times New Roman"/>
              </a:rPr>
              <a:t>в</a:t>
            </a:r>
            <a:r>
              <a:rPr sz="2000" dirty="0">
                <a:latin typeface="Times New Roman"/>
                <a:cs typeface="Times New Roman"/>
              </a:rPr>
              <a:t>а	</a:t>
            </a:r>
            <a:r>
              <a:rPr sz="2000" spc="-484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с  МНН		</a:t>
            </a:r>
            <a:r>
              <a:rPr sz="2000" spc="-5" dirty="0">
                <a:latin typeface="Times New Roman"/>
                <a:cs typeface="Times New Roman"/>
              </a:rPr>
              <a:t>ил</a:t>
            </a:r>
            <a:r>
              <a:rPr sz="2000" dirty="0">
                <a:latin typeface="Times New Roman"/>
                <a:cs typeface="Times New Roman"/>
              </a:rPr>
              <a:t>и	при	</a:t>
            </a:r>
            <a:r>
              <a:rPr sz="2000" spc="-20" dirty="0">
                <a:latin typeface="Times New Roman"/>
                <a:cs typeface="Times New Roman"/>
              </a:rPr>
              <a:t>о</a:t>
            </a:r>
            <a:r>
              <a:rPr sz="2000" spc="20" dirty="0">
                <a:latin typeface="Times New Roman"/>
                <a:cs typeface="Times New Roman"/>
              </a:rPr>
              <a:t>т</a:t>
            </a:r>
            <a:r>
              <a:rPr sz="2000" spc="-30" dirty="0">
                <a:latin typeface="Times New Roman"/>
                <a:cs typeface="Times New Roman"/>
              </a:rPr>
              <a:t>с</a:t>
            </a:r>
            <a:r>
              <a:rPr sz="2000" dirty="0">
                <a:latin typeface="Times New Roman"/>
                <a:cs typeface="Times New Roman"/>
              </a:rPr>
              <a:t>у</a:t>
            </a:r>
            <a:r>
              <a:rPr sz="2000" spc="15" dirty="0">
                <a:latin typeface="Times New Roman"/>
                <a:cs typeface="Times New Roman"/>
              </a:rPr>
              <a:t>т</a:t>
            </a:r>
            <a:r>
              <a:rPr sz="2000" dirty="0">
                <a:latin typeface="Times New Roman"/>
                <a:cs typeface="Times New Roman"/>
              </a:rPr>
              <a:t>ствии	</a:t>
            </a:r>
            <a:r>
              <a:rPr sz="2000" spc="20" dirty="0">
                <a:latin typeface="Times New Roman"/>
                <a:cs typeface="Times New Roman"/>
              </a:rPr>
              <a:t>т</a:t>
            </a:r>
            <a:r>
              <a:rPr sz="2000" dirty="0">
                <a:latin typeface="Times New Roman"/>
                <a:cs typeface="Times New Roman"/>
              </a:rPr>
              <a:t>а</a:t>
            </a:r>
            <a:r>
              <a:rPr sz="2000" spc="5" dirty="0">
                <a:latin typeface="Times New Roman"/>
                <a:cs typeface="Times New Roman"/>
              </a:rPr>
              <a:t>к</a:t>
            </a:r>
            <a:r>
              <a:rPr sz="2000" dirty="0">
                <a:latin typeface="Times New Roman"/>
                <a:cs typeface="Times New Roman"/>
              </a:rPr>
              <a:t>их	</a:t>
            </a:r>
            <a:r>
              <a:rPr sz="2000" spc="5" dirty="0">
                <a:latin typeface="Times New Roman"/>
                <a:cs typeface="Times New Roman"/>
              </a:rPr>
              <a:t>н</a:t>
            </a:r>
            <a:r>
              <a:rPr sz="2000" dirty="0">
                <a:latin typeface="Times New Roman"/>
                <a:cs typeface="Times New Roman"/>
              </a:rPr>
              <a:t>аиме</a:t>
            </a:r>
            <a:r>
              <a:rPr sz="2000" spc="-10" dirty="0">
                <a:latin typeface="Times New Roman"/>
                <a:cs typeface="Times New Roman"/>
              </a:rPr>
              <a:t>н</a:t>
            </a:r>
            <a:r>
              <a:rPr sz="2000" dirty="0">
                <a:latin typeface="Times New Roman"/>
                <a:cs typeface="Times New Roman"/>
              </a:rPr>
              <a:t>о</a:t>
            </a:r>
            <a:r>
              <a:rPr sz="2000" spc="-20" dirty="0">
                <a:latin typeface="Times New Roman"/>
                <a:cs typeface="Times New Roman"/>
              </a:rPr>
              <a:t>в</a:t>
            </a:r>
            <a:r>
              <a:rPr sz="2000" dirty="0">
                <a:latin typeface="Times New Roman"/>
                <a:cs typeface="Times New Roman"/>
              </a:rPr>
              <a:t>ан</a:t>
            </a:r>
            <a:r>
              <a:rPr sz="2000" spc="-10" dirty="0">
                <a:latin typeface="Times New Roman"/>
                <a:cs typeface="Times New Roman"/>
              </a:rPr>
              <a:t>и</a:t>
            </a:r>
            <a:r>
              <a:rPr sz="2000" dirty="0">
                <a:latin typeface="Times New Roman"/>
                <a:cs typeface="Times New Roman"/>
              </a:rPr>
              <a:t>й	с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809040" y="4107053"/>
            <a:ext cx="5521960" cy="3168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spc="5" dirty="0">
                <a:latin typeface="Times New Roman"/>
                <a:cs typeface="Times New Roman"/>
              </a:rPr>
              <a:t>химическими, </a:t>
            </a:r>
            <a:r>
              <a:rPr sz="2000" spc="-5" dirty="0">
                <a:latin typeface="Times New Roman"/>
                <a:cs typeface="Times New Roman"/>
              </a:rPr>
              <a:t>группировочными</a:t>
            </a:r>
            <a:r>
              <a:rPr sz="2000" spc="-4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наименованиями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480809" y="6391859"/>
            <a:ext cx="836930" cy="2355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spc="-5" dirty="0">
                <a:solidFill>
                  <a:srgbClr val="464652"/>
                </a:solidFill>
                <a:latin typeface="Calibri"/>
                <a:cs typeface="Calibri"/>
              </a:rPr>
              <a:t>23.09.2016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691692" y="6391859"/>
            <a:ext cx="205740" cy="2355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spc="-5" dirty="0">
                <a:solidFill>
                  <a:srgbClr val="464652"/>
                </a:solidFill>
                <a:latin typeface="Calibri"/>
                <a:cs typeface="Calibri"/>
              </a:rPr>
              <a:t>40</a:t>
            </a:r>
            <a:endParaRPr sz="1400">
              <a:latin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6353555"/>
            <a:ext cx="8229600" cy="0"/>
          </a:xfrm>
          <a:custGeom>
            <a:avLst/>
            <a:gdLst/>
            <a:ahLst/>
            <a:cxnLst/>
            <a:rect l="l" t="t" r="r" b="b"/>
            <a:pathLst>
              <a:path w="8229600">
                <a:moveTo>
                  <a:pt x="0" y="0"/>
                </a:moveTo>
                <a:lnTo>
                  <a:pt x="8229600" y="0"/>
                </a:lnTo>
              </a:path>
            </a:pathLst>
          </a:custGeom>
          <a:ln w="9144">
            <a:solidFill>
              <a:srgbClr val="9FB8CD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1143000"/>
            <a:ext cx="8229600" cy="0"/>
          </a:xfrm>
          <a:custGeom>
            <a:avLst/>
            <a:gdLst/>
            <a:ahLst/>
            <a:cxnLst/>
            <a:rect l="l" t="t" r="r" b="b"/>
            <a:pathLst>
              <a:path w="8229600">
                <a:moveTo>
                  <a:pt x="0" y="0"/>
                </a:moveTo>
                <a:lnTo>
                  <a:pt x="8229600" y="0"/>
                </a:lnTo>
              </a:path>
            </a:pathLst>
          </a:custGeom>
          <a:ln w="9144">
            <a:solidFill>
              <a:srgbClr val="9FB8CD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4151" y="6432803"/>
            <a:ext cx="120650" cy="190500"/>
          </a:xfrm>
          <a:custGeom>
            <a:avLst/>
            <a:gdLst/>
            <a:ahLst/>
            <a:cxnLst/>
            <a:rect l="l" t="t" r="r" b="b"/>
            <a:pathLst>
              <a:path w="120650" h="190500">
                <a:moveTo>
                  <a:pt x="0" y="0"/>
                </a:moveTo>
                <a:lnTo>
                  <a:pt x="0" y="190500"/>
                </a:lnTo>
                <a:lnTo>
                  <a:pt x="120396" y="95250"/>
                </a:lnTo>
                <a:lnTo>
                  <a:pt x="0" y="0"/>
                </a:lnTo>
                <a:close/>
              </a:path>
            </a:pathLst>
          </a:custGeom>
          <a:solidFill>
            <a:srgbClr val="9FB8C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582420">
              <a:lnSpc>
                <a:spcPct val="100000"/>
              </a:lnSpc>
            </a:pPr>
            <a:r>
              <a:rPr sz="2400" dirty="0">
                <a:latin typeface="Calibri"/>
                <a:cs typeface="Calibri"/>
              </a:rPr>
              <a:t>Новые </a:t>
            </a:r>
            <a:r>
              <a:rPr sz="2400" spc="-5" dirty="0">
                <a:latin typeface="Calibri"/>
                <a:cs typeface="Calibri"/>
              </a:rPr>
              <a:t>правила </a:t>
            </a:r>
            <a:r>
              <a:rPr sz="2400" dirty="0">
                <a:latin typeface="Calibri"/>
                <a:cs typeface="Calibri"/>
              </a:rPr>
              <a:t>формирования</a:t>
            </a:r>
            <a:r>
              <a:rPr sz="2400" spc="-5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лотов</a:t>
            </a:r>
            <a:endParaRPr sz="2400">
              <a:latin typeface="Calibri"/>
              <a:cs typeface="Calibri"/>
            </a:endParaRPr>
          </a:p>
          <a:p>
            <a:pPr marL="1651000">
              <a:lnSpc>
                <a:spcPct val="100000"/>
              </a:lnSpc>
            </a:pPr>
            <a:r>
              <a:rPr sz="2400" dirty="0">
                <a:latin typeface="Calibri"/>
                <a:cs typeface="Calibri"/>
              </a:rPr>
              <a:t>на закупку </a:t>
            </a:r>
            <a:r>
              <a:rPr sz="2400" spc="-5" dirty="0">
                <a:latin typeface="Calibri"/>
                <a:cs typeface="Calibri"/>
              </a:rPr>
              <a:t>лекарственных</a:t>
            </a:r>
            <a:r>
              <a:rPr sz="2400" spc="-5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средств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35940" y="1687321"/>
            <a:ext cx="1991360" cy="3943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285115" algn="l"/>
              </a:tabLst>
            </a:pPr>
            <a:r>
              <a:rPr sz="1800" spc="10" dirty="0">
                <a:solidFill>
                  <a:srgbClr val="717BA2"/>
                </a:solidFill>
                <a:latin typeface="Wingdings 3"/>
                <a:cs typeface="Wingdings 3"/>
              </a:rPr>
              <a:t></a:t>
            </a:r>
            <a:r>
              <a:rPr sz="1800" spc="10" dirty="0">
                <a:solidFill>
                  <a:srgbClr val="717BA2"/>
                </a:solidFill>
                <a:latin typeface="Times New Roman"/>
                <a:cs typeface="Times New Roman"/>
              </a:rPr>
              <a:t>	</a:t>
            </a:r>
            <a:r>
              <a:rPr sz="2400" b="1" spc="-5" dirty="0">
                <a:solidFill>
                  <a:srgbClr val="FF0000"/>
                </a:solidFill>
                <a:latin typeface="Calibri"/>
                <a:cs typeface="Calibri"/>
              </a:rPr>
              <a:t>Правило</a:t>
            </a:r>
            <a:r>
              <a:rPr sz="2400" b="1" spc="-6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400" b="1" spc="-5" dirty="0">
                <a:solidFill>
                  <a:srgbClr val="FF0000"/>
                </a:solidFill>
                <a:latin typeface="Calibri"/>
                <a:cs typeface="Calibri"/>
              </a:rPr>
              <a:t>№1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35940" y="2575178"/>
            <a:ext cx="1553210" cy="330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285115" algn="l"/>
              </a:tabLst>
            </a:pPr>
            <a:r>
              <a:rPr sz="1500" spc="10" dirty="0">
                <a:solidFill>
                  <a:srgbClr val="717BA2"/>
                </a:solidFill>
                <a:latin typeface="Wingdings 3"/>
                <a:cs typeface="Wingdings 3"/>
              </a:rPr>
              <a:t></a:t>
            </a:r>
            <a:r>
              <a:rPr sz="1500" spc="10" dirty="0">
                <a:solidFill>
                  <a:srgbClr val="717BA2"/>
                </a:solidFill>
                <a:latin typeface="Times New Roman"/>
                <a:cs typeface="Times New Roman"/>
              </a:rPr>
              <a:t>	</a:t>
            </a:r>
            <a:r>
              <a:rPr sz="2000" spc="-10" dirty="0">
                <a:latin typeface="Calibri"/>
                <a:cs typeface="Calibri"/>
              </a:rPr>
              <a:t>Предметом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299461" y="2575178"/>
            <a:ext cx="782955" cy="330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spc="-65" dirty="0">
                <a:latin typeface="Calibri"/>
                <a:cs typeface="Calibri"/>
              </a:rPr>
              <a:t>о</a:t>
            </a:r>
            <a:r>
              <a:rPr sz="2000" dirty="0">
                <a:latin typeface="Calibri"/>
                <a:cs typeface="Calibri"/>
              </a:rPr>
              <a:t>д</a:t>
            </a:r>
            <a:r>
              <a:rPr sz="2000" spc="-10" dirty="0">
                <a:latin typeface="Calibri"/>
                <a:cs typeface="Calibri"/>
              </a:rPr>
              <a:t>н</a:t>
            </a:r>
            <a:r>
              <a:rPr sz="2000" dirty="0">
                <a:latin typeface="Calibri"/>
                <a:cs typeface="Calibri"/>
              </a:rPr>
              <a:t>о</a:t>
            </a:r>
            <a:r>
              <a:rPr sz="2000" spc="-25" dirty="0">
                <a:latin typeface="Calibri"/>
                <a:cs typeface="Calibri"/>
              </a:rPr>
              <a:t>г</a:t>
            </a:r>
            <a:r>
              <a:rPr sz="2000" dirty="0">
                <a:latin typeface="Calibri"/>
                <a:cs typeface="Calibri"/>
              </a:rPr>
              <a:t>о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293490" y="2575178"/>
            <a:ext cx="1101090" cy="330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spc="-30" dirty="0">
                <a:latin typeface="Calibri"/>
                <a:cs typeface="Calibri"/>
              </a:rPr>
              <a:t>к</a:t>
            </a:r>
            <a:r>
              <a:rPr sz="2000" dirty="0">
                <a:latin typeface="Calibri"/>
                <a:cs typeface="Calibri"/>
              </a:rPr>
              <a:t>он</a:t>
            </a:r>
            <a:r>
              <a:rPr sz="2000" spc="-15" dirty="0">
                <a:latin typeface="Calibri"/>
                <a:cs typeface="Calibri"/>
              </a:rPr>
              <a:t>т</a:t>
            </a:r>
            <a:r>
              <a:rPr sz="2000" dirty="0">
                <a:latin typeface="Calibri"/>
                <a:cs typeface="Calibri"/>
              </a:rPr>
              <a:t>ракта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608957" y="2575178"/>
            <a:ext cx="1095375" cy="330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327660" algn="l"/>
              </a:tabLst>
            </a:pPr>
            <a:r>
              <a:rPr sz="2000" dirty="0">
                <a:latin typeface="Calibri"/>
                <a:cs typeface="Calibri"/>
              </a:rPr>
              <a:t>(	</a:t>
            </a:r>
            <a:r>
              <a:rPr sz="2000" spc="-65" dirty="0">
                <a:latin typeface="Calibri"/>
                <a:cs typeface="Calibri"/>
              </a:rPr>
              <a:t>о</a:t>
            </a:r>
            <a:r>
              <a:rPr sz="2000" dirty="0">
                <a:latin typeface="Calibri"/>
                <a:cs typeface="Calibri"/>
              </a:rPr>
              <a:t>д</a:t>
            </a:r>
            <a:r>
              <a:rPr sz="2000" spc="-20" dirty="0">
                <a:latin typeface="Calibri"/>
                <a:cs typeface="Calibri"/>
              </a:rPr>
              <a:t>н</a:t>
            </a:r>
            <a:r>
              <a:rPr sz="2000" dirty="0">
                <a:latin typeface="Calibri"/>
                <a:cs typeface="Calibri"/>
              </a:rPr>
              <a:t>о</a:t>
            </a:r>
            <a:r>
              <a:rPr sz="2000" spc="-35" dirty="0">
                <a:latin typeface="Calibri"/>
                <a:cs typeface="Calibri"/>
              </a:rPr>
              <a:t>г</a:t>
            </a:r>
            <a:r>
              <a:rPr sz="2000" dirty="0">
                <a:latin typeface="Calibri"/>
                <a:cs typeface="Calibri"/>
              </a:rPr>
              <a:t>о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918072" y="2575178"/>
            <a:ext cx="584835" cy="330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spc="-15" dirty="0">
                <a:latin typeface="Calibri"/>
                <a:cs typeface="Calibri"/>
              </a:rPr>
              <a:t>л</a:t>
            </a:r>
            <a:r>
              <a:rPr sz="2000" spc="-10" dirty="0">
                <a:latin typeface="Calibri"/>
                <a:cs typeface="Calibri"/>
              </a:rPr>
              <a:t>о</a:t>
            </a:r>
            <a:r>
              <a:rPr sz="2000" dirty="0">
                <a:latin typeface="Calibri"/>
                <a:cs typeface="Calibri"/>
              </a:rPr>
              <a:t>та)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6715506" y="2575178"/>
            <a:ext cx="1893570" cy="330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513715" algn="l"/>
                <a:tab pos="1356995" algn="l"/>
              </a:tabLst>
            </a:pPr>
            <a:r>
              <a:rPr sz="2000" spc="-5" dirty="0">
                <a:latin typeface="Calibri"/>
                <a:cs typeface="Calibri"/>
              </a:rPr>
              <a:t>н</a:t>
            </a:r>
            <a:r>
              <a:rPr sz="2000" dirty="0">
                <a:latin typeface="Calibri"/>
                <a:cs typeface="Calibri"/>
              </a:rPr>
              <a:t>е	</a:t>
            </a:r>
            <a:r>
              <a:rPr sz="2000" spc="-10" dirty="0">
                <a:latin typeface="Calibri"/>
                <a:cs typeface="Calibri"/>
              </a:rPr>
              <a:t>м</a:t>
            </a:r>
            <a:r>
              <a:rPr sz="2000" dirty="0">
                <a:latin typeface="Calibri"/>
                <a:cs typeface="Calibri"/>
              </a:rPr>
              <a:t>о</a:t>
            </a:r>
            <a:r>
              <a:rPr sz="2000" spc="-10" dirty="0">
                <a:latin typeface="Calibri"/>
                <a:cs typeface="Calibri"/>
              </a:rPr>
              <a:t>гу</a:t>
            </a:r>
            <a:r>
              <a:rPr sz="2000" dirty="0">
                <a:latin typeface="Calibri"/>
                <a:cs typeface="Calibri"/>
              </a:rPr>
              <a:t>т	быть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809040" y="2879978"/>
            <a:ext cx="1677035" cy="330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dirty="0">
                <a:latin typeface="Calibri"/>
                <a:cs typeface="Calibri"/>
              </a:rPr>
              <a:t>ле</a:t>
            </a:r>
            <a:r>
              <a:rPr sz="2000" spc="-35" dirty="0">
                <a:latin typeface="Calibri"/>
                <a:cs typeface="Calibri"/>
              </a:rPr>
              <a:t>к</a:t>
            </a:r>
            <a:r>
              <a:rPr sz="2000" dirty="0">
                <a:latin typeface="Calibri"/>
                <a:cs typeface="Calibri"/>
              </a:rPr>
              <a:t>ар</a:t>
            </a:r>
            <a:r>
              <a:rPr sz="2000" spc="5" dirty="0">
                <a:latin typeface="Calibri"/>
                <a:cs typeface="Calibri"/>
              </a:rPr>
              <a:t>с</a:t>
            </a:r>
            <a:r>
              <a:rPr sz="2000" dirty="0">
                <a:latin typeface="Calibri"/>
                <a:cs typeface="Calibri"/>
              </a:rPr>
              <a:t>твенн</a:t>
            </a:r>
            <a:r>
              <a:rPr sz="2000" spc="5" dirty="0">
                <a:latin typeface="Calibri"/>
                <a:cs typeface="Calibri"/>
              </a:rPr>
              <a:t>ы</a:t>
            </a:r>
            <a:r>
              <a:rPr sz="2000" dirty="0">
                <a:latin typeface="Calibri"/>
                <a:cs typeface="Calibri"/>
              </a:rPr>
              <a:t>е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635123" y="2879978"/>
            <a:ext cx="1261110" cy="330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1139825" algn="l"/>
              </a:tabLst>
            </a:pPr>
            <a:r>
              <a:rPr sz="2000" dirty="0">
                <a:latin typeface="Calibri"/>
                <a:cs typeface="Calibri"/>
              </a:rPr>
              <a:t>с</a:t>
            </a:r>
            <a:r>
              <a:rPr sz="2000" spc="5" dirty="0">
                <a:latin typeface="Calibri"/>
                <a:cs typeface="Calibri"/>
              </a:rPr>
              <a:t>р</a:t>
            </a:r>
            <a:r>
              <a:rPr sz="2000" spc="-30" dirty="0">
                <a:latin typeface="Calibri"/>
                <a:cs typeface="Calibri"/>
              </a:rPr>
              <a:t>ед</a:t>
            </a:r>
            <a:r>
              <a:rPr sz="2000" dirty="0">
                <a:latin typeface="Calibri"/>
                <a:cs typeface="Calibri"/>
              </a:rPr>
              <a:t>с</a:t>
            </a:r>
            <a:r>
              <a:rPr sz="2000" spc="5" dirty="0">
                <a:latin typeface="Calibri"/>
                <a:cs typeface="Calibri"/>
              </a:rPr>
              <a:t>т</a:t>
            </a:r>
            <a:r>
              <a:rPr sz="2000" dirty="0">
                <a:latin typeface="Calibri"/>
                <a:cs typeface="Calibri"/>
              </a:rPr>
              <a:t>ва	с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043298" y="2879978"/>
            <a:ext cx="1385570" cy="330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dirty="0">
                <a:latin typeface="Calibri"/>
                <a:cs typeface="Calibri"/>
              </a:rPr>
              <a:t>ра</a:t>
            </a:r>
            <a:r>
              <a:rPr sz="2000" spc="-30" dirty="0">
                <a:latin typeface="Calibri"/>
                <a:cs typeface="Calibri"/>
              </a:rPr>
              <a:t>з</a:t>
            </a:r>
            <a:r>
              <a:rPr sz="2000" dirty="0">
                <a:latin typeface="Calibri"/>
                <a:cs typeface="Calibri"/>
              </a:rPr>
              <a:t>л</a:t>
            </a:r>
            <a:r>
              <a:rPr sz="2000" spc="-10" dirty="0">
                <a:latin typeface="Calibri"/>
                <a:cs typeface="Calibri"/>
              </a:rPr>
              <a:t>и</a:t>
            </a:r>
            <a:r>
              <a:rPr sz="2000" dirty="0">
                <a:latin typeface="Calibri"/>
                <a:cs typeface="Calibri"/>
              </a:rPr>
              <a:t>ч</a:t>
            </a:r>
            <a:r>
              <a:rPr sz="2000" spc="-10" dirty="0">
                <a:latin typeface="Calibri"/>
                <a:cs typeface="Calibri"/>
              </a:rPr>
              <a:t>н</a:t>
            </a:r>
            <a:r>
              <a:rPr sz="2000" dirty="0">
                <a:latin typeface="Calibri"/>
                <a:cs typeface="Calibri"/>
              </a:rPr>
              <a:t>ыми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5576696" y="2879978"/>
            <a:ext cx="1713230" cy="330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721360" algn="l"/>
                <a:tab pos="1296035" algn="l"/>
              </a:tabLst>
            </a:pPr>
            <a:r>
              <a:rPr sz="2000" dirty="0">
                <a:latin typeface="Calibri"/>
                <a:cs typeface="Calibri"/>
              </a:rPr>
              <a:t>МНН	и</a:t>
            </a:r>
            <a:r>
              <a:rPr sz="2000" spc="-10" dirty="0">
                <a:latin typeface="Calibri"/>
                <a:cs typeface="Calibri"/>
              </a:rPr>
              <a:t>л</a:t>
            </a:r>
            <a:r>
              <a:rPr sz="2000" dirty="0">
                <a:latin typeface="Calibri"/>
                <a:cs typeface="Calibri"/>
              </a:rPr>
              <a:t>и	при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7434833" y="2879978"/>
            <a:ext cx="1175385" cy="330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spc="-10" dirty="0">
                <a:latin typeface="Calibri"/>
                <a:cs typeface="Calibri"/>
              </a:rPr>
              <a:t>отсутствии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809040" y="3184778"/>
            <a:ext cx="7801609" cy="9404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</a:pPr>
            <a:r>
              <a:rPr sz="2000" spc="-5" dirty="0">
                <a:latin typeface="Calibri"/>
                <a:cs typeface="Calibri"/>
              </a:rPr>
              <a:t>таковых </a:t>
            </a:r>
            <a:r>
              <a:rPr sz="2000" dirty="0">
                <a:latin typeface="Calibri"/>
                <a:cs typeface="Calibri"/>
              </a:rPr>
              <a:t>с </a:t>
            </a:r>
            <a:r>
              <a:rPr sz="2000" spc="-5" dirty="0">
                <a:latin typeface="Calibri"/>
                <a:cs typeface="Calibri"/>
              </a:rPr>
              <a:t>химическими, группировочными наименованиями </a:t>
            </a:r>
            <a:r>
              <a:rPr sz="2000" dirty="0">
                <a:latin typeface="Calibri"/>
                <a:cs typeface="Calibri"/>
              </a:rPr>
              <a:t>при  </a:t>
            </a:r>
            <a:r>
              <a:rPr sz="2000" spc="-5" dirty="0">
                <a:latin typeface="Calibri"/>
                <a:cs typeface="Calibri"/>
              </a:rPr>
              <a:t>условии, </a:t>
            </a:r>
            <a:r>
              <a:rPr sz="2000" spc="-15" dirty="0">
                <a:latin typeface="Calibri"/>
                <a:cs typeface="Calibri"/>
              </a:rPr>
              <a:t>что </a:t>
            </a:r>
            <a:r>
              <a:rPr sz="2000" dirty="0">
                <a:latin typeface="Calibri"/>
                <a:cs typeface="Calibri"/>
              </a:rPr>
              <a:t>НМЦК превышает </a:t>
            </a:r>
            <a:r>
              <a:rPr sz="2000" spc="-10" dirty="0">
                <a:latin typeface="Calibri"/>
                <a:cs typeface="Calibri"/>
              </a:rPr>
              <a:t>предельное </a:t>
            </a:r>
            <a:r>
              <a:rPr sz="2000" dirty="0">
                <a:latin typeface="Calibri"/>
                <a:cs typeface="Calibri"/>
              </a:rPr>
              <a:t>значение, </a:t>
            </a:r>
            <a:r>
              <a:rPr sz="2000" spc="-5" dirty="0">
                <a:latin typeface="Calibri"/>
                <a:cs typeface="Calibri"/>
              </a:rPr>
              <a:t>установленное  Правительством</a:t>
            </a:r>
            <a:r>
              <a:rPr sz="2000" spc="-8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РФ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6480809" y="6391859"/>
            <a:ext cx="836930" cy="2355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spc="-5" dirty="0">
                <a:solidFill>
                  <a:srgbClr val="464652"/>
                </a:solidFill>
                <a:latin typeface="Calibri"/>
                <a:cs typeface="Calibri"/>
              </a:rPr>
              <a:t>23.09.2016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691692" y="6391859"/>
            <a:ext cx="205740" cy="2355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spc="-5" dirty="0">
                <a:solidFill>
                  <a:srgbClr val="464652"/>
                </a:solidFill>
                <a:latin typeface="Calibri"/>
                <a:cs typeface="Calibri"/>
              </a:rPr>
              <a:t>41</a:t>
            </a:r>
            <a:endParaRPr sz="1400">
              <a:latin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6353555"/>
            <a:ext cx="8229600" cy="0"/>
          </a:xfrm>
          <a:custGeom>
            <a:avLst/>
            <a:gdLst/>
            <a:ahLst/>
            <a:cxnLst/>
            <a:rect l="l" t="t" r="r" b="b"/>
            <a:pathLst>
              <a:path w="8229600">
                <a:moveTo>
                  <a:pt x="0" y="0"/>
                </a:moveTo>
                <a:lnTo>
                  <a:pt x="8229600" y="0"/>
                </a:lnTo>
              </a:path>
            </a:pathLst>
          </a:custGeom>
          <a:ln w="9144">
            <a:solidFill>
              <a:srgbClr val="9FB8CD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1143000"/>
            <a:ext cx="8229600" cy="0"/>
          </a:xfrm>
          <a:custGeom>
            <a:avLst/>
            <a:gdLst/>
            <a:ahLst/>
            <a:cxnLst/>
            <a:rect l="l" t="t" r="r" b="b"/>
            <a:pathLst>
              <a:path w="8229600">
                <a:moveTo>
                  <a:pt x="0" y="0"/>
                </a:moveTo>
                <a:lnTo>
                  <a:pt x="8229600" y="0"/>
                </a:lnTo>
              </a:path>
            </a:pathLst>
          </a:custGeom>
          <a:ln w="9144">
            <a:solidFill>
              <a:srgbClr val="9FB8CD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4151" y="6432803"/>
            <a:ext cx="120650" cy="190500"/>
          </a:xfrm>
          <a:custGeom>
            <a:avLst/>
            <a:gdLst/>
            <a:ahLst/>
            <a:cxnLst/>
            <a:rect l="l" t="t" r="r" b="b"/>
            <a:pathLst>
              <a:path w="120650" h="190500">
                <a:moveTo>
                  <a:pt x="0" y="0"/>
                </a:moveTo>
                <a:lnTo>
                  <a:pt x="0" y="190500"/>
                </a:lnTo>
                <a:lnTo>
                  <a:pt x="120396" y="95250"/>
                </a:lnTo>
                <a:lnTo>
                  <a:pt x="0" y="0"/>
                </a:lnTo>
                <a:close/>
              </a:path>
            </a:pathLst>
          </a:custGeom>
          <a:solidFill>
            <a:srgbClr val="9FB8C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2105914" y="0"/>
            <a:ext cx="5009515" cy="3657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b="1" dirty="0">
                <a:solidFill>
                  <a:srgbClr val="FF0000"/>
                </a:solidFill>
                <a:latin typeface="Calibri"/>
                <a:cs typeface="Calibri"/>
              </a:rPr>
              <a:t>Новые </a:t>
            </a:r>
            <a:r>
              <a:rPr sz="2400" b="1" spc="-5" dirty="0">
                <a:solidFill>
                  <a:srgbClr val="FF0000"/>
                </a:solidFill>
                <a:latin typeface="Calibri"/>
                <a:cs typeface="Calibri"/>
              </a:rPr>
              <a:t>правила </a:t>
            </a:r>
            <a:r>
              <a:rPr sz="2400" b="1" dirty="0">
                <a:solidFill>
                  <a:srgbClr val="FF0000"/>
                </a:solidFill>
                <a:latin typeface="Calibri"/>
                <a:cs typeface="Calibri"/>
              </a:rPr>
              <a:t>формирования</a:t>
            </a:r>
            <a:r>
              <a:rPr sz="2400" b="1" spc="-5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FF0000"/>
                </a:solidFill>
                <a:latin typeface="Calibri"/>
                <a:cs typeface="Calibri"/>
              </a:rPr>
              <a:t>лотов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365759" rIns="0" bIns="0" rtlCol="0">
            <a:spAutoFit/>
          </a:bodyPr>
          <a:lstStyle/>
          <a:p>
            <a:pPr marL="1651000">
              <a:lnSpc>
                <a:spcPct val="100000"/>
              </a:lnSpc>
            </a:pPr>
            <a:r>
              <a:rPr sz="2400" dirty="0">
                <a:latin typeface="Calibri"/>
                <a:cs typeface="Calibri"/>
              </a:rPr>
              <a:t>на закупку </a:t>
            </a:r>
            <a:r>
              <a:rPr sz="2400" spc="-5" dirty="0">
                <a:latin typeface="Calibri"/>
                <a:cs typeface="Calibri"/>
              </a:rPr>
              <a:t>лекарственных</a:t>
            </a:r>
            <a:r>
              <a:rPr sz="2400" spc="-5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средств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35940" y="1955927"/>
            <a:ext cx="8072120" cy="3456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85750" marR="5080" indent="-273685" algn="just">
              <a:lnSpc>
                <a:spcPct val="100000"/>
              </a:lnSpc>
            </a:pPr>
            <a:r>
              <a:rPr sz="1800" spc="10" dirty="0">
                <a:solidFill>
                  <a:srgbClr val="717BA2"/>
                </a:solidFill>
                <a:latin typeface="Wingdings 3"/>
                <a:cs typeface="Wingdings 3"/>
              </a:rPr>
              <a:t></a:t>
            </a:r>
            <a:r>
              <a:rPr sz="1800" spc="10" dirty="0">
                <a:solidFill>
                  <a:srgbClr val="717BA2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6F2F9F"/>
                </a:solidFill>
                <a:latin typeface="Times New Roman"/>
                <a:cs typeface="Times New Roman"/>
              </a:rPr>
              <a:t>1 млн. </a:t>
            </a:r>
            <a:r>
              <a:rPr sz="2400" spc="-20" dirty="0">
                <a:solidFill>
                  <a:srgbClr val="6F2F9F"/>
                </a:solidFill>
                <a:latin typeface="Times New Roman"/>
                <a:cs typeface="Times New Roman"/>
              </a:rPr>
              <a:t>руб- </a:t>
            </a:r>
            <a:r>
              <a:rPr sz="2400" dirty="0">
                <a:latin typeface="Times New Roman"/>
                <a:cs typeface="Times New Roman"/>
              </a:rPr>
              <a:t>для </a:t>
            </a:r>
            <a:r>
              <a:rPr sz="2400" spc="-20" dirty="0">
                <a:latin typeface="Times New Roman"/>
                <a:cs typeface="Times New Roman"/>
              </a:rPr>
              <a:t>заказчиков, </a:t>
            </a:r>
            <a:r>
              <a:rPr sz="2400" dirty="0">
                <a:latin typeface="Times New Roman"/>
                <a:cs typeface="Times New Roman"/>
              </a:rPr>
              <a:t>у </a:t>
            </a:r>
            <a:r>
              <a:rPr sz="2400" spc="-35" dirty="0">
                <a:latin typeface="Times New Roman"/>
                <a:cs typeface="Times New Roman"/>
              </a:rPr>
              <a:t>которых </a:t>
            </a:r>
            <a:r>
              <a:rPr sz="2400" spc="-15" dirty="0">
                <a:latin typeface="Times New Roman"/>
                <a:cs typeface="Times New Roman"/>
              </a:rPr>
              <a:t>объем </a:t>
            </a:r>
            <a:r>
              <a:rPr sz="2400" dirty="0">
                <a:latin typeface="Times New Roman"/>
                <a:cs typeface="Times New Roman"/>
              </a:rPr>
              <a:t>денежных  </a:t>
            </a:r>
            <a:r>
              <a:rPr sz="2400" spc="-5" dirty="0">
                <a:latin typeface="Times New Roman"/>
                <a:cs typeface="Times New Roman"/>
              </a:rPr>
              <a:t>средств, </a:t>
            </a:r>
            <a:r>
              <a:rPr sz="2400" spc="-10" dirty="0">
                <a:latin typeface="Times New Roman"/>
                <a:cs typeface="Times New Roman"/>
              </a:rPr>
              <a:t>направленных </a:t>
            </a:r>
            <a:r>
              <a:rPr sz="2400" spc="-5" dirty="0">
                <a:latin typeface="Times New Roman"/>
                <a:cs typeface="Times New Roman"/>
              </a:rPr>
              <a:t>на </a:t>
            </a:r>
            <a:r>
              <a:rPr sz="2400" spc="-15" dirty="0">
                <a:latin typeface="Times New Roman"/>
                <a:cs typeface="Times New Roman"/>
              </a:rPr>
              <a:t>закупку </a:t>
            </a:r>
            <a:r>
              <a:rPr sz="2400" spc="-5" dirty="0">
                <a:latin typeface="Times New Roman"/>
                <a:cs typeface="Times New Roman"/>
              </a:rPr>
              <a:t>ЛС в предшествующем  </a:t>
            </a:r>
            <a:r>
              <a:rPr sz="2400" spc="-35" dirty="0">
                <a:latin typeface="Times New Roman"/>
                <a:cs typeface="Times New Roman"/>
              </a:rPr>
              <a:t>году </a:t>
            </a:r>
            <a:r>
              <a:rPr sz="2400" spc="5" dirty="0">
                <a:latin typeface="Times New Roman"/>
                <a:cs typeface="Times New Roman"/>
              </a:rPr>
              <a:t>составил </a:t>
            </a:r>
            <a:r>
              <a:rPr sz="2400" dirty="0">
                <a:latin typeface="Times New Roman"/>
                <a:cs typeface="Times New Roman"/>
              </a:rPr>
              <a:t>менее 500 млн.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spc="-15" dirty="0">
                <a:latin typeface="Times New Roman"/>
                <a:cs typeface="Times New Roman"/>
              </a:rPr>
              <a:t>руб;</a:t>
            </a:r>
            <a:endParaRPr sz="2400">
              <a:latin typeface="Times New Roman"/>
              <a:cs typeface="Times New Roman"/>
            </a:endParaRPr>
          </a:p>
          <a:p>
            <a:pPr marL="285750" marR="5080" indent="-273685" algn="just">
              <a:lnSpc>
                <a:spcPct val="100000"/>
              </a:lnSpc>
              <a:spcBef>
                <a:spcPts val="600"/>
              </a:spcBef>
            </a:pPr>
            <a:r>
              <a:rPr sz="1800" spc="10" dirty="0">
                <a:solidFill>
                  <a:srgbClr val="717BA2"/>
                </a:solidFill>
                <a:latin typeface="Wingdings 3"/>
                <a:cs typeface="Wingdings 3"/>
              </a:rPr>
              <a:t></a:t>
            </a:r>
            <a:r>
              <a:rPr sz="1800" spc="10" dirty="0">
                <a:solidFill>
                  <a:srgbClr val="717BA2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6F2F9F"/>
                </a:solidFill>
                <a:latin typeface="Times New Roman"/>
                <a:cs typeface="Times New Roman"/>
              </a:rPr>
              <a:t>2.5 </a:t>
            </a:r>
            <a:r>
              <a:rPr sz="2400" spc="-10" dirty="0">
                <a:solidFill>
                  <a:srgbClr val="6F2F9F"/>
                </a:solidFill>
                <a:latin typeface="Times New Roman"/>
                <a:cs typeface="Times New Roman"/>
              </a:rPr>
              <a:t>млн.руб- </a:t>
            </a:r>
            <a:r>
              <a:rPr sz="2400" dirty="0">
                <a:latin typeface="Times New Roman"/>
                <a:cs typeface="Times New Roman"/>
              </a:rPr>
              <a:t>для </a:t>
            </a:r>
            <a:r>
              <a:rPr sz="2400" spc="-25" dirty="0">
                <a:latin typeface="Times New Roman"/>
                <a:cs typeface="Times New Roman"/>
              </a:rPr>
              <a:t>заказчиков, </a:t>
            </a:r>
            <a:r>
              <a:rPr sz="2400" dirty="0">
                <a:latin typeface="Times New Roman"/>
                <a:cs typeface="Times New Roman"/>
              </a:rPr>
              <a:t>у </a:t>
            </a:r>
            <a:r>
              <a:rPr sz="2400" spc="-30" dirty="0">
                <a:latin typeface="Times New Roman"/>
                <a:cs typeface="Times New Roman"/>
              </a:rPr>
              <a:t>которых </a:t>
            </a:r>
            <a:r>
              <a:rPr sz="2400" spc="-15" dirty="0">
                <a:latin typeface="Times New Roman"/>
                <a:cs typeface="Times New Roman"/>
              </a:rPr>
              <a:t>объем </a:t>
            </a:r>
            <a:r>
              <a:rPr sz="2400" dirty="0">
                <a:latin typeface="Times New Roman"/>
                <a:cs typeface="Times New Roman"/>
              </a:rPr>
              <a:t>денежных  </a:t>
            </a:r>
            <a:r>
              <a:rPr sz="2400" spc="-5" dirty="0">
                <a:latin typeface="Times New Roman"/>
                <a:cs typeface="Times New Roman"/>
              </a:rPr>
              <a:t>средств, </a:t>
            </a:r>
            <a:r>
              <a:rPr sz="2400" spc="-10" dirty="0">
                <a:latin typeface="Times New Roman"/>
                <a:cs typeface="Times New Roman"/>
              </a:rPr>
              <a:t>направленных </a:t>
            </a:r>
            <a:r>
              <a:rPr sz="2400" spc="-5" dirty="0">
                <a:latin typeface="Times New Roman"/>
                <a:cs typeface="Times New Roman"/>
              </a:rPr>
              <a:t>на </a:t>
            </a:r>
            <a:r>
              <a:rPr sz="2400" spc="-15" dirty="0">
                <a:latin typeface="Times New Roman"/>
                <a:cs typeface="Times New Roman"/>
              </a:rPr>
              <a:t>закупку </a:t>
            </a:r>
            <a:r>
              <a:rPr sz="2400" spc="-5" dirty="0">
                <a:latin typeface="Times New Roman"/>
                <a:cs typeface="Times New Roman"/>
              </a:rPr>
              <a:t>ЛС в предшествующем  </a:t>
            </a:r>
            <a:r>
              <a:rPr sz="2400" spc="-35" dirty="0">
                <a:latin typeface="Times New Roman"/>
                <a:cs typeface="Times New Roman"/>
              </a:rPr>
              <a:t>году </a:t>
            </a:r>
            <a:r>
              <a:rPr sz="2400" spc="5" dirty="0">
                <a:latin typeface="Times New Roman"/>
                <a:cs typeface="Times New Roman"/>
              </a:rPr>
              <a:t>составил </a:t>
            </a:r>
            <a:r>
              <a:rPr sz="2400" spc="-20" dirty="0">
                <a:latin typeface="Times New Roman"/>
                <a:cs typeface="Times New Roman"/>
              </a:rPr>
              <a:t>от  </a:t>
            </a:r>
            <a:r>
              <a:rPr sz="2400" dirty="0">
                <a:latin typeface="Times New Roman"/>
                <a:cs typeface="Times New Roman"/>
              </a:rPr>
              <a:t>500 млн. </a:t>
            </a:r>
            <a:r>
              <a:rPr sz="2400" spc="-20" dirty="0">
                <a:latin typeface="Times New Roman"/>
                <a:cs typeface="Times New Roman"/>
              </a:rPr>
              <a:t>руб  </a:t>
            </a:r>
            <a:r>
              <a:rPr sz="2400" dirty="0">
                <a:latin typeface="Times New Roman"/>
                <a:cs typeface="Times New Roman"/>
              </a:rPr>
              <a:t>до 5 </a:t>
            </a:r>
            <a:r>
              <a:rPr sz="2400" spc="-10" dirty="0">
                <a:latin typeface="Times New Roman"/>
                <a:cs typeface="Times New Roman"/>
              </a:rPr>
              <a:t>млрд.</a:t>
            </a:r>
            <a:r>
              <a:rPr sz="2400" spc="90" dirty="0">
                <a:latin typeface="Times New Roman"/>
                <a:cs typeface="Times New Roman"/>
              </a:rPr>
              <a:t> </a:t>
            </a:r>
            <a:r>
              <a:rPr sz="2400" spc="-15" dirty="0">
                <a:latin typeface="Times New Roman"/>
                <a:cs typeface="Times New Roman"/>
              </a:rPr>
              <a:t>руб;</a:t>
            </a:r>
            <a:endParaRPr sz="2400">
              <a:latin typeface="Times New Roman"/>
              <a:cs typeface="Times New Roman"/>
            </a:endParaRPr>
          </a:p>
          <a:p>
            <a:pPr marL="285750" marR="5080" indent="-273685" algn="just">
              <a:lnSpc>
                <a:spcPct val="100000"/>
              </a:lnSpc>
              <a:spcBef>
                <a:spcPts val="600"/>
              </a:spcBef>
            </a:pPr>
            <a:r>
              <a:rPr sz="1800" spc="10" dirty="0">
                <a:solidFill>
                  <a:srgbClr val="717BA2"/>
                </a:solidFill>
                <a:latin typeface="Wingdings 3"/>
                <a:cs typeface="Wingdings 3"/>
              </a:rPr>
              <a:t></a:t>
            </a:r>
            <a:r>
              <a:rPr sz="1800" spc="10" dirty="0">
                <a:solidFill>
                  <a:srgbClr val="717BA2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6F2F9F"/>
                </a:solidFill>
                <a:latin typeface="Times New Roman"/>
                <a:cs typeface="Times New Roman"/>
              </a:rPr>
              <a:t>5 млн. </a:t>
            </a:r>
            <a:r>
              <a:rPr sz="2400" spc="-20" dirty="0">
                <a:solidFill>
                  <a:srgbClr val="6F2F9F"/>
                </a:solidFill>
                <a:latin typeface="Times New Roman"/>
                <a:cs typeface="Times New Roman"/>
              </a:rPr>
              <a:t>руб </a:t>
            </a:r>
            <a:r>
              <a:rPr sz="2400" dirty="0">
                <a:latin typeface="Times New Roman"/>
                <a:cs typeface="Times New Roman"/>
              </a:rPr>
              <a:t>для </a:t>
            </a:r>
            <a:r>
              <a:rPr sz="2400" spc="-20" dirty="0">
                <a:latin typeface="Times New Roman"/>
                <a:cs typeface="Times New Roman"/>
              </a:rPr>
              <a:t>заказчиков, </a:t>
            </a:r>
            <a:r>
              <a:rPr sz="2400" dirty="0">
                <a:latin typeface="Times New Roman"/>
                <a:cs typeface="Times New Roman"/>
              </a:rPr>
              <a:t>у </a:t>
            </a:r>
            <a:r>
              <a:rPr sz="2400" spc="-35" dirty="0">
                <a:latin typeface="Times New Roman"/>
                <a:cs typeface="Times New Roman"/>
              </a:rPr>
              <a:t>которых </a:t>
            </a:r>
            <a:r>
              <a:rPr sz="2400" spc="-10" dirty="0">
                <a:latin typeface="Times New Roman"/>
                <a:cs typeface="Times New Roman"/>
              </a:rPr>
              <a:t>объем </a:t>
            </a:r>
            <a:r>
              <a:rPr sz="2400" dirty="0">
                <a:latin typeface="Times New Roman"/>
                <a:cs typeface="Times New Roman"/>
              </a:rPr>
              <a:t>денежных  </a:t>
            </a:r>
            <a:r>
              <a:rPr sz="2400" spc="-5" dirty="0">
                <a:latin typeface="Times New Roman"/>
                <a:cs typeface="Times New Roman"/>
              </a:rPr>
              <a:t>средств, </a:t>
            </a:r>
            <a:r>
              <a:rPr sz="2400" spc="-10" dirty="0">
                <a:latin typeface="Times New Roman"/>
                <a:cs typeface="Times New Roman"/>
              </a:rPr>
              <a:t>направленных </a:t>
            </a:r>
            <a:r>
              <a:rPr sz="2400" spc="-5" dirty="0">
                <a:latin typeface="Times New Roman"/>
                <a:cs typeface="Times New Roman"/>
              </a:rPr>
              <a:t>на </a:t>
            </a:r>
            <a:r>
              <a:rPr sz="2400" spc="-15" dirty="0">
                <a:latin typeface="Times New Roman"/>
                <a:cs typeface="Times New Roman"/>
              </a:rPr>
              <a:t>закупку </a:t>
            </a:r>
            <a:r>
              <a:rPr sz="2400" dirty="0">
                <a:latin typeface="Times New Roman"/>
                <a:cs typeface="Times New Roman"/>
              </a:rPr>
              <a:t>ЛС в </a:t>
            </a:r>
            <a:r>
              <a:rPr sz="2400" spc="-5" dirty="0">
                <a:latin typeface="Times New Roman"/>
                <a:cs typeface="Times New Roman"/>
              </a:rPr>
              <a:t>предшествующем  </a:t>
            </a:r>
            <a:r>
              <a:rPr sz="2400" spc="-35" dirty="0">
                <a:latin typeface="Times New Roman"/>
                <a:cs typeface="Times New Roman"/>
              </a:rPr>
              <a:t>году </a:t>
            </a:r>
            <a:r>
              <a:rPr sz="2400" spc="5" dirty="0">
                <a:latin typeface="Times New Roman"/>
                <a:cs typeface="Times New Roman"/>
              </a:rPr>
              <a:t>составил  </a:t>
            </a:r>
            <a:r>
              <a:rPr sz="2400" spc="-10" dirty="0">
                <a:latin typeface="Times New Roman"/>
                <a:cs typeface="Times New Roman"/>
              </a:rPr>
              <a:t>более  </a:t>
            </a:r>
            <a:r>
              <a:rPr sz="2400" dirty="0">
                <a:latin typeface="Times New Roman"/>
                <a:cs typeface="Times New Roman"/>
              </a:rPr>
              <a:t>5 </a:t>
            </a:r>
            <a:r>
              <a:rPr sz="2400" spc="-10" dirty="0">
                <a:latin typeface="Times New Roman"/>
                <a:cs typeface="Times New Roman"/>
              </a:rPr>
              <a:t>млрд.</a:t>
            </a:r>
            <a:r>
              <a:rPr sz="2400" spc="40" dirty="0">
                <a:latin typeface="Times New Roman"/>
                <a:cs typeface="Times New Roman"/>
              </a:rPr>
              <a:t> </a:t>
            </a:r>
            <a:r>
              <a:rPr sz="2400" spc="-15" dirty="0">
                <a:latin typeface="Times New Roman"/>
                <a:cs typeface="Times New Roman"/>
              </a:rPr>
              <a:t>руб;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480809" y="6391859"/>
            <a:ext cx="836930" cy="2355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spc="-5" dirty="0">
                <a:solidFill>
                  <a:srgbClr val="464652"/>
                </a:solidFill>
                <a:latin typeface="Calibri"/>
                <a:cs typeface="Calibri"/>
              </a:rPr>
              <a:t>23.09.2016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91692" y="6391859"/>
            <a:ext cx="205740" cy="2355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spc="-5" dirty="0">
                <a:solidFill>
                  <a:srgbClr val="464652"/>
                </a:solidFill>
                <a:latin typeface="Calibri"/>
                <a:cs typeface="Calibri"/>
              </a:rPr>
              <a:t>42</a:t>
            </a:r>
            <a:endParaRPr sz="1400">
              <a:latin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6353555"/>
            <a:ext cx="8229600" cy="0"/>
          </a:xfrm>
          <a:custGeom>
            <a:avLst/>
            <a:gdLst/>
            <a:ahLst/>
            <a:cxnLst/>
            <a:rect l="l" t="t" r="r" b="b"/>
            <a:pathLst>
              <a:path w="8229600">
                <a:moveTo>
                  <a:pt x="0" y="0"/>
                </a:moveTo>
                <a:lnTo>
                  <a:pt x="8229600" y="0"/>
                </a:lnTo>
              </a:path>
            </a:pathLst>
          </a:custGeom>
          <a:ln w="9144">
            <a:solidFill>
              <a:srgbClr val="9FB8CD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1143000"/>
            <a:ext cx="8229600" cy="0"/>
          </a:xfrm>
          <a:custGeom>
            <a:avLst/>
            <a:gdLst/>
            <a:ahLst/>
            <a:cxnLst/>
            <a:rect l="l" t="t" r="r" b="b"/>
            <a:pathLst>
              <a:path w="8229600">
                <a:moveTo>
                  <a:pt x="0" y="0"/>
                </a:moveTo>
                <a:lnTo>
                  <a:pt x="8229600" y="0"/>
                </a:lnTo>
              </a:path>
            </a:pathLst>
          </a:custGeom>
          <a:ln w="9144">
            <a:solidFill>
              <a:srgbClr val="9FB8CD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4151" y="6432803"/>
            <a:ext cx="120650" cy="190500"/>
          </a:xfrm>
          <a:custGeom>
            <a:avLst/>
            <a:gdLst/>
            <a:ahLst/>
            <a:cxnLst/>
            <a:rect l="l" t="t" r="r" b="b"/>
            <a:pathLst>
              <a:path w="120650" h="190500">
                <a:moveTo>
                  <a:pt x="0" y="0"/>
                </a:moveTo>
                <a:lnTo>
                  <a:pt x="0" y="190500"/>
                </a:lnTo>
                <a:lnTo>
                  <a:pt x="120396" y="95250"/>
                </a:lnTo>
                <a:lnTo>
                  <a:pt x="0" y="0"/>
                </a:lnTo>
                <a:close/>
              </a:path>
            </a:pathLst>
          </a:custGeom>
          <a:solidFill>
            <a:srgbClr val="9FB8C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582420">
              <a:lnSpc>
                <a:spcPct val="100000"/>
              </a:lnSpc>
            </a:pPr>
            <a:r>
              <a:rPr sz="2400" dirty="0">
                <a:latin typeface="Calibri"/>
                <a:cs typeface="Calibri"/>
              </a:rPr>
              <a:t>Новые </a:t>
            </a:r>
            <a:r>
              <a:rPr sz="2400" spc="-5" dirty="0">
                <a:latin typeface="Calibri"/>
                <a:cs typeface="Calibri"/>
              </a:rPr>
              <a:t>правила </a:t>
            </a:r>
            <a:r>
              <a:rPr sz="2400" dirty="0">
                <a:latin typeface="Calibri"/>
                <a:cs typeface="Calibri"/>
              </a:rPr>
              <a:t>формирования</a:t>
            </a:r>
            <a:r>
              <a:rPr sz="2400" spc="-5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лотов</a:t>
            </a:r>
            <a:endParaRPr sz="2400">
              <a:latin typeface="Calibri"/>
              <a:cs typeface="Calibri"/>
            </a:endParaRPr>
          </a:p>
          <a:p>
            <a:pPr marL="1651000">
              <a:lnSpc>
                <a:spcPct val="100000"/>
              </a:lnSpc>
            </a:pPr>
            <a:r>
              <a:rPr sz="2400" dirty="0">
                <a:latin typeface="Calibri"/>
                <a:cs typeface="Calibri"/>
              </a:rPr>
              <a:t>на закупку </a:t>
            </a:r>
            <a:r>
              <a:rPr sz="2400" spc="-5" dirty="0">
                <a:latin typeface="Calibri"/>
                <a:cs typeface="Calibri"/>
              </a:rPr>
              <a:t>лекарственных</a:t>
            </a:r>
            <a:r>
              <a:rPr sz="2400" spc="-5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средств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35940" y="1249934"/>
            <a:ext cx="8074025" cy="37680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285115" algn="l"/>
              </a:tabLst>
            </a:pPr>
            <a:r>
              <a:rPr sz="1350" spc="5" dirty="0">
                <a:solidFill>
                  <a:srgbClr val="717BA2"/>
                </a:solidFill>
                <a:latin typeface="Wingdings 3"/>
                <a:cs typeface="Wingdings 3"/>
              </a:rPr>
              <a:t></a:t>
            </a:r>
            <a:r>
              <a:rPr sz="1350" spc="5" dirty="0">
                <a:solidFill>
                  <a:srgbClr val="717BA2"/>
                </a:solidFill>
                <a:latin typeface="Times New Roman"/>
                <a:cs typeface="Times New Roman"/>
              </a:rPr>
              <a:t>	</a:t>
            </a:r>
            <a:r>
              <a:rPr sz="1800" b="1" spc="-15" dirty="0">
                <a:solidFill>
                  <a:srgbClr val="FF0000"/>
                </a:solidFill>
                <a:latin typeface="Calibri"/>
                <a:cs typeface="Calibri"/>
              </a:rPr>
              <a:t>ПРАВИЛО</a:t>
            </a:r>
            <a:r>
              <a:rPr sz="1800" b="1" spc="-8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FF0000"/>
                </a:solidFill>
                <a:latin typeface="Calibri"/>
                <a:cs typeface="Calibri"/>
              </a:rPr>
              <a:t>2</a:t>
            </a:r>
            <a:endParaRPr sz="18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800">
              <a:latin typeface="Times New Roman"/>
              <a:cs typeface="Times New Roman"/>
            </a:endParaRPr>
          </a:p>
          <a:p>
            <a:pPr marL="285750" marR="5080" indent="-273685" algn="just">
              <a:lnSpc>
                <a:spcPct val="100000"/>
              </a:lnSpc>
              <a:spcBef>
                <a:spcPts val="1345"/>
              </a:spcBef>
            </a:pPr>
            <a:r>
              <a:rPr sz="1500" spc="10" dirty="0">
                <a:solidFill>
                  <a:srgbClr val="717BA2"/>
                </a:solidFill>
                <a:latin typeface="Wingdings 3"/>
                <a:cs typeface="Wingdings 3"/>
              </a:rPr>
              <a:t></a:t>
            </a:r>
            <a:r>
              <a:rPr sz="1500" spc="10" dirty="0">
                <a:solidFill>
                  <a:srgbClr val="717BA2"/>
                </a:solidFill>
                <a:latin typeface="Times New Roman"/>
                <a:cs typeface="Times New Roman"/>
              </a:rPr>
              <a:t> </a:t>
            </a:r>
            <a:r>
              <a:rPr sz="2000" spc="-25" dirty="0">
                <a:latin typeface="Times New Roman"/>
                <a:cs typeface="Times New Roman"/>
              </a:rPr>
              <a:t>Установлено </a:t>
            </a:r>
            <a:r>
              <a:rPr sz="2000" dirty="0">
                <a:latin typeface="Times New Roman"/>
                <a:cs typeface="Times New Roman"/>
              </a:rPr>
              <a:t>предельное </a:t>
            </a:r>
            <a:r>
              <a:rPr sz="2000" spc="-15" dirty="0">
                <a:latin typeface="Times New Roman"/>
                <a:cs typeface="Times New Roman"/>
              </a:rPr>
              <a:t>значение </a:t>
            </a:r>
            <a:r>
              <a:rPr sz="2000" dirty="0">
                <a:latin typeface="Times New Roman"/>
                <a:cs typeface="Times New Roman"/>
              </a:rPr>
              <a:t>НМЦК (цены </a:t>
            </a:r>
            <a:r>
              <a:rPr sz="2000" spc="-5" dirty="0">
                <a:latin typeface="Times New Roman"/>
                <a:cs typeface="Times New Roman"/>
              </a:rPr>
              <a:t>лота) </a:t>
            </a:r>
            <a:r>
              <a:rPr sz="2000" dirty="0">
                <a:latin typeface="Times New Roman"/>
                <a:cs typeface="Times New Roman"/>
              </a:rPr>
              <a:t>в </a:t>
            </a:r>
            <a:r>
              <a:rPr sz="2000" spc="-5" dirty="0">
                <a:latin typeface="Times New Roman"/>
                <a:cs typeface="Times New Roman"/>
              </a:rPr>
              <a:t>размере </a:t>
            </a:r>
            <a:r>
              <a:rPr sz="2000" dirty="0">
                <a:latin typeface="Times New Roman"/>
                <a:cs typeface="Times New Roman"/>
              </a:rPr>
              <a:t>1000  </a:t>
            </a:r>
            <a:r>
              <a:rPr sz="2000" spc="-15" dirty="0">
                <a:latin typeface="Times New Roman"/>
                <a:cs typeface="Times New Roman"/>
              </a:rPr>
              <a:t>руб, </a:t>
            </a:r>
            <a:r>
              <a:rPr sz="2000" spc="10" dirty="0">
                <a:latin typeface="Times New Roman"/>
                <a:cs typeface="Times New Roman"/>
              </a:rPr>
              <a:t>если </a:t>
            </a:r>
            <a:r>
              <a:rPr sz="2000" spc="-10" dirty="0">
                <a:latin typeface="Times New Roman"/>
                <a:cs typeface="Times New Roman"/>
              </a:rPr>
              <a:t>предметом </a:t>
            </a:r>
            <a:r>
              <a:rPr sz="2000" spc="-20" dirty="0">
                <a:latin typeface="Times New Roman"/>
                <a:cs typeface="Times New Roman"/>
              </a:rPr>
              <a:t>одного </a:t>
            </a:r>
            <a:r>
              <a:rPr sz="2000" spc="-10" dirty="0">
                <a:latin typeface="Times New Roman"/>
                <a:cs typeface="Times New Roman"/>
              </a:rPr>
              <a:t>контракта </a:t>
            </a:r>
            <a:r>
              <a:rPr sz="2000" dirty="0">
                <a:latin typeface="Times New Roman"/>
                <a:cs typeface="Times New Roman"/>
              </a:rPr>
              <a:t>( </a:t>
            </a:r>
            <a:r>
              <a:rPr sz="2000" spc="-20" dirty="0">
                <a:latin typeface="Times New Roman"/>
                <a:cs typeface="Times New Roman"/>
              </a:rPr>
              <a:t>одного </a:t>
            </a:r>
            <a:r>
              <a:rPr sz="2000" spc="-5" dirty="0">
                <a:latin typeface="Times New Roman"/>
                <a:cs typeface="Times New Roman"/>
              </a:rPr>
              <a:t>лота), </a:t>
            </a:r>
            <a:r>
              <a:rPr sz="2000" dirty="0">
                <a:latin typeface="Times New Roman"/>
                <a:cs typeface="Times New Roman"/>
              </a:rPr>
              <a:t>наряду с иными  ЛС является</a:t>
            </a:r>
            <a:r>
              <a:rPr sz="2000" spc="-75" dirty="0">
                <a:latin typeface="Times New Roman"/>
                <a:cs typeface="Times New Roman"/>
              </a:rPr>
              <a:t> </a:t>
            </a:r>
            <a:r>
              <a:rPr sz="2000" spc="5" dirty="0">
                <a:latin typeface="Times New Roman"/>
                <a:cs typeface="Times New Roman"/>
              </a:rPr>
              <a:t>поставка:</a:t>
            </a:r>
            <a:endParaRPr sz="2000">
              <a:latin typeface="Times New Roman"/>
              <a:cs typeface="Times New Roman"/>
            </a:endParaRPr>
          </a:p>
          <a:p>
            <a:pPr marL="285750" marR="5080" indent="-273685" algn="just">
              <a:lnSpc>
                <a:spcPct val="100000"/>
              </a:lnSpc>
              <a:spcBef>
                <a:spcPts val="600"/>
              </a:spcBef>
            </a:pPr>
            <a:r>
              <a:rPr sz="1500" spc="10" dirty="0">
                <a:solidFill>
                  <a:srgbClr val="717BA2"/>
                </a:solidFill>
                <a:latin typeface="Wingdings 3"/>
                <a:cs typeface="Wingdings 3"/>
              </a:rPr>
              <a:t></a:t>
            </a:r>
            <a:r>
              <a:rPr sz="1500" spc="10" dirty="0">
                <a:solidFill>
                  <a:srgbClr val="717BA2"/>
                </a:solidFill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-лекарственного средства </a:t>
            </a:r>
            <a:r>
              <a:rPr sz="2000" dirty="0">
                <a:latin typeface="Times New Roman"/>
                <a:cs typeface="Times New Roman"/>
              </a:rPr>
              <a:t>с МНН, в </a:t>
            </a:r>
            <a:r>
              <a:rPr sz="2000" spc="-10" dirty="0">
                <a:latin typeface="Times New Roman"/>
                <a:cs typeface="Times New Roman"/>
              </a:rPr>
              <a:t>рамках </a:t>
            </a:r>
            <a:r>
              <a:rPr sz="2000" spc="-30" dirty="0">
                <a:latin typeface="Times New Roman"/>
                <a:cs typeface="Times New Roman"/>
              </a:rPr>
              <a:t>которого </a:t>
            </a:r>
            <a:r>
              <a:rPr sz="2000" spc="-10" dirty="0">
                <a:latin typeface="Times New Roman"/>
                <a:cs typeface="Times New Roman"/>
              </a:rPr>
              <a:t>отсутствует  </a:t>
            </a:r>
            <a:r>
              <a:rPr sz="2000" dirty="0">
                <a:latin typeface="Times New Roman"/>
                <a:cs typeface="Times New Roman"/>
              </a:rPr>
              <a:t>зарегистрированное в </a:t>
            </a:r>
            <a:r>
              <a:rPr sz="2000" spc="-5" dirty="0">
                <a:latin typeface="Times New Roman"/>
                <a:cs typeface="Times New Roman"/>
              </a:rPr>
              <a:t>установленном </a:t>
            </a:r>
            <a:r>
              <a:rPr sz="2000" spc="-10" dirty="0">
                <a:latin typeface="Times New Roman"/>
                <a:cs typeface="Times New Roman"/>
              </a:rPr>
              <a:t>порядке </a:t>
            </a:r>
            <a:r>
              <a:rPr sz="2000" dirty="0">
                <a:latin typeface="Times New Roman"/>
                <a:cs typeface="Times New Roman"/>
              </a:rPr>
              <a:t>аналогичные </a:t>
            </a:r>
            <a:r>
              <a:rPr sz="2000" spc="5" dirty="0">
                <a:latin typeface="Times New Roman"/>
                <a:cs typeface="Times New Roman"/>
              </a:rPr>
              <a:t>по  </a:t>
            </a:r>
            <a:r>
              <a:rPr sz="2000" spc="-5" dirty="0">
                <a:latin typeface="Times New Roman"/>
                <a:cs typeface="Times New Roman"/>
              </a:rPr>
              <a:t>лекарственной форме  </a:t>
            </a:r>
            <a:r>
              <a:rPr sz="2000" dirty="0">
                <a:latin typeface="Times New Roman"/>
                <a:cs typeface="Times New Roman"/>
              </a:rPr>
              <a:t>и </a:t>
            </a:r>
            <a:r>
              <a:rPr sz="2000" spc="-5" dirty="0">
                <a:latin typeface="Times New Roman"/>
                <a:cs typeface="Times New Roman"/>
              </a:rPr>
              <a:t>дозировке лекарственное</a:t>
            </a:r>
            <a:r>
              <a:rPr sz="2000" spc="1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средство</a:t>
            </a:r>
            <a:endParaRPr sz="20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600"/>
              </a:spcBef>
              <a:tabLst>
                <a:tab pos="285115" algn="l"/>
              </a:tabLst>
            </a:pPr>
            <a:r>
              <a:rPr sz="1500" spc="10" dirty="0">
                <a:solidFill>
                  <a:srgbClr val="717BA2"/>
                </a:solidFill>
                <a:latin typeface="Wingdings 3"/>
                <a:cs typeface="Wingdings 3"/>
              </a:rPr>
              <a:t></a:t>
            </a:r>
            <a:r>
              <a:rPr sz="1500" spc="10" dirty="0">
                <a:solidFill>
                  <a:srgbClr val="717BA2"/>
                </a:solidFill>
                <a:latin typeface="Times New Roman"/>
                <a:cs typeface="Times New Roman"/>
              </a:rPr>
              <a:t>	</a:t>
            </a:r>
            <a:r>
              <a:rPr sz="2000" spc="-5" dirty="0">
                <a:latin typeface="Times New Roman"/>
                <a:cs typeface="Times New Roman"/>
              </a:rPr>
              <a:t>-наркотических</a:t>
            </a:r>
            <a:r>
              <a:rPr sz="2000" spc="-9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ЛС;</a:t>
            </a:r>
            <a:endParaRPr sz="20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600"/>
              </a:spcBef>
              <a:tabLst>
                <a:tab pos="285115" algn="l"/>
              </a:tabLst>
            </a:pPr>
            <a:r>
              <a:rPr sz="1500" spc="10" dirty="0">
                <a:solidFill>
                  <a:srgbClr val="717BA2"/>
                </a:solidFill>
                <a:latin typeface="Wingdings 3"/>
                <a:cs typeface="Wingdings 3"/>
              </a:rPr>
              <a:t></a:t>
            </a:r>
            <a:r>
              <a:rPr sz="1500" spc="10" dirty="0">
                <a:solidFill>
                  <a:srgbClr val="717BA2"/>
                </a:solidFill>
                <a:latin typeface="Times New Roman"/>
                <a:cs typeface="Times New Roman"/>
              </a:rPr>
              <a:t>	</a:t>
            </a:r>
            <a:r>
              <a:rPr sz="2000" spc="-5" dirty="0">
                <a:latin typeface="Times New Roman"/>
                <a:cs typeface="Times New Roman"/>
              </a:rPr>
              <a:t>-психотропных</a:t>
            </a:r>
            <a:r>
              <a:rPr sz="2000" spc="-9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ЛС;</a:t>
            </a:r>
            <a:endParaRPr sz="20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600"/>
              </a:spcBef>
              <a:tabLst>
                <a:tab pos="285115" algn="l"/>
              </a:tabLst>
            </a:pPr>
            <a:r>
              <a:rPr sz="1500" spc="10" dirty="0">
                <a:solidFill>
                  <a:srgbClr val="717BA2"/>
                </a:solidFill>
                <a:latin typeface="Wingdings 3"/>
                <a:cs typeface="Wingdings 3"/>
              </a:rPr>
              <a:t></a:t>
            </a:r>
            <a:r>
              <a:rPr sz="1500" spc="10" dirty="0">
                <a:solidFill>
                  <a:srgbClr val="717BA2"/>
                </a:solidFill>
                <a:latin typeface="Times New Roman"/>
                <a:cs typeface="Times New Roman"/>
              </a:rPr>
              <a:t>	</a:t>
            </a:r>
            <a:r>
              <a:rPr sz="2000" spc="-5" dirty="0">
                <a:latin typeface="Times New Roman"/>
                <a:cs typeface="Times New Roman"/>
              </a:rPr>
              <a:t>-радиофармацевтических</a:t>
            </a:r>
            <a:r>
              <a:rPr sz="2000" spc="-4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ЛС;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480809" y="6391859"/>
            <a:ext cx="836930" cy="2355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spc="-5" dirty="0">
                <a:solidFill>
                  <a:srgbClr val="464652"/>
                </a:solidFill>
                <a:latin typeface="Calibri"/>
                <a:cs typeface="Calibri"/>
              </a:rPr>
              <a:t>23.09.2016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91692" y="6391859"/>
            <a:ext cx="205740" cy="2355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spc="-5" dirty="0">
                <a:solidFill>
                  <a:srgbClr val="464652"/>
                </a:solidFill>
                <a:latin typeface="Calibri"/>
                <a:cs typeface="Calibri"/>
              </a:rPr>
              <a:t>43</a:t>
            </a:r>
            <a:endParaRPr sz="1400">
              <a:latin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6353555"/>
            <a:ext cx="8229600" cy="0"/>
          </a:xfrm>
          <a:custGeom>
            <a:avLst/>
            <a:gdLst/>
            <a:ahLst/>
            <a:cxnLst/>
            <a:rect l="l" t="t" r="r" b="b"/>
            <a:pathLst>
              <a:path w="8229600">
                <a:moveTo>
                  <a:pt x="0" y="0"/>
                </a:moveTo>
                <a:lnTo>
                  <a:pt x="8229600" y="0"/>
                </a:lnTo>
              </a:path>
            </a:pathLst>
          </a:custGeom>
          <a:ln w="9144">
            <a:solidFill>
              <a:srgbClr val="9FB8CD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1143000"/>
            <a:ext cx="8229600" cy="0"/>
          </a:xfrm>
          <a:custGeom>
            <a:avLst/>
            <a:gdLst/>
            <a:ahLst/>
            <a:cxnLst/>
            <a:rect l="l" t="t" r="r" b="b"/>
            <a:pathLst>
              <a:path w="8229600">
                <a:moveTo>
                  <a:pt x="0" y="0"/>
                </a:moveTo>
                <a:lnTo>
                  <a:pt x="8229600" y="0"/>
                </a:lnTo>
              </a:path>
            </a:pathLst>
          </a:custGeom>
          <a:ln w="9144">
            <a:solidFill>
              <a:srgbClr val="9FB8CD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4151" y="6432803"/>
            <a:ext cx="120650" cy="190500"/>
          </a:xfrm>
          <a:custGeom>
            <a:avLst/>
            <a:gdLst/>
            <a:ahLst/>
            <a:cxnLst/>
            <a:rect l="l" t="t" r="r" b="b"/>
            <a:pathLst>
              <a:path w="120650" h="190500">
                <a:moveTo>
                  <a:pt x="0" y="0"/>
                </a:moveTo>
                <a:lnTo>
                  <a:pt x="0" y="190500"/>
                </a:lnTo>
                <a:lnTo>
                  <a:pt x="120396" y="95250"/>
                </a:lnTo>
                <a:lnTo>
                  <a:pt x="0" y="0"/>
                </a:lnTo>
                <a:close/>
              </a:path>
            </a:pathLst>
          </a:custGeom>
          <a:solidFill>
            <a:srgbClr val="9FB8C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582420">
              <a:lnSpc>
                <a:spcPct val="100000"/>
              </a:lnSpc>
            </a:pPr>
            <a:r>
              <a:rPr sz="2400" dirty="0">
                <a:latin typeface="Calibri"/>
                <a:cs typeface="Calibri"/>
              </a:rPr>
              <a:t>Новые </a:t>
            </a:r>
            <a:r>
              <a:rPr sz="2400" spc="-5" dirty="0">
                <a:latin typeface="Calibri"/>
                <a:cs typeface="Calibri"/>
              </a:rPr>
              <a:t>правила </a:t>
            </a:r>
            <a:r>
              <a:rPr sz="2400" dirty="0">
                <a:latin typeface="Calibri"/>
                <a:cs typeface="Calibri"/>
              </a:rPr>
              <a:t>формирования</a:t>
            </a:r>
            <a:r>
              <a:rPr sz="2400" spc="-5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лотов</a:t>
            </a:r>
            <a:endParaRPr sz="2400">
              <a:latin typeface="Calibri"/>
              <a:cs typeface="Calibri"/>
            </a:endParaRPr>
          </a:p>
          <a:p>
            <a:pPr marL="1651000">
              <a:lnSpc>
                <a:spcPct val="100000"/>
              </a:lnSpc>
            </a:pPr>
            <a:r>
              <a:rPr sz="2400" dirty="0">
                <a:latin typeface="Calibri"/>
                <a:cs typeface="Calibri"/>
              </a:rPr>
              <a:t>на закупку </a:t>
            </a:r>
            <a:r>
              <a:rPr sz="2400" spc="-5" dirty="0">
                <a:latin typeface="Calibri"/>
                <a:cs typeface="Calibri"/>
              </a:rPr>
              <a:t>лекарственных</a:t>
            </a:r>
            <a:r>
              <a:rPr sz="2400" spc="-5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средств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591936" y="1950339"/>
            <a:ext cx="701675" cy="330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dirty="0">
                <a:latin typeface="Calibri"/>
                <a:cs typeface="Calibri"/>
              </a:rPr>
              <a:t>Н</a:t>
            </a:r>
            <a:r>
              <a:rPr sz="2000" spc="-10" dirty="0">
                <a:latin typeface="Calibri"/>
                <a:cs typeface="Calibri"/>
              </a:rPr>
              <a:t>М</a:t>
            </a:r>
            <a:r>
              <a:rPr sz="2000" dirty="0">
                <a:latin typeface="Calibri"/>
                <a:cs typeface="Calibri"/>
              </a:rPr>
              <a:t>ЦК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421373" y="1950339"/>
            <a:ext cx="1109345" cy="330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dirty="0">
                <a:latin typeface="Calibri"/>
                <a:cs typeface="Calibri"/>
              </a:rPr>
              <a:t>з</a:t>
            </a:r>
            <a:r>
              <a:rPr sz="2000" spc="-10" dirty="0">
                <a:latin typeface="Calibri"/>
                <a:cs typeface="Calibri"/>
              </a:rPr>
              <a:t>а</a:t>
            </a:r>
            <a:r>
              <a:rPr sz="2000" spc="-30" dirty="0">
                <a:latin typeface="Calibri"/>
                <a:cs typeface="Calibri"/>
              </a:rPr>
              <a:t>к</a:t>
            </a:r>
            <a:r>
              <a:rPr sz="2000" dirty="0">
                <a:latin typeface="Calibri"/>
                <a:cs typeface="Calibri"/>
              </a:rPr>
              <a:t>азчи</a:t>
            </a:r>
            <a:r>
              <a:rPr sz="2000" spc="-10" dirty="0">
                <a:latin typeface="Calibri"/>
                <a:cs typeface="Calibri"/>
              </a:rPr>
              <a:t>к</a:t>
            </a:r>
            <a:r>
              <a:rPr sz="2000" dirty="0">
                <a:latin typeface="Calibri"/>
                <a:cs typeface="Calibri"/>
              </a:rPr>
              <a:t>и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657338" y="1950339"/>
            <a:ext cx="950594" cy="330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spc="-10" dirty="0">
                <a:latin typeface="Calibri"/>
                <a:cs typeface="Calibri"/>
              </a:rPr>
              <a:t>о</a:t>
            </a:r>
            <a:r>
              <a:rPr sz="2000" dirty="0">
                <a:latin typeface="Calibri"/>
                <a:cs typeface="Calibri"/>
              </a:rPr>
              <a:t>бяза</a:t>
            </a:r>
            <a:r>
              <a:rPr sz="2000" spc="5" dirty="0">
                <a:latin typeface="Calibri"/>
                <a:cs typeface="Calibri"/>
              </a:rPr>
              <a:t>н</a:t>
            </a:r>
            <a:r>
              <a:rPr sz="2000" dirty="0">
                <a:latin typeface="Calibri"/>
                <a:cs typeface="Calibri"/>
              </a:rPr>
              <a:t>ы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35940" y="1950339"/>
            <a:ext cx="5007610" cy="6356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85750" marR="5080" indent="-273685">
              <a:lnSpc>
                <a:spcPct val="100000"/>
              </a:lnSpc>
              <a:tabLst>
                <a:tab pos="285115" algn="l"/>
                <a:tab pos="866140" algn="l"/>
                <a:tab pos="2425700" algn="l"/>
                <a:tab pos="3891915" algn="l"/>
              </a:tabLst>
            </a:pPr>
            <a:r>
              <a:rPr sz="1500" spc="10" dirty="0">
                <a:solidFill>
                  <a:srgbClr val="717BA2"/>
                </a:solidFill>
                <a:latin typeface="Wingdings 3"/>
                <a:cs typeface="Wingdings 3"/>
              </a:rPr>
              <a:t></a:t>
            </a:r>
            <a:r>
              <a:rPr sz="1500" spc="10" dirty="0">
                <a:solidFill>
                  <a:srgbClr val="717BA2"/>
                </a:solidFill>
                <a:latin typeface="Times New Roman"/>
                <a:cs typeface="Times New Roman"/>
              </a:rPr>
              <a:t>	</a:t>
            </a:r>
            <a:r>
              <a:rPr sz="2000" spc="-5" dirty="0">
                <a:latin typeface="Calibri"/>
                <a:cs typeface="Calibri"/>
              </a:rPr>
              <a:t>При	</a:t>
            </a:r>
            <a:r>
              <a:rPr sz="2000" dirty="0">
                <a:latin typeface="Calibri"/>
                <a:cs typeface="Calibri"/>
              </a:rPr>
              <a:t>превышении	</a:t>
            </a:r>
            <a:r>
              <a:rPr sz="2000" spc="-15" dirty="0">
                <a:latin typeface="Calibri"/>
                <a:cs typeface="Calibri"/>
              </a:rPr>
              <a:t>предельных	</a:t>
            </a:r>
            <a:r>
              <a:rPr sz="2000" dirty="0">
                <a:latin typeface="Calibri"/>
                <a:cs typeface="Calibri"/>
              </a:rPr>
              <a:t>значений  формировать так называемые</a:t>
            </a:r>
            <a:r>
              <a:rPr sz="2000" spc="-9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«монолоты»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35940" y="3080639"/>
            <a:ext cx="128270" cy="2393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500" spc="10" dirty="0">
                <a:solidFill>
                  <a:srgbClr val="717BA2"/>
                </a:solidFill>
                <a:latin typeface="Wingdings 3"/>
                <a:cs typeface="Wingdings 3"/>
              </a:rPr>
              <a:t></a:t>
            </a:r>
            <a:endParaRPr sz="1500">
              <a:latin typeface="Wingdings 3"/>
              <a:cs typeface="Wingdings 3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981070" y="3017139"/>
            <a:ext cx="1395730" cy="330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spc="-10" dirty="0">
                <a:latin typeface="Calibri"/>
                <a:cs typeface="Calibri"/>
              </a:rPr>
              <a:t>1ЛОТ-</a:t>
            </a:r>
            <a:r>
              <a:rPr sz="2000" spc="-9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1МНН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6480809" y="6391859"/>
            <a:ext cx="836930" cy="2355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spc="-5" dirty="0">
                <a:solidFill>
                  <a:srgbClr val="464652"/>
                </a:solidFill>
                <a:latin typeface="Calibri"/>
                <a:cs typeface="Calibri"/>
              </a:rPr>
              <a:t>23.09.2016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691692" y="6391859"/>
            <a:ext cx="205740" cy="2355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spc="-5" dirty="0">
                <a:solidFill>
                  <a:srgbClr val="464652"/>
                </a:solidFill>
                <a:latin typeface="Calibri"/>
                <a:cs typeface="Calibri"/>
              </a:rPr>
              <a:t>44</a:t>
            </a:r>
            <a:endParaRPr sz="1400">
              <a:latin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6353555"/>
            <a:ext cx="8229600" cy="0"/>
          </a:xfrm>
          <a:custGeom>
            <a:avLst/>
            <a:gdLst/>
            <a:ahLst/>
            <a:cxnLst/>
            <a:rect l="l" t="t" r="r" b="b"/>
            <a:pathLst>
              <a:path w="8229600">
                <a:moveTo>
                  <a:pt x="0" y="0"/>
                </a:moveTo>
                <a:lnTo>
                  <a:pt x="8229600" y="0"/>
                </a:lnTo>
              </a:path>
            </a:pathLst>
          </a:custGeom>
          <a:ln w="9144">
            <a:solidFill>
              <a:srgbClr val="9FB8CD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1143000"/>
            <a:ext cx="8229600" cy="0"/>
          </a:xfrm>
          <a:custGeom>
            <a:avLst/>
            <a:gdLst/>
            <a:ahLst/>
            <a:cxnLst/>
            <a:rect l="l" t="t" r="r" b="b"/>
            <a:pathLst>
              <a:path w="8229600">
                <a:moveTo>
                  <a:pt x="0" y="0"/>
                </a:moveTo>
                <a:lnTo>
                  <a:pt x="8229600" y="0"/>
                </a:lnTo>
              </a:path>
            </a:pathLst>
          </a:custGeom>
          <a:ln w="9144">
            <a:solidFill>
              <a:srgbClr val="9FB8CD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4151" y="6432803"/>
            <a:ext cx="120650" cy="190500"/>
          </a:xfrm>
          <a:custGeom>
            <a:avLst/>
            <a:gdLst/>
            <a:ahLst/>
            <a:cxnLst/>
            <a:rect l="l" t="t" r="r" b="b"/>
            <a:pathLst>
              <a:path w="120650" h="190500">
                <a:moveTo>
                  <a:pt x="0" y="0"/>
                </a:moveTo>
                <a:lnTo>
                  <a:pt x="0" y="190500"/>
                </a:lnTo>
                <a:lnTo>
                  <a:pt x="120396" y="95250"/>
                </a:lnTo>
                <a:lnTo>
                  <a:pt x="0" y="0"/>
                </a:lnTo>
                <a:close/>
              </a:path>
            </a:pathLst>
          </a:custGeom>
          <a:solidFill>
            <a:srgbClr val="9FB8C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582420">
              <a:lnSpc>
                <a:spcPct val="100000"/>
              </a:lnSpc>
            </a:pPr>
            <a:r>
              <a:rPr sz="2400" dirty="0">
                <a:latin typeface="Calibri"/>
                <a:cs typeface="Calibri"/>
              </a:rPr>
              <a:t>Новые </a:t>
            </a:r>
            <a:r>
              <a:rPr sz="2400" spc="-5" dirty="0">
                <a:latin typeface="Calibri"/>
                <a:cs typeface="Calibri"/>
              </a:rPr>
              <a:t>правила </a:t>
            </a:r>
            <a:r>
              <a:rPr sz="2400" dirty="0">
                <a:latin typeface="Calibri"/>
                <a:cs typeface="Calibri"/>
              </a:rPr>
              <a:t>формирования</a:t>
            </a:r>
            <a:r>
              <a:rPr sz="2400" spc="-5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лотов</a:t>
            </a:r>
            <a:endParaRPr sz="2400">
              <a:latin typeface="Calibri"/>
              <a:cs typeface="Calibri"/>
            </a:endParaRPr>
          </a:p>
          <a:p>
            <a:pPr marL="1651000">
              <a:lnSpc>
                <a:spcPct val="100000"/>
              </a:lnSpc>
            </a:pPr>
            <a:r>
              <a:rPr sz="2400" dirty="0">
                <a:latin typeface="Calibri"/>
                <a:cs typeface="Calibri"/>
              </a:rPr>
              <a:t>на закупку </a:t>
            </a:r>
            <a:r>
              <a:rPr sz="2400" spc="-5" dirty="0">
                <a:latin typeface="Calibri"/>
                <a:cs typeface="Calibri"/>
              </a:rPr>
              <a:t>лекарственных</a:t>
            </a:r>
            <a:r>
              <a:rPr sz="2400" spc="-5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средств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35940" y="1599438"/>
            <a:ext cx="1443990" cy="330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285115" algn="l"/>
              </a:tabLst>
            </a:pPr>
            <a:r>
              <a:rPr sz="1500" spc="10" dirty="0">
                <a:solidFill>
                  <a:srgbClr val="717BA2"/>
                </a:solidFill>
                <a:latin typeface="Wingdings 3"/>
                <a:cs typeface="Wingdings 3"/>
              </a:rPr>
              <a:t></a:t>
            </a:r>
            <a:r>
              <a:rPr sz="1500" spc="10" dirty="0">
                <a:solidFill>
                  <a:srgbClr val="717BA2"/>
                </a:solidFill>
                <a:latin typeface="Times New Roman"/>
                <a:cs typeface="Times New Roman"/>
              </a:rPr>
              <a:t>	</a:t>
            </a:r>
            <a:r>
              <a:rPr sz="2000" b="1" dirty="0">
                <a:solidFill>
                  <a:srgbClr val="FF0000"/>
                </a:solidFill>
                <a:latin typeface="Calibri"/>
                <a:cs typeface="Calibri"/>
              </a:rPr>
              <a:t>Правило</a:t>
            </a:r>
            <a:r>
              <a:rPr sz="2000" b="1" spc="-10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000" b="1" dirty="0">
                <a:solidFill>
                  <a:srgbClr val="FF0000"/>
                </a:solidFill>
                <a:latin typeface="Calibri"/>
                <a:cs typeface="Calibri"/>
              </a:rPr>
              <a:t>3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35940" y="2742819"/>
            <a:ext cx="8072120" cy="9404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85750" marR="5080" indent="-273685" algn="just">
              <a:lnSpc>
                <a:spcPct val="100000"/>
              </a:lnSpc>
            </a:pPr>
            <a:r>
              <a:rPr sz="1500" spc="10" dirty="0">
                <a:solidFill>
                  <a:srgbClr val="717BA2"/>
                </a:solidFill>
                <a:latin typeface="Wingdings 3"/>
                <a:cs typeface="Wingdings 3"/>
              </a:rPr>
              <a:t></a:t>
            </a:r>
            <a:r>
              <a:rPr sz="1500" spc="10" dirty="0">
                <a:solidFill>
                  <a:srgbClr val="717BA2"/>
                </a:solidFill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Calibri"/>
                <a:cs typeface="Calibri"/>
              </a:rPr>
              <a:t>Предметом </a:t>
            </a:r>
            <a:r>
              <a:rPr sz="2000" spc="-20" dirty="0">
                <a:latin typeface="Calibri"/>
                <a:cs typeface="Calibri"/>
              </a:rPr>
              <a:t>одного </a:t>
            </a:r>
            <a:r>
              <a:rPr sz="2000" spc="-10" dirty="0">
                <a:latin typeface="Calibri"/>
                <a:cs typeface="Calibri"/>
              </a:rPr>
              <a:t>лота </a:t>
            </a:r>
            <a:r>
              <a:rPr sz="2000" dirty="0">
                <a:latin typeface="Calibri"/>
                <a:cs typeface="Calibri"/>
              </a:rPr>
              <a:t>не </a:t>
            </a:r>
            <a:r>
              <a:rPr sz="2000" spc="-10" dirty="0">
                <a:latin typeface="Calibri"/>
                <a:cs typeface="Calibri"/>
              </a:rPr>
              <a:t>могут </a:t>
            </a:r>
            <a:r>
              <a:rPr sz="2000" dirty="0">
                <a:latin typeface="Calibri"/>
                <a:cs typeface="Calibri"/>
              </a:rPr>
              <a:t>быть </a:t>
            </a:r>
            <a:r>
              <a:rPr sz="2000" spc="-5" dirty="0">
                <a:latin typeface="Calibri"/>
                <a:cs typeface="Calibri"/>
              </a:rPr>
              <a:t>лекарственные </a:t>
            </a:r>
            <a:r>
              <a:rPr sz="2000" spc="-10" dirty="0">
                <a:latin typeface="Calibri"/>
                <a:cs typeface="Calibri"/>
              </a:rPr>
              <a:t>средства </a:t>
            </a:r>
            <a:r>
              <a:rPr sz="2000" dirty="0">
                <a:solidFill>
                  <a:srgbClr val="6F2F9F"/>
                </a:solidFill>
                <a:latin typeface="Calibri"/>
                <a:cs typeface="Calibri"/>
              </a:rPr>
              <a:t>с </a:t>
            </a:r>
            <a:r>
              <a:rPr sz="2000" spc="-5" dirty="0" smtClean="0">
                <a:solidFill>
                  <a:srgbClr val="6F2F9F"/>
                </a:solidFill>
                <a:latin typeface="Calibri"/>
                <a:cs typeface="Calibri"/>
              </a:rPr>
              <a:t>МНН</a:t>
            </a:r>
            <a:endParaRPr lang="ru-RU" sz="2000" spc="-5" dirty="0" smtClean="0">
              <a:solidFill>
                <a:srgbClr val="6F2F9F"/>
              </a:solidFill>
              <a:latin typeface="Calibri"/>
              <a:cs typeface="Calibri"/>
            </a:endParaRPr>
          </a:p>
          <a:p>
            <a:pPr marL="285750" marR="5080" indent="-273685" algn="just">
              <a:lnSpc>
                <a:spcPct val="100000"/>
              </a:lnSpc>
            </a:pPr>
            <a:r>
              <a:rPr sz="2000" spc="-5" dirty="0" smtClean="0">
                <a:solidFill>
                  <a:srgbClr val="6F2F9F"/>
                </a:solidFill>
                <a:latin typeface="Calibri"/>
                <a:cs typeface="Calibri"/>
              </a:rPr>
              <a:t>  </a:t>
            </a:r>
            <a:r>
              <a:rPr sz="2000" dirty="0">
                <a:latin typeface="Calibri"/>
                <a:cs typeface="Calibri"/>
              </a:rPr>
              <a:t>( </a:t>
            </a:r>
            <a:r>
              <a:rPr sz="2000" spc="-5" dirty="0">
                <a:latin typeface="Calibri"/>
                <a:cs typeface="Calibri"/>
              </a:rPr>
              <a:t>при </a:t>
            </a:r>
            <a:r>
              <a:rPr sz="2000" spc="-10" dirty="0">
                <a:latin typeface="Calibri"/>
                <a:cs typeface="Calibri"/>
              </a:rPr>
              <a:t>отсутствии </a:t>
            </a:r>
            <a:r>
              <a:rPr sz="2000" spc="-5" dirty="0">
                <a:latin typeface="Calibri"/>
                <a:cs typeface="Calibri"/>
              </a:rPr>
              <a:t>таких наименований </a:t>
            </a:r>
            <a:r>
              <a:rPr sz="2000" dirty="0">
                <a:latin typeface="Calibri"/>
                <a:cs typeface="Calibri"/>
              </a:rPr>
              <a:t>с </a:t>
            </a:r>
            <a:r>
              <a:rPr sz="2000" spc="-5" dirty="0">
                <a:latin typeface="Calibri"/>
                <a:cs typeface="Calibri"/>
              </a:rPr>
              <a:t>химическими,  группировочными </a:t>
            </a:r>
            <a:r>
              <a:rPr sz="2000" dirty="0">
                <a:latin typeface="Calibri"/>
                <a:cs typeface="Calibri"/>
              </a:rPr>
              <a:t>наименованиями)  </a:t>
            </a:r>
            <a:r>
              <a:rPr sz="2000" dirty="0">
                <a:solidFill>
                  <a:srgbClr val="6F2F9F"/>
                </a:solidFill>
                <a:latin typeface="Calibri"/>
                <a:cs typeface="Calibri"/>
              </a:rPr>
              <a:t>и </a:t>
            </a:r>
            <a:r>
              <a:rPr sz="2000" spc="-5" dirty="0">
                <a:solidFill>
                  <a:srgbClr val="6F2F9F"/>
                </a:solidFill>
                <a:latin typeface="Calibri"/>
                <a:cs typeface="Calibri"/>
              </a:rPr>
              <a:t>торговыми</a:t>
            </a:r>
            <a:r>
              <a:rPr sz="2000" spc="-85" dirty="0">
                <a:solidFill>
                  <a:srgbClr val="6F2F9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6F2F9F"/>
                </a:solidFill>
                <a:latin typeface="Calibri"/>
                <a:cs typeface="Calibri"/>
              </a:rPr>
              <a:t>наименованиями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480809" y="6391859"/>
            <a:ext cx="836930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ru-RU" sz="1400" spc="-5" dirty="0" smtClean="0">
                <a:solidFill>
                  <a:srgbClr val="464652"/>
                </a:solidFill>
                <a:latin typeface="Calibri"/>
                <a:cs typeface="Calibri"/>
              </a:rPr>
              <a:t>04.10</a:t>
            </a:r>
            <a:r>
              <a:rPr sz="1400" spc="-5" dirty="0" smtClean="0">
                <a:solidFill>
                  <a:srgbClr val="464652"/>
                </a:solidFill>
                <a:latin typeface="Calibri"/>
                <a:cs typeface="Calibri"/>
              </a:rPr>
              <a:t>.2016</a:t>
            </a:r>
            <a:endParaRPr sz="1400" dirty="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91692" y="6391859"/>
            <a:ext cx="205740" cy="2355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spc="-5" dirty="0">
                <a:solidFill>
                  <a:srgbClr val="464652"/>
                </a:solidFill>
                <a:latin typeface="Calibri"/>
                <a:cs typeface="Calibri"/>
              </a:rPr>
              <a:t>45</a:t>
            </a:r>
            <a:endParaRPr sz="1400">
              <a:latin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26897" y="1309877"/>
            <a:ext cx="8568055" cy="0"/>
          </a:xfrm>
          <a:custGeom>
            <a:avLst/>
            <a:gdLst/>
            <a:ahLst/>
            <a:cxnLst/>
            <a:rect l="l" t="t" r="r" b="b"/>
            <a:pathLst>
              <a:path w="8568055">
                <a:moveTo>
                  <a:pt x="0" y="0"/>
                </a:moveTo>
                <a:lnTo>
                  <a:pt x="8567928" y="0"/>
                </a:lnTo>
              </a:path>
            </a:pathLst>
          </a:custGeom>
          <a:ln w="19812">
            <a:solidFill>
              <a:srgbClr val="E2465A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" name="object 3"/>
          <p:cNvSpPr/>
          <p:nvPr/>
        </p:nvSpPr>
        <p:spPr>
          <a:xfrm>
            <a:off x="326897" y="6163817"/>
            <a:ext cx="8568055" cy="0"/>
          </a:xfrm>
          <a:custGeom>
            <a:avLst/>
            <a:gdLst/>
            <a:ahLst/>
            <a:cxnLst/>
            <a:rect l="l" t="t" r="r" b="b"/>
            <a:pathLst>
              <a:path w="8568055">
                <a:moveTo>
                  <a:pt x="0" y="0"/>
                </a:moveTo>
                <a:lnTo>
                  <a:pt x="8567928" y="0"/>
                </a:lnTo>
              </a:path>
            </a:pathLst>
          </a:custGeom>
          <a:ln w="19812">
            <a:solidFill>
              <a:srgbClr val="E2465A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535940" y="-19811"/>
            <a:ext cx="8072119" cy="934999"/>
          </a:xfrm>
          <a:prstGeom prst="rect">
            <a:avLst/>
          </a:prstGeom>
        </p:spPr>
        <p:txBody>
          <a:bodyPr vert="horz" wrap="square" lIns="0" tIns="392556" rIns="0" bIns="0" rtlCol="0">
            <a:spAutoFit/>
          </a:bodyPr>
          <a:lstStyle/>
          <a:p>
            <a:pPr marL="1983739" marR="5080" indent="-1050925">
              <a:lnSpc>
                <a:spcPts val="2100"/>
              </a:lnSpc>
            </a:pPr>
            <a:r>
              <a:rPr lang="ru-RU" dirty="0" smtClean="0">
                <a:solidFill>
                  <a:srgbClr val="E2465A"/>
                </a:solidFill>
                <a:latin typeface="Arial"/>
                <a:cs typeface="Arial"/>
              </a:rPr>
              <a:t>НОВОЕ В </a:t>
            </a:r>
            <a:r>
              <a:rPr dirty="0" smtClean="0">
                <a:solidFill>
                  <a:srgbClr val="E2465A"/>
                </a:solidFill>
                <a:latin typeface="Arial"/>
                <a:cs typeface="Arial"/>
              </a:rPr>
              <a:t>ЗАКОНОДАТЕЛЬНО</a:t>
            </a:r>
            <a:r>
              <a:rPr lang="ru-RU" dirty="0" smtClean="0">
                <a:solidFill>
                  <a:srgbClr val="E2465A"/>
                </a:solidFill>
                <a:latin typeface="Arial"/>
                <a:cs typeface="Arial"/>
              </a:rPr>
              <a:t>М</a:t>
            </a:r>
            <a:r>
              <a:rPr dirty="0" smtClean="0">
                <a:solidFill>
                  <a:srgbClr val="E2465A"/>
                </a:solidFill>
                <a:latin typeface="Arial"/>
                <a:cs typeface="Arial"/>
              </a:rPr>
              <a:t> РЕГУЛИРОВАНИ</a:t>
            </a:r>
            <a:r>
              <a:rPr spc="-65" dirty="0" smtClean="0">
                <a:solidFill>
                  <a:srgbClr val="E2465A"/>
                </a:solidFill>
                <a:latin typeface="Arial"/>
                <a:cs typeface="Arial"/>
              </a:rPr>
              <a:t> </a:t>
            </a:r>
            <a:r>
              <a:rPr dirty="0" smtClean="0">
                <a:solidFill>
                  <a:srgbClr val="E2465A"/>
                </a:solidFill>
                <a:latin typeface="Arial"/>
                <a:cs typeface="Arial"/>
              </a:rPr>
              <a:t>ЗАКУПОК  </a:t>
            </a:r>
            <a:r>
              <a:rPr dirty="0">
                <a:solidFill>
                  <a:srgbClr val="E2465A"/>
                </a:solidFill>
                <a:latin typeface="Arial"/>
                <a:cs typeface="Arial"/>
              </a:rPr>
              <a:t>ЛЕКАРСТВЕННЫХ</a:t>
            </a:r>
            <a:r>
              <a:rPr spc="-55" dirty="0">
                <a:solidFill>
                  <a:srgbClr val="E2465A"/>
                </a:solidFill>
                <a:latin typeface="Arial"/>
                <a:cs typeface="Arial"/>
              </a:rPr>
              <a:t> </a:t>
            </a:r>
            <a:r>
              <a:rPr dirty="0">
                <a:solidFill>
                  <a:srgbClr val="E2465A"/>
                </a:solidFill>
                <a:latin typeface="Arial"/>
                <a:cs typeface="Arial"/>
              </a:rPr>
              <a:t>ПРЕПАРАТОВ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20700" y="1593850"/>
            <a:ext cx="8114665" cy="191590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sz="1600" spc="-5" dirty="0">
                <a:solidFill>
                  <a:prstClr val="black"/>
                </a:solidFill>
                <a:latin typeface="Times New Roman"/>
                <a:cs typeface="Times New Roman"/>
              </a:rPr>
              <a:t>-</a:t>
            </a:r>
            <a:endParaRPr sz="1600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>
              <a:spcBef>
                <a:spcPts val="15"/>
              </a:spcBef>
            </a:pPr>
            <a:endParaRPr sz="1650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b="1" spc="-5" dirty="0" smtClean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solidFill>
                  <a:srgbClr val="0070C0"/>
                </a:solidFill>
                <a:latin typeface="Times New Roman"/>
                <a:cs typeface="Times New Roman"/>
              </a:rPr>
              <a:t>Приказ Министерства здравоохранения РФ от </a:t>
            </a:r>
            <a:r>
              <a:rPr lang="ru-RU" b="1" spc="-5" smtClean="0">
                <a:solidFill>
                  <a:srgbClr val="0070C0"/>
                </a:solidFill>
                <a:latin typeface="Times New Roman"/>
                <a:cs typeface="Times New Roman"/>
              </a:rPr>
              <a:t>27.07.2016 г № 538</a:t>
            </a:r>
            <a:endParaRPr lang="ru-RU" b="1" spc="-5" dirty="0" smtClean="0">
              <a:solidFill>
                <a:srgbClr val="0070C0"/>
              </a:solidFill>
              <a:latin typeface="Times New Roman"/>
              <a:cs typeface="Times New Roman"/>
            </a:endParaRPr>
          </a:p>
          <a:p>
            <a:pPr marL="12700"/>
            <a:r>
              <a:rPr lang="ru-RU" b="1" spc="-5" dirty="0" smtClean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latin typeface="Times New Roman"/>
                <a:cs typeface="Times New Roman"/>
              </a:rPr>
              <a:t>«Об утверждении перечня наименования лекарственных форм лекарственных препаратов для медицинского применения»</a:t>
            </a:r>
            <a:endParaRPr lang="ru-RU" b="1" dirty="0" smtClean="0">
              <a:latin typeface="Times New Roman"/>
              <a:cs typeface="Times New Roman"/>
            </a:endParaRPr>
          </a:p>
          <a:p>
            <a:pPr>
              <a:spcBef>
                <a:spcPts val="25"/>
              </a:spcBef>
            </a:pPr>
            <a:endParaRPr lang="ru-RU" sz="2000" dirty="0" smtClean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2700" marR="61594" indent="50165"/>
            <a:endParaRPr dirty="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227521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280160"/>
            <a:ext cx="533400" cy="228600"/>
          </a:xfrm>
          <a:custGeom>
            <a:avLst/>
            <a:gdLst/>
            <a:ahLst/>
            <a:cxnLst/>
            <a:rect l="l" t="t" r="r" b="b"/>
            <a:pathLst>
              <a:path w="533400" h="228600">
                <a:moveTo>
                  <a:pt x="0" y="228600"/>
                </a:moveTo>
                <a:lnTo>
                  <a:pt x="533400" y="228600"/>
                </a:lnTo>
                <a:lnTo>
                  <a:pt x="533400" y="0"/>
                </a:lnTo>
                <a:lnTo>
                  <a:pt x="0" y="0"/>
                </a:lnTo>
                <a:lnTo>
                  <a:pt x="0" y="228600"/>
                </a:lnTo>
                <a:close/>
              </a:path>
            </a:pathLst>
          </a:custGeom>
          <a:solidFill>
            <a:srgbClr val="DD80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91312" y="1280160"/>
            <a:ext cx="8552815" cy="228600"/>
          </a:xfrm>
          <a:custGeom>
            <a:avLst/>
            <a:gdLst/>
            <a:ahLst/>
            <a:cxnLst/>
            <a:rect l="l" t="t" r="r" b="b"/>
            <a:pathLst>
              <a:path w="8552815" h="228600">
                <a:moveTo>
                  <a:pt x="0" y="228600"/>
                </a:moveTo>
                <a:lnTo>
                  <a:pt x="8552688" y="228600"/>
                </a:lnTo>
                <a:lnTo>
                  <a:pt x="8552688" y="0"/>
                </a:lnTo>
                <a:lnTo>
                  <a:pt x="0" y="0"/>
                </a:lnTo>
                <a:lnTo>
                  <a:pt x="0" y="228600"/>
                </a:lnTo>
                <a:close/>
              </a:path>
            </a:pathLst>
          </a:custGeom>
          <a:solidFill>
            <a:srgbClr val="93B6D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539241" rIns="0" bIns="0" rtlCol="0">
            <a:spAutoFit/>
          </a:bodyPr>
          <a:lstStyle/>
          <a:p>
            <a:pPr marL="167005">
              <a:lnSpc>
                <a:spcPct val="100000"/>
              </a:lnSpc>
            </a:pPr>
            <a:r>
              <a:rPr sz="2800" spc="-5" dirty="0">
                <a:latin typeface="Calibri"/>
                <a:cs typeface="Calibri"/>
              </a:rPr>
              <a:t>Правила формирования лота на </a:t>
            </a:r>
            <a:r>
              <a:rPr sz="2800" spc="-10" dirty="0">
                <a:latin typeface="Calibri"/>
                <a:cs typeface="Calibri"/>
              </a:rPr>
              <a:t>закупку</a:t>
            </a:r>
            <a:r>
              <a:rPr sz="2800" spc="125" dirty="0">
                <a:latin typeface="Calibri"/>
                <a:cs typeface="Calibri"/>
              </a:rPr>
              <a:t> </a:t>
            </a:r>
            <a:r>
              <a:rPr sz="2800" spc="-5" dirty="0">
                <a:latin typeface="Calibri"/>
                <a:cs typeface="Calibri"/>
              </a:rPr>
              <a:t>ЛС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91387" y="2086483"/>
            <a:ext cx="7994650" cy="25930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29235">
              <a:lnSpc>
                <a:spcPct val="100000"/>
              </a:lnSpc>
            </a:pPr>
            <a:r>
              <a:rPr sz="1900" b="1" spc="-5" dirty="0" err="1">
                <a:solidFill>
                  <a:srgbClr val="FF0000"/>
                </a:solidFill>
                <a:latin typeface="Calibri"/>
                <a:cs typeface="Calibri"/>
              </a:rPr>
              <a:t>Правило</a:t>
            </a:r>
            <a:r>
              <a:rPr sz="1900" b="1" spc="-6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lang="ru-RU" sz="1900" b="1" spc="-5" dirty="0">
                <a:solidFill>
                  <a:srgbClr val="FF0000"/>
                </a:solidFill>
                <a:latin typeface="Calibri"/>
                <a:cs typeface="Calibri"/>
              </a:rPr>
              <a:t>4</a:t>
            </a:r>
            <a:endParaRPr sz="19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9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800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tabLst>
                <a:tab pos="5582285" algn="l"/>
              </a:tabLst>
            </a:pPr>
            <a:r>
              <a:rPr sz="2000" dirty="0">
                <a:latin typeface="Calibri"/>
                <a:cs typeface="Calibri"/>
              </a:rPr>
              <a:t>В случае закупки ЛС по</a:t>
            </a:r>
            <a:r>
              <a:rPr sz="2000" spc="1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торговому</a:t>
            </a:r>
            <a:r>
              <a:rPr sz="2000" spc="-4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наименованию	по</a:t>
            </a:r>
            <a:r>
              <a:rPr sz="2000" spc="-85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каждому</a:t>
            </a:r>
            <a:endParaRPr sz="20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2000" spc="-5" dirty="0">
                <a:latin typeface="Calibri"/>
                <a:cs typeface="Calibri"/>
              </a:rPr>
              <a:t>торговому </a:t>
            </a:r>
            <a:r>
              <a:rPr sz="2000" dirty="0">
                <a:latin typeface="Calibri"/>
                <a:cs typeface="Calibri"/>
              </a:rPr>
              <a:t>наименованию </a:t>
            </a:r>
            <a:r>
              <a:rPr sz="2000" spc="-10" dirty="0">
                <a:solidFill>
                  <a:srgbClr val="6F2F9F"/>
                </a:solidFill>
                <a:latin typeface="Calibri"/>
                <a:cs typeface="Calibri"/>
              </a:rPr>
              <a:t>следует </a:t>
            </a:r>
            <a:r>
              <a:rPr sz="2000" dirty="0">
                <a:solidFill>
                  <a:srgbClr val="6F2F9F"/>
                </a:solidFill>
                <a:latin typeface="Calibri"/>
                <a:cs typeface="Calibri"/>
              </a:rPr>
              <a:t>формировать </a:t>
            </a:r>
            <a:r>
              <a:rPr sz="2000" spc="-20" dirty="0">
                <a:solidFill>
                  <a:srgbClr val="6F2F9F"/>
                </a:solidFill>
                <a:latin typeface="Calibri"/>
                <a:cs typeface="Calibri"/>
              </a:rPr>
              <a:t>отдельный</a:t>
            </a:r>
            <a:r>
              <a:rPr sz="2000" spc="-140" dirty="0">
                <a:solidFill>
                  <a:srgbClr val="6F2F9F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6F2F9F"/>
                </a:solidFill>
                <a:latin typeface="Calibri"/>
                <a:cs typeface="Calibri"/>
              </a:rPr>
              <a:t>лот</a:t>
            </a:r>
            <a:endParaRPr sz="20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2000" dirty="0">
              <a:latin typeface="Times New Roman"/>
              <a:cs typeface="Times New Roman"/>
            </a:endParaRPr>
          </a:p>
          <a:p>
            <a:pPr marL="12700" marR="5080">
              <a:lnSpc>
                <a:spcPct val="100000"/>
              </a:lnSpc>
              <a:spcBef>
                <a:spcPts val="1505"/>
              </a:spcBef>
            </a:pPr>
            <a:r>
              <a:rPr sz="2000" spc="-10" dirty="0">
                <a:latin typeface="Calibri"/>
                <a:cs typeface="Calibri"/>
              </a:rPr>
              <a:t>Если </a:t>
            </a:r>
            <a:r>
              <a:rPr sz="2000" dirty="0">
                <a:latin typeface="Calibri"/>
                <a:cs typeface="Calibri"/>
              </a:rPr>
              <a:t>по МНН зарегистрировано </a:t>
            </a:r>
            <a:r>
              <a:rPr sz="2000" spc="-15" dirty="0">
                <a:latin typeface="Calibri"/>
                <a:cs typeface="Calibri"/>
              </a:rPr>
              <a:t>только одно </a:t>
            </a:r>
            <a:r>
              <a:rPr sz="2000" spc="-5" dirty="0">
                <a:latin typeface="Calibri"/>
                <a:cs typeface="Calibri"/>
              </a:rPr>
              <a:t>торговое </a:t>
            </a:r>
            <a:r>
              <a:rPr sz="2000" dirty="0">
                <a:latin typeface="Calibri"/>
                <a:cs typeface="Calibri"/>
              </a:rPr>
              <a:t>наименование ЛС  </a:t>
            </a:r>
            <a:r>
              <a:rPr sz="2000" spc="-10" dirty="0">
                <a:latin typeface="Calibri"/>
                <a:cs typeface="Calibri"/>
              </a:rPr>
              <a:t>то </a:t>
            </a:r>
            <a:r>
              <a:rPr sz="2000" spc="-15" dirty="0">
                <a:latin typeface="Calibri"/>
                <a:cs typeface="Calibri"/>
              </a:rPr>
              <a:t>всегда </a:t>
            </a:r>
            <a:r>
              <a:rPr sz="2000" spc="-5" dirty="0">
                <a:latin typeface="Calibri"/>
                <a:cs typeface="Calibri"/>
              </a:rPr>
              <a:t>такое </a:t>
            </a:r>
            <a:r>
              <a:rPr sz="2000" dirty="0">
                <a:latin typeface="Calibri"/>
                <a:cs typeface="Calibri"/>
              </a:rPr>
              <a:t>препарат </a:t>
            </a:r>
            <a:r>
              <a:rPr sz="2000" dirty="0">
                <a:solidFill>
                  <a:srgbClr val="6F2F9F"/>
                </a:solidFill>
                <a:latin typeface="Calibri"/>
                <a:cs typeface="Calibri"/>
              </a:rPr>
              <a:t>нужно закупать </a:t>
            </a:r>
            <a:r>
              <a:rPr sz="2000" spc="-20" dirty="0">
                <a:solidFill>
                  <a:srgbClr val="6F2F9F"/>
                </a:solidFill>
                <a:latin typeface="Calibri"/>
                <a:cs typeface="Calibri"/>
              </a:rPr>
              <a:t>отдельной</a:t>
            </a:r>
            <a:r>
              <a:rPr sz="2000" spc="-110" dirty="0">
                <a:solidFill>
                  <a:srgbClr val="6F2F9F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6F2F9F"/>
                </a:solidFill>
                <a:latin typeface="Calibri"/>
                <a:cs typeface="Calibri"/>
              </a:rPr>
              <a:t>закупкой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91387" y="5204205"/>
            <a:ext cx="161290" cy="1943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spc="-5" dirty="0">
                <a:solidFill>
                  <a:srgbClr val="DD8046"/>
                </a:solidFill>
                <a:latin typeface="Wingdings"/>
                <a:cs typeface="Wingdings"/>
              </a:rPr>
              <a:t></a:t>
            </a:r>
            <a:endParaRPr sz="1200">
              <a:latin typeface="Wingdings"/>
              <a:cs typeface="Wingding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26897" y="1309877"/>
            <a:ext cx="8568055" cy="0"/>
          </a:xfrm>
          <a:custGeom>
            <a:avLst/>
            <a:gdLst/>
            <a:ahLst/>
            <a:cxnLst/>
            <a:rect l="l" t="t" r="r" b="b"/>
            <a:pathLst>
              <a:path w="8568055">
                <a:moveTo>
                  <a:pt x="0" y="0"/>
                </a:moveTo>
                <a:lnTo>
                  <a:pt x="8567928" y="0"/>
                </a:lnTo>
              </a:path>
            </a:pathLst>
          </a:custGeom>
          <a:ln w="19812">
            <a:solidFill>
              <a:srgbClr val="E2465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26897" y="6163817"/>
            <a:ext cx="8568055" cy="0"/>
          </a:xfrm>
          <a:custGeom>
            <a:avLst/>
            <a:gdLst/>
            <a:ahLst/>
            <a:cxnLst/>
            <a:rect l="l" t="t" r="r" b="b"/>
            <a:pathLst>
              <a:path w="8568055">
                <a:moveTo>
                  <a:pt x="0" y="0"/>
                </a:moveTo>
                <a:lnTo>
                  <a:pt x="8567928" y="0"/>
                </a:lnTo>
              </a:path>
            </a:pathLst>
          </a:custGeom>
          <a:ln w="19812">
            <a:solidFill>
              <a:srgbClr val="E2465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2590926" y="1997328"/>
            <a:ext cx="4098290" cy="2851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dirty="0">
                <a:solidFill>
                  <a:srgbClr val="E2465A"/>
                </a:solidFill>
                <a:latin typeface="Trebuchet MS"/>
                <a:cs typeface="Trebuchet MS"/>
              </a:rPr>
              <a:t>Ограничением конкуренции</a:t>
            </a:r>
            <a:r>
              <a:rPr sz="1800" spc="-145" dirty="0">
                <a:solidFill>
                  <a:srgbClr val="E2465A"/>
                </a:solidFill>
                <a:latin typeface="Trebuchet MS"/>
                <a:cs typeface="Trebuchet MS"/>
              </a:rPr>
              <a:t> </a:t>
            </a:r>
            <a:r>
              <a:rPr sz="1800" spc="-5" dirty="0">
                <a:solidFill>
                  <a:srgbClr val="E2465A"/>
                </a:solidFill>
                <a:latin typeface="Trebuchet MS"/>
                <a:cs typeface="Trebuchet MS"/>
              </a:rPr>
              <a:t>является: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74065" y="2983357"/>
            <a:ext cx="8341995" cy="16116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99085" marR="5080" indent="-286385" algn="just">
              <a:lnSpc>
                <a:spcPct val="100000"/>
              </a:lnSpc>
              <a:buClr>
                <a:srgbClr val="E2465A"/>
              </a:buClr>
              <a:buFont typeface="Wingdings"/>
              <a:buChar char=""/>
              <a:tabLst>
                <a:tab pos="299720" algn="l"/>
              </a:tabLst>
            </a:pPr>
            <a:r>
              <a:rPr sz="1800" spc="-5" dirty="0">
                <a:solidFill>
                  <a:srgbClr val="4A4A4A"/>
                </a:solidFill>
                <a:latin typeface="Trebuchet MS"/>
                <a:cs typeface="Trebuchet MS"/>
              </a:rPr>
              <a:t>закупка </a:t>
            </a:r>
            <a:r>
              <a:rPr sz="1800" spc="-10" dirty="0">
                <a:solidFill>
                  <a:srgbClr val="4A4A4A"/>
                </a:solidFill>
                <a:latin typeface="Trebuchet MS"/>
                <a:cs typeface="Trebuchet MS"/>
              </a:rPr>
              <a:t>наркотических, </a:t>
            </a:r>
            <a:r>
              <a:rPr sz="1800" spc="-15" dirty="0">
                <a:solidFill>
                  <a:srgbClr val="4A4A4A"/>
                </a:solidFill>
                <a:latin typeface="Trebuchet MS"/>
                <a:cs typeface="Trebuchet MS"/>
              </a:rPr>
              <a:t>психотропных, сильнодействующих,  </a:t>
            </a:r>
            <a:r>
              <a:rPr sz="1800" spc="-10" dirty="0">
                <a:solidFill>
                  <a:srgbClr val="4A4A4A"/>
                </a:solidFill>
                <a:latin typeface="Trebuchet MS"/>
                <a:cs typeface="Trebuchet MS"/>
              </a:rPr>
              <a:t>радиофармацевтических </a:t>
            </a:r>
            <a:r>
              <a:rPr sz="1800" spc="-5" dirty="0">
                <a:solidFill>
                  <a:srgbClr val="4A4A4A"/>
                </a:solidFill>
                <a:latin typeface="Trebuchet MS"/>
                <a:cs typeface="Trebuchet MS"/>
              </a:rPr>
              <a:t>лекарственных препаратов совместно </a:t>
            </a:r>
            <a:r>
              <a:rPr sz="1800" dirty="0">
                <a:solidFill>
                  <a:srgbClr val="4A4A4A"/>
                </a:solidFill>
                <a:latin typeface="Trebuchet MS"/>
                <a:cs typeface="Trebuchet MS"/>
              </a:rPr>
              <a:t>с </a:t>
            </a:r>
            <a:r>
              <a:rPr sz="1800" spc="-20" dirty="0">
                <a:solidFill>
                  <a:srgbClr val="4A4A4A"/>
                </a:solidFill>
                <a:latin typeface="Trebuchet MS"/>
                <a:cs typeface="Trebuchet MS"/>
              </a:rPr>
              <a:t>иными  </a:t>
            </a:r>
            <a:r>
              <a:rPr sz="1800" dirty="0">
                <a:solidFill>
                  <a:srgbClr val="4A4A4A"/>
                </a:solidFill>
                <a:latin typeface="Trebuchet MS"/>
                <a:cs typeface="Trebuchet MS"/>
              </a:rPr>
              <a:t>препаратами;</a:t>
            </a:r>
            <a:endParaRPr sz="1800">
              <a:latin typeface="Trebuchet MS"/>
              <a:cs typeface="Trebuchet MS"/>
            </a:endParaRPr>
          </a:p>
          <a:p>
            <a:pPr marL="299085" indent="-286385">
              <a:lnSpc>
                <a:spcPct val="100000"/>
              </a:lnSpc>
              <a:spcBef>
                <a:spcPts val="600"/>
              </a:spcBef>
              <a:buClr>
                <a:srgbClr val="E2465A"/>
              </a:buClr>
              <a:buFont typeface="Wingdings"/>
              <a:buChar char=""/>
              <a:tabLst>
                <a:tab pos="299085" algn="l"/>
                <a:tab pos="299720" algn="l"/>
              </a:tabLst>
            </a:pPr>
            <a:r>
              <a:rPr sz="1800" dirty="0">
                <a:solidFill>
                  <a:srgbClr val="4A4A4A"/>
                </a:solidFill>
                <a:latin typeface="Trebuchet MS"/>
                <a:cs typeface="Trebuchet MS"/>
              </a:rPr>
              <a:t>объединение </a:t>
            </a:r>
            <a:r>
              <a:rPr sz="1800" spc="-5" dirty="0">
                <a:solidFill>
                  <a:srgbClr val="4A4A4A"/>
                </a:solidFill>
                <a:latin typeface="Trebuchet MS"/>
                <a:cs typeface="Trebuchet MS"/>
              </a:rPr>
              <a:t>в </a:t>
            </a:r>
            <a:r>
              <a:rPr sz="1800" dirty="0">
                <a:solidFill>
                  <a:srgbClr val="4A4A4A"/>
                </a:solidFill>
                <a:latin typeface="Trebuchet MS"/>
                <a:cs typeface="Trebuchet MS"/>
              </a:rPr>
              <a:t>один </a:t>
            </a:r>
            <a:r>
              <a:rPr sz="1800" spc="-10" dirty="0">
                <a:solidFill>
                  <a:srgbClr val="4A4A4A"/>
                </a:solidFill>
                <a:latin typeface="Trebuchet MS"/>
                <a:cs typeface="Trebuchet MS"/>
              </a:rPr>
              <a:t>лот </a:t>
            </a:r>
            <a:r>
              <a:rPr sz="1800" spc="-5" dirty="0">
                <a:solidFill>
                  <a:srgbClr val="4A4A4A"/>
                </a:solidFill>
                <a:latin typeface="Trebuchet MS"/>
                <a:cs typeface="Trebuchet MS"/>
              </a:rPr>
              <a:t>поставки </a:t>
            </a:r>
            <a:r>
              <a:rPr sz="1800" dirty="0">
                <a:solidFill>
                  <a:srgbClr val="4A4A4A"/>
                </a:solidFill>
                <a:latin typeface="Trebuchet MS"/>
                <a:cs typeface="Trebuchet MS"/>
              </a:rPr>
              <a:t>и отпуска </a:t>
            </a:r>
            <a:r>
              <a:rPr sz="1800" spc="-5" dirty="0">
                <a:solidFill>
                  <a:srgbClr val="4A4A4A"/>
                </a:solidFill>
                <a:latin typeface="Trebuchet MS"/>
                <a:cs typeface="Trebuchet MS"/>
              </a:rPr>
              <a:t>лекарственных</a:t>
            </a:r>
            <a:r>
              <a:rPr sz="1800" spc="-145" dirty="0">
                <a:solidFill>
                  <a:srgbClr val="4A4A4A"/>
                </a:solidFill>
                <a:latin typeface="Trebuchet MS"/>
                <a:cs typeface="Trebuchet MS"/>
              </a:rPr>
              <a:t> </a:t>
            </a:r>
            <a:r>
              <a:rPr sz="1800" dirty="0">
                <a:solidFill>
                  <a:srgbClr val="4A4A4A"/>
                </a:solidFill>
                <a:latin typeface="Trebuchet MS"/>
                <a:cs typeface="Trebuchet MS"/>
              </a:rPr>
              <a:t>препаратов.</a:t>
            </a:r>
            <a:endParaRPr sz="1800">
              <a:latin typeface="Trebuchet MS"/>
              <a:cs typeface="Trebuchet MS"/>
            </a:endParaRPr>
          </a:p>
          <a:p>
            <a:pPr marL="422275" indent="-409575">
              <a:lnSpc>
                <a:spcPct val="100000"/>
              </a:lnSpc>
              <a:spcBef>
                <a:spcPts val="1200"/>
              </a:spcBef>
              <a:buClr>
                <a:srgbClr val="E2465A"/>
              </a:buClr>
              <a:buFont typeface="Arial"/>
              <a:buChar char="•"/>
              <a:tabLst>
                <a:tab pos="422275" algn="l"/>
                <a:tab pos="422909" algn="l"/>
              </a:tabLst>
            </a:pPr>
            <a:r>
              <a:rPr sz="1800" dirty="0">
                <a:solidFill>
                  <a:srgbClr val="4A4A4A"/>
                </a:solidFill>
                <a:latin typeface="Trebuchet MS"/>
                <a:cs typeface="Trebuchet MS"/>
              </a:rPr>
              <a:t>Письмо ФАС Росси от </a:t>
            </a:r>
            <a:r>
              <a:rPr sz="1800" spc="-5" dirty="0">
                <a:solidFill>
                  <a:srgbClr val="4A4A4A"/>
                </a:solidFill>
                <a:latin typeface="Trebuchet MS"/>
                <a:cs typeface="Trebuchet MS"/>
              </a:rPr>
              <a:t>9 </a:t>
            </a:r>
            <a:r>
              <a:rPr sz="1800" dirty="0">
                <a:solidFill>
                  <a:srgbClr val="4A4A4A"/>
                </a:solidFill>
                <a:latin typeface="Trebuchet MS"/>
                <a:cs typeface="Trebuchet MS"/>
              </a:rPr>
              <a:t>июня 2015 </a:t>
            </a:r>
            <a:r>
              <a:rPr sz="1800" spc="-5" dirty="0">
                <a:solidFill>
                  <a:srgbClr val="4A4A4A"/>
                </a:solidFill>
                <a:latin typeface="Trebuchet MS"/>
                <a:cs typeface="Trebuchet MS"/>
              </a:rPr>
              <a:t>г. </a:t>
            </a:r>
            <a:r>
              <a:rPr sz="1800" dirty="0">
                <a:solidFill>
                  <a:srgbClr val="4A4A4A"/>
                </a:solidFill>
                <a:latin typeface="Trebuchet MS"/>
                <a:cs typeface="Trebuchet MS"/>
              </a:rPr>
              <a:t>№</a:t>
            </a:r>
            <a:r>
              <a:rPr sz="1800" spc="-200" dirty="0">
                <a:solidFill>
                  <a:srgbClr val="4A4A4A"/>
                </a:solidFill>
                <a:latin typeface="Trebuchet MS"/>
                <a:cs typeface="Trebuchet MS"/>
              </a:rPr>
              <a:t> </a:t>
            </a:r>
            <a:r>
              <a:rPr sz="1800" dirty="0">
                <a:solidFill>
                  <a:srgbClr val="4A4A4A"/>
                </a:solidFill>
                <a:latin typeface="Trebuchet MS"/>
                <a:cs typeface="Trebuchet MS"/>
              </a:rPr>
              <a:t>АК/28644/15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390016" rIns="0" bIns="0" rtlCol="0">
            <a:spAutoFit/>
          </a:bodyPr>
          <a:lstStyle/>
          <a:p>
            <a:pPr marL="2604135">
              <a:lnSpc>
                <a:spcPct val="100000"/>
              </a:lnSpc>
            </a:pPr>
            <a:r>
              <a:rPr spc="-5" dirty="0">
                <a:solidFill>
                  <a:srgbClr val="006FC0"/>
                </a:solidFill>
                <a:latin typeface="Trebuchet MS"/>
                <a:cs typeface="Trebuchet MS"/>
              </a:rPr>
              <a:t>Позиция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4483989" y="370204"/>
            <a:ext cx="1568450" cy="3155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b="1" dirty="0">
                <a:solidFill>
                  <a:srgbClr val="006FC0"/>
                </a:solidFill>
                <a:latin typeface="Trebuchet MS"/>
                <a:cs typeface="Trebuchet MS"/>
              </a:rPr>
              <a:t>ФАС</a:t>
            </a:r>
            <a:r>
              <a:rPr sz="2000" b="1" spc="-135" dirty="0">
                <a:solidFill>
                  <a:srgbClr val="006FC0"/>
                </a:solidFill>
                <a:latin typeface="Trebuchet MS"/>
                <a:cs typeface="Trebuchet MS"/>
              </a:rPr>
              <a:t> </a:t>
            </a:r>
            <a:r>
              <a:rPr sz="2000" b="1" spc="-5" dirty="0">
                <a:solidFill>
                  <a:srgbClr val="006FC0"/>
                </a:solidFill>
                <a:latin typeface="Trebuchet MS"/>
                <a:cs typeface="Trebuchet MS"/>
              </a:rPr>
              <a:t>России:</a:t>
            </a:r>
            <a:endParaRPr sz="2000">
              <a:latin typeface="Trebuchet MS"/>
              <a:cs typeface="Trebuchet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Заголовок 1"/>
          <p:cNvSpPr>
            <a:spLocks noGrp="1"/>
          </p:cNvSpPr>
          <p:nvPr>
            <p:ph type="title"/>
          </p:nvPr>
        </p:nvSpPr>
        <p:spPr>
          <a:xfrm>
            <a:off x="461246" y="-171400"/>
            <a:ext cx="8226425" cy="2228800"/>
          </a:xfrm>
        </p:spPr>
        <p:txBody>
          <a:bodyPr/>
          <a:lstStyle/>
          <a:p>
            <a:r>
              <a:rPr lang="ru-RU" alt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НАЦИОНАЛЬНЫЙ РЕЖИМ ПРИ ОСУЩЕСТВЛЕНИИ</a:t>
            </a:r>
            <a:br>
              <a:rPr lang="ru-RU" alt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ЗАКУПОК ЛЕКАРСТВЕННЫХ ПРЕПАРАТОВ</a:t>
            </a:r>
            <a:r>
              <a:rPr lang="ru-RU" alt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sz="20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47799" y="1412776"/>
            <a:ext cx="8226425" cy="2238691"/>
          </a:xfrm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altLang="ru-RU" sz="1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 </a:t>
            </a:r>
            <a:endParaRPr lang="ru-RU" altLang="ru-RU" sz="1800" u="sng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defRPr/>
            </a:pPr>
            <a:endParaRPr lang="ru-RU" altLang="ru-RU" sz="1800" b="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defRPr/>
            </a:pPr>
            <a:r>
              <a:rPr lang="ru-RU" altLang="ru-RU" sz="1800" b="0" dirty="0" smtClean="0">
                <a:solidFill>
                  <a:schemeClr val="tx1"/>
                </a:solidFill>
                <a:effectLst/>
              </a:rPr>
              <a:t>1. Нормативно- правовые документы, устанавливающие ограничение допуска. Они не устанавливают запрет на закупку импортных ЛП, что позволяет заказчикам ее приобрести. Однако, они обязывают заказчиков в отдельных случаях отклонять заявки, содержащие предложения о поставке  ЛП иностранного происхождения</a:t>
            </a:r>
          </a:p>
        </p:txBody>
      </p:sp>
    </p:spTree>
    <p:extLst>
      <p:ext uri="{BB962C8B-B14F-4D97-AF65-F5344CB8AC3E}">
        <p14:creationId xmlns:p14="http://schemas.microsoft.com/office/powerpoint/2010/main" val="734862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55650" y="1484375"/>
            <a:ext cx="7679055" cy="0"/>
          </a:xfrm>
          <a:custGeom>
            <a:avLst/>
            <a:gdLst/>
            <a:ahLst/>
            <a:cxnLst/>
            <a:rect l="l" t="t" r="r" b="b"/>
            <a:pathLst>
              <a:path w="7679055">
                <a:moveTo>
                  <a:pt x="0" y="0"/>
                </a:moveTo>
                <a:lnTo>
                  <a:pt x="7678801" y="0"/>
                </a:lnTo>
              </a:path>
            </a:pathLst>
          </a:custGeom>
          <a:ln w="28575">
            <a:solidFill>
              <a:srgbClr val="1F487C"/>
            </a:solidFill>
          </a:ln>
        </p:spPr>
        <p:txBody>
          <a:bodyPr wrap="square" lIns="0" tIns="0" rIns="0" bIns="0" rtlCol="0"/>
          <a:lstStyle/>
          <a:p>
            <a:endParaRPr smtClean="0">
              <a:solidFill>
                <a:prstClr val="black"/>
              </a:soli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82218" y="2826677"/>
            <a:ext cx="7506970" cy="6711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/>
            <a:r>
              <a:rPr sz="2400" dirty="0">
                <a:solidFill>
                  <a:srgbClr val="1F487C"/>
                </a:solidFill>
                <a:latin typeface="Arial"/>
                <a:cs typeface="Arial"/>
              </a:rPr>
              <a:t>За</a:t>
            </a:r>
            <a:r>
              <a:rPr sz="2400" spc="20" dirty="0">
                <a:solidFill>
                  <a:srgbClr val="1F487C"/>
                </a:solidFill>
                <a:latin typeface="Arial"/>
                <a:cs typeface="Arial"/>
              </a:rPr>
              <a:t>к</a:t>
            </a:r>
            <a:r>
              <a:rPr sz="2400" dirty="0">
                <a:solidFill>
                  <a:srgbClr val="1F487C"/>
                </a:solidFill>
                <a:latin typeface="Arial"/>
                <a:cs typeface="Arial"/>
              </a:rPr>
              <a:t>у</a:t>
            </a:r>
            <a:r>
              <a:rPr sz="2400" spc="-10" dirty="0">
                <a:solidFill>
                  <a:srgbClr val="1F487C"/>
                </a:solidFill>
                <a:latin typeface="Arial"/>
                <a:cs typeface="Arial"/>
              </a:rPr>
              <a:t>п</a:t>
            </a:r>
            <a:r>
              <a:rPr sz="2400" spc="50" dirty="0">
                <a:solidFill>
                  <a:srgbClr val="1F487C"/>
                </a:solidFill>
                <a:latin typeface="Arial"/>
                <a:cs typeface="Arial"/>
              </a:rPr>
              <a:t>к</a:t>
            </a:r>
            <a:r>
              <a:rPr sz="2400" dirty="0">
                <a:solidFill>
                  <a:srgbClr val="1F487C"/>
                </a:solidFill>
                <a:latin typeface="Arial"/>
                <a:cs typeface="Arial"/>
              </a:rPr>
              <a:t>а</a:t>
            </a:r>
            <a:r>
              <a:rPr sz="2400" spc="-15" dirty="0">
                <a:solidFill>
                  <a:srgbClr val="1F487C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1F487C"/>
                </a:solidFill>
                <a:latin typeface="Arial"/>
                <a:cs typeface="Arial"/>
              </a:rPr>
              <a:t>ле</a:t>
            </a:r>
            <a:r>
              <a:rPr sz="2400" spc="45" dirty="0">
                <a:solidFill>
                  <a:srgbClr val="1F487C"/>
                </a:solidFill>
                <a:latin typeface="Arial"/>
                <a:cs typeface="Arial"/>
              </a:rPr>
              <a:t>к</a:t>
            </a:r>
            <a:r>
              <a:rPr sz="2400" dirty="0">
                <a:solidFill>
                  <a:srgbClr val="1F487C"/>
                </a:solidFill>
                <a:latin typeface="Arial"/>
                <a:cs typeface="Arial"/>
              </a:rPr>
              <a:t>а</a:t>
            </a:r>
            <a:r>
              <a:rPr sz="2400" spc="-10" dirty="0">
                <a:solidFill>
                  <a:srgbClr val="1F487C"/>
                </a:solidFill>
                <a:latin typeface="Arial"/>
                <a:cs typeface="Arial"/>
              </a:rPr>
              <a:t>р</a:t>
            </a:r>
            <a:r>
              <a:rPr sz="2400" dirty="0">
                <a:solidFill>
                  <a:srgbClr val="1F487C"/>
                </a:solidFill>
                <a:latin typeface="Arial"/>
                <a:cs typeface="Arial"/>
              </a:rPr>
              <a:t>ст</a:t>
            </a:r>
            <a:r>
              <a:rPr sz="2400" spc="-25" dirty="0">
                <a:solidFill>
                  <a:srgbClr val="1F487C"/>
                </a:solidFill>
                <a:latin typeface="Arial"/>
                <a:cs typeface="Arial"/>
              </a:rPr>
              <a:t>в</a:t>
            </a:r>
            <a:r>
              <a:rPr sz="2400" dirty="0">
                <a:solidFill>
                  <a:srgbClr val="1F487C"/>
                </a:solidFill>
                <a:latin typeface="Arial"/>
                <a:cs typeface="Arial"/>
              </a:rPr>
              <a:t>е</a:t>
            </a:r>
            <a:r>
              <a:rPr sz="2400" spc="-10" dirty="0">
                <a:solidFill>
                  <a:srgbClr val="1F487C"/>
                </a:solidFill>
                <a:latin typeface="Arial"/>
                <a:cs typeface="Arial"/>
              </a:rPr>
              <a:t>н</a:t>
            </a:r>
            <a:r>
              <a:rPr sz="2400" dirty="0">
                <a:solidFill>
                  <a:srgbClr val="1F487C"/>
                </a:solidFill>
                <a:latin typeface="Arial"/>
                <a:cs typeface="Arial"/>
              </a:rPr>
              <a:t>ных</a:t>
            </a:r>
            <a:r>
              <a:rPr sz="2400" spc="5" dirty="0">
                <a:solidFill>
                  <a:srgbClr val="1F487C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1F487C"/>
                </a:solidFill>
                <a:latin typeface="Arial"/>
                <a:cs typeface="Arial"/>
              </a:rPr>
              <a:t>ср</a:t>
            </a:r>
            <a:r>
              <a:rPr sz="2400" spc="-60" dirty="0">
                <a:solidFill>
                  <a:srgbClr val="1F487C"/>
                </a:solidFill>
                <a:latin typeface="Arial"/>
                <a:cs typeface="Arial"/>
              </a:rPr>
              <a:t>е</a:t>
            </a:r>
            <a:r>
              <a:rPr sz="2400" dirty="0">
                <a:solidFill>
                  <a:srgbClr val="1F487C"/>
                </a:solidFill>
                <a:latin typeface="Arial"/>
                <a:cs typeface="Arial"/>
              </a:rPr>
              <a:t>дств из</a:t>
            </a:r>
            <a:r>
              <a:rPr sz="2400" spc="-25" dirty="0">
                <a:solidFill>
                  <a:srgbClr val="1F487C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1F487C"/>
                </a:solidFill>
                <a:latin typeface="Arial"/>
                <a:cs typeface="Arial"/>
              </a:rPr>
              <a:t>п</a:t>
            </a:r>
            <a:r>
              <a:rPr sz="2400" spc="-10" dirty="0">
                <a:solidFill>
                  <a:srgbClr val="1F487C"/>
                </a:solidFill>
                <a:latin typeface="Arial"/>
                <a:cs typeface="Arial"/>
              </a:rPr>
              <a:t>е</a:t>
            </a:r>
            <a:r>
              <a:rPr sz="2400" dirty="0">
                <a:solidFill>
                  <a:srgbClr val="1F487C"/>
                </a:solidFill>
                <a:latin typeface="Arial"/>
                <a:cs typeface="Arial"/>
              </a:rPr>
              <a:t>р</a:t>
            </a:r>
            <a:r>
              <a:rPr sz="2400" spc="-95" dirty="0">
                <a:solidFill>
                  <a:srgbClr val="1F487C"/>
                </a:solidFill>
                <a:latin typeface="Arial"/>
                <a:cs typeface="Arial"/>
              </a:rPr>
              <a:t>е</a:t>
            </a:r>
            <a:r>
              <a:rPr sz="2400" dirty="0">
                <a:solidFill>
                  <a:srgbClr val="1F487C"/>
                </a:solidFill>
                <a:latin typeface="Arial"/>
                <a:cs typeface="Arial"/>
              </a:rPr>
              <a:t>ч</a:t>
            </a:r>
            <a:r>
              <a:rPr sz="2400" spc="-10" dirty="0">
                <a:solidFill>
                  <a:srgbClr val="1F487C"/>
                </a:solidFill>
                <a:latin typeface="Arial"/>
                <a:cs typeface="Arial"/>
              </a:rPr>
              <a:t>н</a:t>
            </a:r>
            <a:r>
              <a:rPr sz="2400" dirty="0">
                <a:solidFill>
                  <a:srgbClr val="1F487C"/>
                </a:solidFill>
                <a:latin typeface="Arial"/>
                <a:cs typeface="Arial"/>
              </a:rPr>
              <a:t>я</a:t>
            </a:r>
            <a:r>
              <a:rPr sz="2400" spc="30" dirty="0">
                <a:solidFill>
                  <a:srgbClr val="1F487C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1F487C"/>
                </a:solidFill>
                <a:latin typeface="Arial"/>
                <a:cs typeface="Arial"/>
              </a:rPr>
              <a:t>ЖН</a:t>
            </a:r>
            <a:r>
              <a:rPr sz="2400" spc="-35" dirty="0">
                <a:solidFill>
                  <a:srgbClr val="1F487C"/>
                </a:solidFill>
                <a:latin typeface="Arial"/>
                <a:cs typeface="Arial"/>
              </a:rPr>
              <a:t>В</a:t>
            </a:r>
            <a:r>
              <a:rPr sz="2400" dirty="0">
                <a:solidFill>
                  <a:srgbClr val="1F487C"/>
                </a:solidFill>
                <a:latin typeface="Arial"/>
                <a:cs typeface="Arial"/>
              </a:rPr>
              <a:t>ЛП.</a:t>
            </a:r>
            <a:endParaRPr sz="2400">
              <a:solidFill>
                <a:prstClr val="black"/>
              </a:solidFill>
              <a:latin typeface="Arial"/>
              <a:cs typeface="Arial"/>
            </a:endParaRPr>
          </a:p>
          <a:p>
            <a:pPr marL="1905" algn="ctr">
              <a:lnSpc>
                <a:spcPts val="2855"/>
              </a:lnSpc>
            </a:pPr>
            <a:r>
              <a:rPr sz="2400" dirty="0">
                <a:solidFill>
                  <a:srgbClr val="1F487C"/>
                </a:solidFill>
                <a:latin typeface="Arial"/>
                <a:cs typeface="Arial"/>
              </a:rPr>
              <a:t>«</a:t>
            </a:r>
            <a:r>
              <a:rPr sz="2400" spc="-140" dirty="0">
                <a:solidFill>
                  <a:srgbClr val="1F487C"/>
                </a:solidFill>
                <a:latin typeface="Arial"/>
                <a:cs typeface="Arial"/>
              </a:rPr>
              <a:t>Т</a:t>
            </a:r>
            <a:r>
              <a:rPr sz="2400" dirty="0">
                <a:solidFill>
                  <a:srgbClr val="1F487C"/>
                </a:solidFill>
                <a:latin typeface="Arial"/>
                <a:cs typeface="Arial"/>
              </a:rPr>
              <a:t>р</a:t>
            </a:r>
            <a:r>
              <a:rPr sz="2400" spc="-90" dirty="0">
                <a:solidFill>
                  <a:srgbClr val="1F487C"/>
                </a:solidFill>
                <a:latin typeface="Arial"/>
                <a:cs typeface="Arial"/>
              </a:rPr>
              <a:t>е</a:t>
            </a:r>
            <a:r>
              <a:rPr sz="2400" dirty="0">
                <a:solidFill>
                  <a:srgbClr val="1F487C"/>
                </a:solidFill>
                <a:latin typeface="Arial"/>
                <a:cs typeface="Arial"/>
              </a:rPr>
              <a:t>тий</a:t>
            </a:r>
            <a:r>
              <a:rPr sz="2400" spc="-15" dirty="0">
                <a:solidFill>
                  <a:srgbClr val="1F487C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1F487C"/>
                </a:solidFill>
                <a:latin typeface="Arial"/>
                <a:cs typeface="Arial"/>
              </a:rPr>
              <a:t>– лиш</a:t>
            </a:r>
            <a:r>
              <a:rPr sz="2400" spc="-10" dirty="0">
                <a:solidFill>
                  <a:srgbClr val="1F487C"/>
                </a:solidFill>
                <a:latin typeface="Arial"/>
                <a:cs typeface="Arial"/>
              </a:rPr>
              <a:t>н</a:t>
            </a:r>
            <a:r>
              <a:rPr sz="2400" dirty="0">
                <a:solidFill>
                  <a:srgbClr val="1F487C"/>
                </a:solidFill>
                <a:latin typeface="Arial"/>
                <a:cs typeface="Arial"/>
              </a:rPr>
              <a:t>ий»</a:t>
            </a:r>
            <a:endParaRPr sz="240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34644" y="3700427"/>
            <a:ext cx="7472045" cy="18618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2551430">
              <a:lnSpc>
                <a:spcPts val="1839"/>
              </a:lnSpc>
            </a:pPr>
            <a:r>
              <a:rPr sz="1700" b="1" dirty="0">
                <a:solidFill>
                  <a:srgbClr val="FF0000"/>
                </a:solidFill>
                <a:latin typeface="Arial"/>
                <a:cs typeface="Arial"/>
              </a:rPr>
              <a:t>Пос</a:t>
            </a:r>
            <a:r>
              <a:rPr sz="1700" b="1" spc="-30" dirty="0">
                <a:solidFill>
                  <a:srgbClr val="FF0000"/>
                </a:solidFill>
                <a:latin typeface="Arial"/>
                <a:cs typeface="Arial"/>
              </a:rPr>
              <a:t>т</a:t>
            </a:r>
            <a:r>
              <a:rPr sz="1700" b="1" dirty="0">
                <a:solidFill>
                  <a:srgbClr val="FF0000"/>
                </a:solidFill>
                <a:latin typeface="Arial"/>
                <a:cs typeface="Arial"/>
              </a:rPr>
              <a:t>ано</a:t>
            </a:r>
            <a:r>
              <a:rPr sz="1700" b="1" spc="-45" dirty="0">
                <a:solidFill>
                  <a:srgbClr val="FF0000"/>
                </a:solidFill>
                <a:latin typeface="Arial"/>
                <a:cs typeface="Arial"/>
              </a:rPr>
              <a:t>в</a:t>
            </a:r>
            <a:r>
              <a:rPr sz="1700" b="1" dirty="0">
                <a:solidFill>
                  <a:srgbClr val="FF0000"/>
                </a:solidFill>
                <a:latin typeface="Arial"/>
                <a:cs typeface="Arial"/>
              </a:rPr>
              <a:t>лен</a:t>
            </a:r>
            <a:r>
              <a:rPr sz="1700" b="1" spc="-10" dirty="0">
                <a:solidFill>
                  <a:srgbClr val="FF0000"/>
                </a:solidFill>
                <a:latin typeface="Arial"/>
                <a:cs typeface="Arial"/>
              </a:rPr>
              <a:t>и</a:t>
            </a:r>
            <a:r>
              <a:rPr sz="1700" b="1" dirty="0">
                <a:solidFill>
                  <a:srgbClr val="FF0000"/>
                </a:solidFill>
                <a:latin typeface="Arial"/>
                <a:cs typeface="Arial"/>
              </a:rPr>
              <a:t>е</a:t>
            </a:r>
            <a:r>
              <a:rPr sz="1700" b="1" spc="-5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1700" b="1" dirty="0">
                <a:solidFill>
                  <a:srgbClr val="FF0000"/>
                </a:solidFill>
                <a:latin typeface="Arial"/>
                <a:cs typeface="Arial"/>
              </a:rPr>
              <a:t>Прав</a:t>
            </a:r>
            <a:r>
              <a:rPr sz="1700" b="1" spc="-15" dirty="0">
                <a:solidFill>
                  <a:srgbClr val="FF0000"/>
                </a:solidFill>
                <a:latin typeface="Arial"/>
                <a:cs typeface="Arial"/>
              </a:rPr>
              <a:t>и</a:t>
            </a:r>
            <a:r>
              <a:rPr sz="1700" b="1" spc="-25" dirty="0">
                <a:solidFill>
                  <a:srgbClr val="FF0000"/>
                </a:solidFill>
                <a:latin typeface="Arial"/>
                <a:cs typeface="Arial"/>
              </a:rPr>
              <a:t>т</a:t>
            </a:r>
            <a:r>
              <a:rPr sz="1700" b="1" spc="-60" dirty="0">
                <a:solidFill>
                  <a:srgbClr val="FF0000"/>
                </a:solidFill>
                <a:latin typeface="Arial"/>
                <a:cs typeface="Arial"/>
              </a:rPr>
              <a:t>е</a:t>
            </a:r>
            <a:r>
              <a:rPr sz="1700" b="1" dirty="0">
                <a:solidFill>
                  <a:srgbClr val="FF0000"/>
                </a:solidFill>
                <a:latin typeface="Arial"/>
                <a:cs typeface="Arial"/>
              </a:rPr>
              <a:t>льст</a:t>
            </a:r>
            <a:r>
              <a:rPr sz="1700" b="1" spc="-30" dirty="0">
                <a:solidFill>
                  <a:srgbClr val="FF0000"/>
                </a:solidFill>
                <a:latin typeface="Arial"/>
                <a:cs typeface="Arial"/>
              </a:rPr>
              <a:t>в</a:t>
            </a:r>
            <a:r>
              <a:rPr sz="1700" b="1" dirty="0">
                <a:solidFill>
                  <a:srgbClr val="FF0000"/>
                </a:solidFill>
                <a:latin typeface="Arial"/>
                <a:cs typeface="Arial"/>
              </a:rPr>
              <a:t>а</a:t>
            </a:r>
            <a:r>
              <a:rPr sz="1700" b="1" spc="5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1700" b="1" spc="-25" dirty="0">
                <a:solidFill>
                  <a:srgbClr val="FF0000"/>
                </a:solidFill>
                <a:latin typeface="Arial"/>
                <a:cs typeface="Arial"/>
              </a:rPr>
              <a:t>Р</a:t>
            </a:r>
            <a:r>
              <a:rPr sz="1700" b="1" dirty="0">
                <a:solidFill>
                  <a:srgbClr val="FF0000"/>
                </a:solidFill>
                <a:latin typeface="Arial"/>
                <a:cs typeface="Arial"/>
              </a:rPr>
              <a:t>Ф </a:t>
            </a:r>
            <a:r>
              <a:rPr sz="1700" b="1" spc="-45" dirty="0">
                <a:solidFill>
                  <a:srgbClr val="FF0000"/>
                </a:solidFill>
                <a:latin typeface="Arial"/>
                <a:cs typeface="Arial"/>
              </a:rPr>
              <a:t>о</a:t>
            </a:r>
            <a:r>
              <a:rPr sz="1700" b="1" dirty="0">
                <a:solidFill>
                  <a:srgbClr val="FF0000"/>
                </a:solidFill>
                <a:latin typeface="Arial"/>
                <a:cs typeface="Arial"/>
              </a:rPr>
              <a:t>т</a:t>
            </a:r>
            <a:r>
              <a:rPr sz="1700" b="1" spc="-10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1700" b="1" dirty="0">
                <a:solidFill>
                  <a:srgbClr val="FF0000"/>
                </a:solidFill>
                <a:latin typeface="Arial"/>
                <a:cs typeface="Arial"/>
              </a:rPr>
              <a:t>30.</a:t>
            </a:r>
            <a:r>
              <a:rPr sz="1700" b="1" spc="-125" dirty="0">
                <a:solidFill>
                  <a:srgbClr val="FF0000"/>
                </a:solidFill>
                <a:latin typeface="Arial"/>
                <a:cs typeface="Arial"/>
              </a:rPr>
              <a:t>1</a:t>
            </a:r>
            <a:r>
              <a:rPr sz="1700" b="1" dirty="0">
                <a:solidFill>
                  <a:srgbClr val="FF0000"/>
                </a:solidFill>
                <a:latin typeface="Arial"/>
                <a:cs typeface="Arial"/>
              </a:rPr>
              <a:t>1</a:t>
            </a:r>
            <a:r>
              <a:rPr sz="1700" b="1" spc="-10" dirty="0">
                <a:solidFill>
                  <a:srgbClr val="FF0000"/>
                </a:solidFill>
                <a:latin typeface="Arial"/>
                <a:cs typeface="Arial"/>
              </a:rPr>
              <a:t>.</a:t>
            </a:r>
            <a:r>
              <a:rPr sz="1700" b="1" dirty="0">
                <a:solidFill>
                  <a:srgbClr val="FF0000"/>
                </a:solidFill>
                <a:latin typeface="Arial"/>
                <a:cs typeface="Arial"/>
              </a:rPr>
              <a:t>2015 N</a:t>
            </a:r>
            <a:r>
              <a:rPr sz="1700" b="1" spc="-15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1700" b="1" dirty="0">
                <a:solidFill>
                  <a:srgbClr val="FF0000"/>
                </a:solidFill>
                <a:latin typeface="Arial"/>
                <a:cs typeface="Arial"/>
              </a:rPr>
              <a:t>1289</a:t>
            </a:r>
          </a:p>
          <a:p>
            <a:pPr>
              <a:spcBef>
                <a:spcPts val="52"/>
              </a:spcBef>
            </a:pPr>
            <a:endParaRPr sz="1550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2700" marR="5080">
              <a:lnSpc>
                <a:spcPts val="1839"/>
              </a:lnSpc>
            </a:pPr>
            <a:r>
              <a:rPr sz="1700" spc="-10" dirty="0">
                <a:solidFill>
                  <a:srgbClr val="404040"/>
                </a:solidFill>
                <a:latin typeface="Arial"/>
                <a:cs typeface="Arial"/>
              </a:rPr>
              <a:t>О</a:t>
            </a:r>
            <a:r>
              <a:rPr sz="1700" dirty="0">
                <a:solidFill>
                  <a:srgbClr val="404040"/>
                </a:solidFill>
                <a:latin typeface="Arial"/>
                <a:cs typeface="Arial"/>
              </a:rPr>
              <a:t>б</a:t>
            </a:r>
            <a:r>
              <a:rPr sz="1700" spc="-10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1700" dirty="0">
                <a:solidFill>
                  <a:srgbClr val="404040"/>
                </a:solidFill>
                <a:latin typeface="Arial"/>
                <a:cs typeface="Arial"/>
              </a:rPr>
              <a:t>огран</a:t>
            </a:r>
            <a:r>
              <a:rPr sz="1700" spc="-10" dirty="0">
                <a:solidFill>
                  <a:srgbClr val="404040"/>
                </a:solidFill>
                <a:latin typeface="Arial"/>
                <a:cs typeface="Arial"/>
              </a:rPr>
              <a:t>и</a:t>
            </a:r>
            <a:r>
              <a:rPr sz="1700" dirty="0">
                <a:solidFill>
                  <a:srgbClr val="404040"/>
                </a:solidFill>
                <a:latin typeface="Arial"/>
                <a:cs typeface="Arial"/>
              </a:rPr>
              <a:t>чен</a:t>
            </a:r>
            <a:r>
              <a:rPr sz="1700" spc="-10" dirty="0">
                <a:solidFill>
                  <a:srgbClr val="404040"/>
                </a:solidFill>
                <a:latin typeface="Arial"/>
                <a:cs typeface="Arial"/>
              </a:rPr>
              <a:t>и</a:t>
            </a:r>
            <a:r>
              <a:rPr sz="1700" dirty="0">
                <a:solidFill>
                  <a:srgbClr val="404040"/>
                </a:solidFill>
                <a:latin typeface="Arial"/>
                <a:cs typeface="Arial"/>
              </a:rPr>
              <a:t>ях</a:t>
            </a:r>
            <a:r>
              <a:rPr sz="1700" spc="15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1700" dirty="0">
                <a:solidFill>
                  <a:srgbClr val="404040"/>
                </a:solidFill>
                <a:latin typeface="Arial"/>
                <a:cs typeface="Arial"/>
              </a:rPr>
              <a:t>и </a:t>
            </a:r>
            <a:r>
              <a:rPr sz="1700" spc="-50" dirty="0">
                <a:solidFill>
                  <a:srgbClr val="404040"/>
                </a:solidFill>
                <a:latin typeface="Arial"/>
                <a:cs typeface="Arial"/>
              </a:rPr>
              <a:t>у</a:t>
            </a:r>
            <a:r>
              <a:rPr sz="1700" dirty="0">
                <a:solidFill>
                  <a:srgbClr val="404040"/>
                </a:solidFill>
                <a:latin typeface="Arial"/>
                <a:cs typeface="Arial"/>
              </a:rPr>
              <a:t>с</a:t>
            </a:r>
            <a:r>
              <a:rPr sz="1700" spc="25" dirty="0">
                <a:solidFill>
                  <a:srgbClr val="404040"/>
                </a:solidFill>
                <a:latin typeface="Arial"/>
                <a:cs typeface="Arial"/>
              </a:rPr>
              <a:t>л</a:t>
            </a:r>
            <a:r>
              <a:rPr sz="1700" dirty="0">
                <a:solidFill>
                  <a:srgbClr val="404040"/>
                </a:solidFill>
                <a:latin typeface="Arial"/>
                <a:cs typeface="Arial"/>
              </a:rPr>
              <a:t>ов</a:t>
            </a:r>
            <a:r>
              <a:rPr sz="1700" spc="-10" dirty="0">
                <a:solidFill>
                  <a:srgbClr val="404040"/>
                </a:solidFill>
                <a:latin typeface="Arial"/>
                <a:cs typeface="Arial"/>
              </a:rPr>
              <a:t>и</a:t>
            </a:r>
            <a:r>
              <a:rPr sz="1700" dirty="0">
                <a:solidFill>
                  <a:srgbClr val="404040"/>
                </a:solidFill>
                <a:latin typeface="Arial"/>
                <a:cs typeface="Arial"/>
              </a:rPr>
              <a:t>ях</a:t>
            </a:r>
            <a:r>
              <a:rPr sz="1700" spc="15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1700" dirty="0">
                <a:solidFill>
                  <a:srgbClr val="404040"/>
                </a:solidFill>
                <a:latin typeface="Arial"/>
                <a:cs typeface="Arial"/>
              </a:rPr>
              <a:t>доп</a:t>
            </a:r>
            <a:r>
              <a:rPr sz="1700" spc="-45" dirty="0">
                <a:solidFill>
                  <a:srgbClr val="404040"/>
                </a:solidFill>
                <a:latin typeface="Arial"/>
                <a:cs typeface="Arial"/>
              </a:rPr>
              <a:t>у</a:t>
            </a:r>
            <a:r>
              <a:rPr sz="1700" dirty="0">
                <a:solidFill>
                  <a:srgbClr val="404040"/>
                </a:solidFill>
                <a:latin typeface="Arial"/>
                <a:cs typeface="Arial"/>
              </a:rPr>
              <a:t>с</a:t>
            </a:r>
            <a:r>
              <a:rPr sz="1700" spc="30" dirty="0">
                <a:solidFill>
                  <a:srgbClr val="404040"/>
                </a:solidFill>
                <a:latin typeface="Arial"/>
                <a:cs typeface="Arial"/>
              </a:rPr>
              <a:t>к</a:t>
            </a:r>
            <a:r>
              <a:rPr sz="1700" dirty="0">
                <a:solidFill>
                  <a:srgbClr val="404040"/>
                </a:solidFill>
                <a:latin typeface="Arial"/>
                <a:cs typeface="Arial"/>
              </a:rPr>
              <a:t>а</a:t>
            </a:r>
            <a:r>
              <a:rPr sz="1700" spc="30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1700" dirty="0">
                <a:solidFill>
                  <a:srgbClr val="404040"/>
                </a:solidFill>
                <a:latin typeface="Arial"/>
                <a:cs typeface="Arial"/>
              </a:rPr>
              <a:t>проис</a:t>
            </a:r>
            <a:r>
              <a:rPr sz="1700" spc="-40" dirty="0">
                <a:solidFill>
                  <a:srgbClr val="404040"/>
                </a:solidFill>
                <a:latin typeface="Arial"/>
                <a:cs typeface="Arial"/>
              </a:rPr>
              <a:t>хо</a:t>
            </a:r>
            <a:r>
              <a:rPr sz="1700" dirty="0">
                <a:solidFill>
                  <a:srgbClr val="404040"/>
                </a:solidFill>
                <a:latin typeface="Arial"/>
                <a:cs typeface="Arial"/>
              </a:rPr>
              <a:t>дящих</a:t>
            </a:r>
            <a:r>
              <a:rPr sz="1700" spc="5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1700" dirty="0">
                <a:solidFill>
                  <a:srgbClr val="404040"/>
                </a:solidFill>
                <a:latin typeface="Arial"/>
                <a:cs typeface="Arial"/>
              </a:rPr>
              <a:t>из</a:t>
            </a:r>
            <a:r>
              <a:rPr sz="1700" spc="-10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1700" dirty="0">
                <a:solidFill>
                  <a:srgbClr val="404040"/>
                </a:solidFill>
                <a:latin typeface="Arial"/>
                <a:cs typeface="Arial"/>
              </a:rPr>
              <a:t>и</a:t>
            </a:r>
            <a:r>
              <a:rPr sz="1700" spc="-10" dirty="0">
                <a:solidFill>
                  <a:srgbClr val="404040"/>
                </a:solidFill>
                <a:latin typeface="Arial"/>
                <a:cs typeface="Arial"/>
              </a:rPr>
              <a:t>н</a:t>
            </a:r>
            <a:r>
              <a:rPr sz="1700" dirty="0">
                <a:solidFill>
                  <a:srgbClr val="404040"/>
                </a:solidFill>
                <a:latin typeface="Arial"/>
                <a:cs typeface="Arial"/>
              </a:rPr>
              <a:t>остран</a:t>
            </a:r>
            <a:r>
              <a:rPr sz="1700" spc="-10" dirty="0">
                <a:solidFill>
                  <a:srgbClr val="404040"/>
                </a:solidFill>
                <a:latin typeface="Arial"/>
                <a:cs typeface="Arial"/>
              </a:rPr>
              <a:t>н</a:t>
            </a:r>
            <a:r>
              <a:rPr sz="1700" dirty="0">
                <a:solidFill>
                  <a:srgbClr val="404040"/>
                </a:solidFill>
                <a:latin typeface="Arial"/>
                <a:cs typeface="Arial"/>
              </a:rPr>
              <a:t>ых </a:t>
            </a:r>
            <a:r>
              <a:rPr sz="1700" spc="-35" dirty="0">
                <a:solidFill>
                  <a:srgbClr val="404040"/>
                </a:solidFill>
                <a:latin typeface="Arial"/>
                <a:cs typeface="Arial"/>
              </a:rPr>
              <a:t>г</a:t>
            </a:r>
            <a:r>
              <a:rPr sz="1700" dirty="0">
                <a:solidFill>
                  <a:srgbClr val="404040"/>
                </a:solidFill>
                <a:latin typeface="Arial"/>
                <a:cs typeface="Arial"/>
              </a:rPr>
              <a:t>ос</a:t>
            </a:r>
            <a:r>
              <a:rPr sz="1700" spc="-85" dirty="0">
                <a:solidFill>
                  <a:srgbClr val="404040"/>
                </a:solidFill>
                <a:latin typeface="Arial"/>
                <a:cs typeface="Arial"/>
              </a:rPr>
              <a:t>у</a:t>
            </a:r>
            <a:r>
              <a:rPr sz="1700" dirty="0">
                <a:solidFill>
                  <a:srgbClr val="404040"/>
                </a:solidFill>
                <a:latin typeface="Arial"/>
                <a:cs typeface="Arial"/>
              </a:rPr>
              <a:t>дарств </a:t>
            </a:r>
            <a:r>
              <a:rPr sz="1700" spc="5" dirty="0">
                <a:solidFill>
                  <a:srgbClr val="404040"/>
                </a:solidFill>
                <a:latin typeface="Arial"/>
                <a:cs typeface="Arial"/>
              </a:rPr>
              <a:t>л</a:t>
            </a:r>
            <a:r>
              <a:rPr sz="1700" dirty="0">
                <a:solidFill>
                  <a:srgbClr val="404040"/>
                </a:solidFill>
                <a:latin typeface="Arial"/>
                <a:cs typeface="Arial"/>
              </a:rPr>
              <a:t>е</a:t>
            </a:r>
            <a:r>
              <a:rPr sz="1700" spc="30" dirty="0">
                <a:solidFill>
                  <a:srgbClr val="404040"/>
                </a:solidFill>
                <a:latin typeface="Arial"/>
                <a:cs typeface="Arial"/>
              </a:rPr>
              <a:t>к</a:t>
            </a:r>
            <a:r>
              <a:rPr sz="1700" dirty="0">
                <a:solidFill>
                  <a:srgbClr val="404040"/>
                </a:solidFill>
                <a:latin typeface="Arial"/>
                <a:cs typeface="Arial"/>
              </a:rPr>
              <a:t>арст</a:t>
            </a:r>
            <a:r>
              <a:rPr sz="1700" spc="-30" dirty="0">
                <a:solidFill>
                  <a:srgbClr val="404040"/>
                </a:solidFill>
                <a:latin typeface="Arial"/>
                <a:cs typeface="Arial"/>
              </a:rPr>
              <a:t>в</a:t>
            </a:r>
            <a:r>
              <a:rPr sz="1700" dirty="0">
                <a:solidFill>
                  <a:srgbClr val="404040"/>
                </a:solidFill>
                <a:latin typeface="Arial"/>
                <a:cs typeface="Arial"/>
              </a:rPr>
              <a:t>ен</a:t>
            </a:r>
            <a:r>
              <a:rPr sz="1700" spc="-10" dirty="0">
                <a:solidFill>
                  <a:srgbClr val="404040"/>
                </a:solidFill>
                <a:latin typeface="Arial"/>
                <a:cs typeface="Arial"/>
              </a:rPr>
              <a:t>н</a:t>
            </a:r>
            <a:r>
              <a:rPr sz="1700" dirty="0">
                <a:solidFill>
                  <a:srgbClr val="404040"/>
                </a:solidFill>
                <a:latin typeface="Arial"/>
                <a:cs typeface="Arial"/>
              </a:rPr>
              <a:t>ых препар</a:t>
            </a:r>
            <a:r>
              <a:rPr sz="1700" spc="-35" dirty="0">
                <a:solidFill>
                  <a:srgbClr val="404040"/>
                </a:solidFill>
                <a:latin typeface="Arial"/>
                <a:cs typeface="Arial"/>
              </a:rPr>
              <a:t>а</a:t>
            </a:r>
            <a:r>
              <a:rPr sz="1700" spc="-25" dirty="0">
                <a:solidFill>
                  <a:srgbClr val="404040"/>
                </a:solidFill>
                <a:latin typeface="Arial"/>
                <a:cs typeface="Arial"/>
              </a:rPr>
              <a:t>т</a:t>
            </a:r>
            <a:r>
              <a:rPr sz="1700" dirty="0">
                <a:solidFill>
                  <a:srgbClr val="404040"/>
                </a:solidFill>
                <a:latin typeface="Arial"/>
                <a:cs typeface="Arial"/>
              </a:rPr>
              <a:t>ов,</a:t>
            </a:r>
            <a:r>
              <a:rPr sz="1700" spc="5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1700" dirty="0">
                <a:solidFill>
                  <a:srgbClr val="404040"/>
                </a:solidFill>
                <a:latin typeface="Arial"/>
                <a:cs typeface="Arial"/>
              </a:rPr>
              <a:t>в</a:t>
            </a:r>
            <a:r>
              <a:rPr sz="1700" spc="15" dirty="0">
                <a:solidFill>
                  <a:srgbClr val="404040"/>
                </a:solidFill>
                <a:latin typeface="Arial"/>
                <a:cs typeface="Arial"/>
              </a:rPr>
              <a:t>к</a:t>
            </a:r>
            <a:r>
              <a:rPr sz="1700" dirty="0">
                <a:solidFill>
                  <a:srgbClr val="404040"/>
                </a:solidFill>
                <a:latin typeface="Arial"/>
                <a:cs typeface="Arial"/>
              </a:rPr>
              <a:t>л</a:t>
            </a:r>
            <a:r>
              <a:rPr sz="1700" spc="-30" dirty="0">
                <a:solidFill>
                  <a:srgbClr val="404040"/>
                </a:solidFill>
                <a:latin typeface="Arial"/>
                <a:cs typeface="Arial"/>
              </a:rPr>
              <a:t>ю</a:t>
            </a:r>
            <a:r>
              <a:rPr sz="1700" dirty="0">
                <a:solidFill>
                  <a:srgbClr val="404040"/>
                </a:solidFill>
                <a:latin typeface="Arial"/>
                <a:cs typeface="Arial"/>
              </a:rPr>
              <a:t>чен</a:t>
            </a:r>
            <a:r>
              <a:rPr sz="1700" spc="-10" dirty="0">
                <a:solidFill>
                  <a:srgbClr val="404040"/>
                </a:solidFill>
                <a:latin typeface="Arial"/>
                <a:cs typeface="Arial"/>
              </a:rPr>
              <a:t>н</a:t>
            </a:r>
            <a:r>
              <a:rPr sz="1700" dirty="0">
                <a:solidFill>
                  <a:srgbClr val="404040"/>
                </a:solidFill>
                <a:latin typeface="Arial"/>
                <a:cs typeface="Arial"/>
              </a:rPr>
              <a:t>ых</a:t>
            </a:r>
            <a:r>
              <a:rPr sz="1700" spc="-20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1700" dirty="0">
                <a:solidFill>
                  <a:srgbClr val="404040"/>
                </a:solidFill>
                <a:latin typeface="Arial"/>
                <a:cs typeface="Arial"/>
              </a:rPr>
              <a:t>в пер</a:t>
            </a:r>
            <a:r>
              <a:rPr sz="1700" spc="-60" dirty="0">
                <a:solidFill>
                  <a:srgbClr val="404040"/>
                </a:solidFill>
                <a:latin typeface="Arial"/>
                <a:cs typeface="Arial"/>
              </a:rPr>
              <a:t>е</a:t>
            </a:r>
            <a:r>
              <a:rPr sz="1700" dirty="0">
                <a:solidFill>
                  <a:srgbClr val="404040"/>
                </a:solidFill>
                <a:latin typeface="Arial"/>
                <a:cs typeface="Arial"/>
              </a:rPr>
              <a:t>чень</a:t>
            </a:r>
            <a:r>
              <a:rPr sz="1700" spc="10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1700" dirty="0">
                <a:solidFill>
                  <a:srgbClr val="404040"/>
                </a:solidFill>
                <a:latin typeface="Arial"/>
                <a:cs typeface="Arial"/>
              </a:rPr>
              <a:t>жиз</a:t>
            </a:r>
            <a:r>
              <a:rPr sz="1700" spc="-15" dirty="0">
                <a:solidFill>
                  <a:srgbClr val="404040"/>
                </a:solidFill>
                <a:latin typeface="Arial"/>
                <a:cs typeface="Arial"/>
              </a:rPr>
              <a:t>н</a:t>
            </a:r>
            <a:r>
              <a:rPr sz="1700" dirty="0">
                <a:solidFill>
                  <a:srgbClr val="404040"/>
                </a:solidFill>
                <a:latin typeface="Arial"/>
                <a:cs typeface="Arial"/>
              </a:rPr>
              <a:t>ен</a:t>
            </a:r>
            <a:r>
              <a:rPr sz="1700" spc="-10" dirty="0">
                <a:solidFill>
                  <a:srgbClr val="404040"/>
                </a:solidFill>
                <a:latin typeface="Arial"/>
                <a:cs typeface="Arial"/>
              </a:rPr>
              <a:t>н</a:t>
            </a:r>
            <a:r>
              <a:rPr sz="1700" dirty="0">
                <a:solidFill>
                  <a:srgbClr val="404040"/>
                </a:solidFill>
                <a:latin typeface="Arial"/>
                <a:cs typeface="Arial"/>
              </a:rPr>
              <a:t>о нео</a:t>
            </a:r>
            <a:r>
              <a:rPr sz="1700" spc="-70" dirty="0">
                <a:solidFill>
                  <a:srgbClr val="404040"/>
                </a:solidFill>
                <a:latin typeface="Arial"/>
                <a:cs typeface="Arial"/>
              </a:rPr>
              <a:t>б</a:t>
            </a:r>
            <a:r>
              <a:rPr sz="1700" spc="-40" dirty="0">
                <a:solidFill>
                  <a:srgbClr val="404040"/>
                </a:solidFill>
                <a:latin typeface="Arial"/>
                <a:cs typeface="Arial"/>
              </a:rPr>
              <a:t>хо</a:t>
            </a:r>
            <a:r>
              <a:rPr sz="1700" dirty="0">
                <a:solidFill>
                  <a:srgbClr val="404040"/>
                </a:solidFill>
                <a:latin typeface="Arial"/>
                <a:cs typeface="Arial"/>
              </a:rPr>
              <a:t>димых</a:t>
            </a:r>
            <a:r>
              <a:rPr sz="1700" spc="5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1700" dirty="0">
                <a:solidFill>
                  <a:srgbClr val="404040"/>
                </a:solidFill>
                <a:latin typeface="Arial"/>
                <a:cs typeface="Arial"/>
              </a:rPr>
              <a:t>и </a:t>
            </a:r>
            <a:r>
              <a:rPr sz="1700" spc="-30" dirty="0">
                <a:solidFill>
                  <a:srgbClr val="404040"/>
                </a:solidFill>
                <a:latin typeface="Arial"/>
                <a:cs typeface="Arial"/>
              </a:rPr>
              <a:t>в</a:t>
            </a:r>
            <a:r>
              <a:rPr sz="1700" dirty="0">
                <a:solidFill>
                  <a:srgbClr val="404040"/>
                </a:solidFill>
                <a:latin typeface="Arial"/>
                <a:cs typeface="Arial"/>
              </a:rPr>
              <a:t>ажне</a:t>
            </a:r>
            <a:r>
              <a:rPr sz="1700" spc="-10" dirty="0">
                <a:solidFill>
                  <a:srgbClr val="404040"/>
                </a:solidFill>
                <a:latin typeface="Arial"/>
                <a:cs typeface="Arial"/>
              </a:rPr>
              <a:t>й</a:t>
            </a:r>
            <a:r>
              <a:rPr sz="1700" dirty="0">
                <a:solidFill>
                  <a:srgbClr val="404040"/>
                </a:solidFill>
                <a:latin typeface="Arial"/>
                <a:cs typeface="Arial"/>
              </a:rPr>
              <a:t>ших ле</a:t>
            </a:r>
            <a:r>
              <a:rPr sz="1700" spc="35" dirty="0">
                <a:solidFill>
                  <a:srgbClr val="404040"/>
                </a:solidFill>
                <a:latin typeface="Arial"/>
                <a:cs typeface="Arial"/>
              </a:rPr>
              <a:t>к</a:t>
            </a:r>
            <a:r>
              <a:rPr sz="1700" dirty="0">
                <a:solidFill>
                  <a:srgbClr val="404040"/>
                </a:solidFill>
                <a:latin typeface="Arial"/>
                <a:cs typeface="Arial"/>
              </a:rPr>
              <a:t>арст</a:t>
            </a:r>
            <a:r>
              <a:rPr sz="1700" spc="-30" dirty="0">
                <a:solidFill>
                  <a:srgbClr val="404040"/>
                </a:solidFill>
                <a:latin typeface="Arial"/>
                <a:cs typeface="Arial"/>
              </a:rPr>
              <a:t>в</a:t>
            </a:r>
            <a:r>
              <a:rPr sz="1700" dirty="0">
                <a:solidFill>
                  <a:srgbClr val="404040"/>
                </a:solidFill>
                <a:latin typeface="Arial"/>
                <a:cs typeface="Arial"/>
              </a:rPr>
              <a:t>ен</a:t>
            </a:r>
            <a:r>
              <a:rPr sz="1700" spc="-10" dirty="0">
                <a:solidFill>
                  <a:srgbClr val="404040"/>
                </a:solidFill>
                <a:latin typeface="Arial"/>
                <a:cs typeface="Arial"/>
              </a:rPr>
              <a:t>н</a:t>
            </a:r>
            <a:r>
              <a:rPr sz="1700" dirty="0">
                <a:solidFill>
                  <a:srgbClr val="404040"/>
                </a:solidFill>
                <a:latin typeface="Arial"/>
                <a:cs typeface="Arial"/>
              </a:rPr>
              <a:t>ых препар</a:t>
            </a:r>
            <a:r>
              <a:rPr sz="1700" spc="-35" dirty="0">
                <a:solidFill>
                  <a:srgbClr val="404040"/>
                </a:solidFill>
                <a:latin typeface="Arial"/>
                <a:cs typeface="Arial"/>
              </a:rPr>
              <a:t>а</a:t>
            </a:r>
            <a:r>
              <a:rPr sz="1700" spc="-25" dirty="0">
                <a:solidFill>
                  <a:srgbClr val="404040"/>
                </a:solidFill>
                <a:latin typeface="Arial"/>
                <a:cs typeface="Arial"/>
              </a:rPr>
              <a:t>т</a:t>
            </a:r>
            <a:r>
              <a:rPr sz="1700" dirty="0">
                <a:solidFill>
                  <a:srgbClr val="404040"/>
                </a:solidFill>
                <a:latin typeface="Arial"/>
                <a:cs typeface="Arial"/>
              </a:rPr>
              <a:t>ов,</a:t>
            </a:r>
            <a:r>
              <a:rPr sz="1700" spc="5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1700" dirty="0">
                <a:solidFill>
                  <a:srgbClr val="404040"/>
                </a:solidFill>
                <a:latin typeface="Arial"/>
                <a:cs typeface="Arial"/>
              </a:rPr>
              <a:t>для</a:t>
            </a:r>
            <a:r>
              <a:rPr sz="1700" spc="-5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1700" spc="-30" dirty="0">
                <a:solidFill>
                  <a:srgbClr val="404040"/>
                </a:solidFill>
                <a:latin typeface="Arial"/>
                <a:cs typeface="Arial"/>
              </a:rPr>
              <a:t>ц</a:t>
            </a:r>
            <a:r>
              <a:rPr sz="1700" spc="-60" dirty="0">
                <a:solidFill>
                  <a:srgbClr val="404040"/>
                </a:solidFill>
                <a:latin typeface="Arial"/>
                <a:cs typeface="Arial"/>
              </a:rPr>
              <a:t>е</a:t>
            </a:r>
            <a:r>
              <a:rPr sz="1700" dirty="0">
                <a:solidFill>
                  <a:srgbClr val="404040"/>
                </a:solidFill>
                <a:latin typeface="Arial"/>
                <a:cs typeface="Arial"/>
              </a:rPr>
              <a:t>лей ос</a:t>
            </a:r>
            <a:r>
              <a:rPr sz="1700" spc="-25" dirty="0">
                <a:solidFill>
                  <a:srgbClr val="404040"/>
                </a:solidFill>
                <a:latin typeface="Arial"/>
                <a:cs typeface="Arial"/>
              </a:rPr>
              <a:t>ущ</a:t>
            </a:r>
            <a:r>
              <a:rPr sz="1700" dirty="0">
                <a:solidFill>
                  <a:srgbClr val="404040"/>
                </a:solidFill>
                <a:latin typeface="Arial"/>
                <a:cs typeface="Arial"/>
              </a:rPr>
              <a:t>ест</a:t>
            </a:r>
            <a:r>
              <a:rPr sz="1700" spc="-45" dirty="0">
                <a:solidFill>
                  <a:srgbClr val="404040"/>
                </a:solidFill>
                <a:latin typeface="Arial"/>
                <a:cs typeface="Arial"/>
              </a:rPr>
              <a:t>в</a:t>
            </a:r>
            <a:r>
              <a:rPr sz="1700" dirty="0">
                <a:solidFill>
                  <a:srgbClr val="404040"/>
                </a:solidFill>
                <a:latin typeface="Arial"/>
                <a:cs typeface="Arial"/>
              </a:rPr>
              <a:t>лен</a:t>
            </a:r>
            <a:r>
              <a:rPr sz="1700" spc="-10" dirty="0">
                <a:solidFill>
                  <a:srgbClr val="404040"/>
                </a:solidFill>
                <a:latin typeface="Arial"/>
                <a:cs typeface="Arial"/>
              </a:rPr>
              <a:t>и</a:t>
            </a:r>
            <a:r>
              <a:rPr sz="1700" dirty="0">
                <a:solidFill>
                  <a:srgbClr val="404040"/>
                </a:solidFill>
                <a:latin typeface="Arial"/>
                <a:cs typeface="Arial"/>
              </a:rPr>
              <a:t>я</a:t>
            </a:r>
            <a:r>
              <a:rPr sz="1700" spc="5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1700" dirty="0">
                <a:solidFill>
                  <a:srgbClr val="404040"/>
                </a:solidFill>
                <a:latin typeface="Arial"/>
                <a:cs typeface="Arial"/>
              </a:rPr>
              <a:t>за</a:t>
            </a:r>
            <a:r>
              <a:rPr sz="1700" spc="20" dirty="0">
                <a:solidFill>
                  <a:srgbClr val="404040"/>
                </a:solidFill>
                <a:latin typeface="Arial"/>
                <a:cs typeface="Arial"/>
              </a:rPr>
              <a:t>к</a:t>
            </a:r>
            <a:r>
              <a:rPr sz="1700" spc="-25" dirty="0">
                <a:solidFill>
                  <a:srgbClr val="404040"/>
                </a:solidFill>
                <a:latin typeface="Arial"/>
                <a:cs typeface="Arial"/>
              </a:rPr>
              <a:t>у</a:t>
            </a:r>
            <a:r>
              <a:rPr sz="1700" dirty="0">
                <a:solidFill>
                  <a:srgbClr val="404040"/>
                </a:solidFill>
                <a:latin typeface="Arial"/>
                <a:cs typeface="Arial"/>
              </a:rPr>
              <a:t>пок</a:t>
            </a:r>
            <a:r>
              <a:rPr sz="1700" spc="25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1700" dirty="0">
                <a:solidFill>
                  <a:srgbClr val="404040"/>
                </a:solidFill>
                <a:latin typeface="Arial"/>
                <a:cs typeface="Arial"/>
              </a:rPr>
              <a:t>для</a:t>
            </a:r>
            <a:r>
              <a:rPr sz="1700" spc="-20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1700" dirty="0">
                <a:solidFill>
                  <a:srgbClr val="404040"/>
                </a:solidFill>
                <a:latin typeface="Arial"/>
                <a:cs typeface="Arial"/>
              </a:rPr>
              <a:t>о</a:t>
            </a:r>
            <a:r>
              <a:rPr sz="1700" spc="-30" dirty="0">
                <a:solidFill>
                  <a:srgbClr val="404040"/>
                </a:solidFill>
                <a:latin typeface="Arial"/>
                <a:cs typeface="Arial"/>
              </a:rPr>
              <a:t>б</a:t>
            </a:r>
            <a:r>
              <a:rPr sz="1700" dirty="0">
                <a:solidFill>
                  <a:srgbClr val="404040"/>
                </a:solidFill>
                <a:latin typeface="Arial"/>
                <a:cs typeface="Arial"/>
              </a:rPr>
              <a:t>есп</a:t>
            </a:r>
            <a:r>
              <a:rPr sz="1700" spc="-60" dirty="0">
                <a:solidFill>
                  <a:srgbClr val="404040"/>
                </a:solidFill>
                <a:latin typeface="Arial"/>
                <a:cs typeface="Arial"/>
              </a:rPr>
              <a:t>е</a:t>
            </a:r>
            <a:r>
              <a:rPr sz="1700" dirty="0">
                <a:solidFill>
                  <a:srgbClr val="404040"/>
                </a:solidFill>
                <a:latin typeface="Arial"/>
                <a:cs typeface="Arial"/>
              </a:rPr>
              <a:t>чен</a:t>
            </a:r>
            <a:r>
              <a:rPr sz="1700" spc="-10" dirty="0">
                <a:solidFill>
                  <a:srgbClr val="404040"/>
                </a:solidFill>
                <a:latin typeface="Arial"/>
                <a:cs typeface="Arial"/>
              </a:rPr>
              <a:t>и</a:t>
            </a:r>
            <a:r>
              <a:rPr sz="1700" dirty="0">
                <a:solidFill>
                  <a:srgbClr val="404040"/>
                </a:solidFill>
                <a:latin typeface="Arial"/>
                <a:cs typeface="Arial"/>
              </a:rPr>
              <a:t>я</a:t>
            </a:r>
            <a:r>
              <a:rPr sz="1700" spc="15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1700" spc="-35" dirty="0">
                <a:solidFill>
                  <a:srgbClr val="404040"/>
                </a:solidFill>
                <a:latin typeface="Arial"/>
                <a:cs typeface="Arial"/>
              </a:rPr>
              <a:t>г</a:t>
            </a:r>
            <a:r>
              <a:rPr sz="1700" dirty="0">
                <a:solidFill>
                  <a:srgbClr val="404040"/>
                </a:solidFill>
                <a:latin typeface="Arial"/>
                <a:cs typeface="Arial"/>
              </a:rPr>
              <a:t>ос</a:t>
            </a:r>
            <a:r>
              <a:rPr sz="1700" spc="-85" dirty="0">
                <a:solidFill>
                  <a:srgbClr val="404040"/>
                </a:solidFill>
                <a:latin typeface="Arial"/>
                <a:cs typeface="Arial"/>
              </a:rPr>
              <a:t>у</a:t>
            </a:r>
            <a:r>
              <a:rPr sz="1700" dirty="0">
                <a:solidFill>
                  <a:srgbClr val="404040"/>
                </a:solidFill>
                <a:latin typeface="Arial"/>
                <a:cs typeface="Arial"/>
              </a:rPr>
              <a:t>дарст</a:t>
            </a:r>
            <a:r>
              <a:rPr sz="1700" spc="-30" dirty="0">
                <a:solidFill>
                  <a:srgbClr val="404040"/>
                </a:solidFill>
                <a:latin typeface="Arial"/>
                <a:cs typeface="Arial"/>
              </a:rPr>
              <a:t>в</a:t>
            </a:r>
            <a:r>
              <a:rPr sz="1700" dirty="0">
                <a:solidFill>
                  <a:srgbClr val="404040"/>
                </a:solidFill>
                <a:latin typeface="Arial"/>
                <a:cs typeface="Arial"/>
              </a:rPr>
              <a:t>ен</a:t>
            </a:r>
            <a:r>
              <a:rPr sz="1700" spc="-10" dirty="0">
                <a:solidFill>
                  <a:srgbClr val="404040"/>
                </a:solidFill>
                <a:latin typeface="Arial"/>
                <a:cs typeface="Arial"/>
              </a:rPr>
              <a:t>н</a:t>
            </a:r>
            <a:r>
              <a:rPr sz="1700" dirty="0">
                <a:solidFill>
                  <a:srgbClr val="404040"/>
                </a:solidFill>
                <a:latin typeface="Arial"/>
                <a:cs typeface="Arial"/>
              </a:rPr>
              <a:t>ых</a:t>
            </a:r>
            <a:r>
              <a:rPr sz="1700" spc="25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1700" dirty="0">
                <a:solidFill>
                  <a:srgbClr val="404040"/>
                </a:solidFill>
                <a:latin typeface="Arial"/>
                <a:cs typeface="Arial"/>
              </a:rPr>
              <a:t>и </a:t>
            </a:r>
            <a:r>
              <a:rPr sz="1700" spc="25" dirty="0">
                <a:solidFill>
                  <a:srgbClr val="404040"/>
                </a:solidFill>
                <a:latin typeface="Arial"/>
                <a:cs typeface="Arial"/>
              </a:rPr>
              <a:t>м</a:t>
            </a:r>
            <a:r>
              <a:rPr sz="1700" spc="-25" dirty="0">
                <a:solidFill>
                  <a:srgbClr val="404040"/>
                </a:solidFill>
                <a:latin typeface="Arial"/>
                <a:cs typeface="Arial"/>
              </a:rPr>
              <a:t>у</a:t>
            </a:r>
            <a:r>
              <a:rPr sz="1700" dirty="0">
                <a:solidFill>
                  <a:srgbClr val="404040"/>
                </a:solidFill>
                <a:latin typeface="Arial"/>
                <a:cs typeface="Arial"/>
              </a:rPr>
              <a:t>н</a:t>
            </a:r>
            <a:r>
              <a:rPr sz="1700" spc="-10" dirty="0">
                <a:solidFill>
                  <a:srgbClr val="404040"/>
                </a:solidFill>
                <a:latin typeface="Arial"/>
                <a:cs typeface="Arial"/>
              </a:rPr>
              <a:t>и</a:t>
            </a:r>
            <a:r>
              <a:rPr sz="1700" dirty="0">
                <a:solidFill>
                  <a:srgbClr val="404040"/>
                </a:solidFill>
                <a:latin typeface="Arial"/>
                <a:cs typeface="Arial"/>
              </a:rPr>
              <a:t>ц</a:t>
            </a:r>
            <a:r>
              <a:rPr sz="1700" spc="-10" dirty="0">
                <a:solidFill>
                  <a:srgbClr val="404040"/>
                </a:solidFill>
                <a:latin typeface="Arial"/>
                <a:cs typeface="Arial"/>
              </a:rPr>
              <a:t>и</a:t>
            </a:r>
            <a:r>
              <a:rPr sz="1700" dirty="0">
                <a:solidFill>
                  <a:srgbClr val="404040"/>
                </a:solidFill>
                <a:latin typeface="Arial"/>
                <a:cs typeface="Arial"/>
              </a:rPr>
              <a:t>пальных нужд</a:t>
            </a:r>
            <a:endParaRPr sz="17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284726" y="5805487"/>
            <a:ext cx="4032250" cy="576580"/>
          </a:xfrm>
          <a:prstGeom prst="rect">
            <a:avLst/>
          </a:prstGeom>
          <a:solidFill>
            <a:srgbClr val="4F81BC"/>
          </a:solidFill>
          <a:ln w="25400">
            <a:solidFill>
              <a:srgbClr val="385D89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004569"/>
            <a:r>
              <a:rPr dirty="0">
                <a:solidFill>
                  <a:prstClr val="black"/>
                </a:solidFill>
                <a:cs typeface="Calibri"/>
              </a:rPr>
              <a:t>Ограни</a:t>
            </a:r>
            <a:r>
              <a:rPr spc="-10" dirty="0">
                <a:solidFill>
                  <a:prstClr val="black"/>
                </a:solidFill>
                <a:cs typeface="Calibri"/>
              </a:rPr>
              <a:t>ч</a:t>
            </a:r>
            <a:r>
              <a:rPr dirty="0">
                <a:solidFill>
                  <a:prstClr val="black"/>
                </a:solidFill>
                <a:cs typeface="Calibri"/>
              </a:rPr>
              <a:t>ение</a:t>
            </a:r>
            <a:r>
              <a:rPr spc="10" dirty="0">
                <a:solidFill>
                  <a:prstClr val="black"/>
                </a:solidFill>
                <a:cs typeface="Calibri"/>
              </a:rPr>
              <a:t> </a:t>
            </a:r>
            <a:r>
              <a:rPr dirty="0">
                <a:solidFill>
                  <a:prstClr val="black"/>
                </a:solidFill>
                <a:cs typeface="Calibri"/>
              </a:rPr>
              <a:t>(</a:t>
            </a:r>
            <a:r>
              <a:rPr spc="-15" dirty="0">
                <a:solidFill>
                  <a:prstClr val="black"/>
                </a:solidFill>
                <a:cs typeface="Calibri"/>
              </a:rPr>
              <a:t>с</a:t>
            </a:r>
            <a:r>
              <a:rPr spc="-75" dirty="0">
                <a:solidFill>
                  <a:prstClr val="black"/>
                </a:solidFill>
                <a:cs typeface="Calibri"/>
              </a:rPr>
              <a:t>т</a:t>
            </a:r>
            <a:r>
              <a:rPr dirty="0">
                <a:solidFill>
                  <a:prstClr val="black"/>
                </a:solidFill>
                <a:cs typeface="Calibri"/>
              </a:rPr>
              <a:t>.</a:t>
            </a:r>
            <a:r>
              <a:rPr spc="25" dirty="0">
                <a:solidFill>
                  <a:prstClr val="black"/>
                </a:solidFill>
                <a:cs typeface="Calibri"/>
              </a:rPr>
              <a:t> </a:t>
            </a:r>
            <a:r>
              <a:rPr dirty="0">
                <a:solidFill>
                  <a:prstClr val="black"/>
                </a:solidFill>
                <a:cs typeface="Calibri"/>
              </a:rPr>
              <a:t>14)</a:t>
            </a:r>
            <a:endParaRPr>
              <a:solidFill>
                <a:prstClr val="black"/>
              </a:solidFill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54721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1920" rIns="0" bIns="0" rtlCol="0">
            <a:spAutoFit/>
          </a:bodyPr>
          <a:lstStyle/>
          <a:p>
            <a:pPr marL="1797050">
              <a:lnSpc>
                <a:spcPct val="100000"/>
              </a:lnSpc>
            </a:pPr>
            <a:r>
              <a:rPr dirty="0"/>
              <a:t>ЖН</a:t>
            </a:r>
            <a:r>
              <a:rPr spc="-35" dirty="0"/>
              <a:t>В</a:t>
            </a:r>
            <a:r>
              <a:rPr dirty="0"/>
              <a:t>ЛП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13792" y="765960"/>
            <a:ext cx="8950325" cy="53898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marR="140970" indent="-342900">
              <a:buFont typeface="Wingdings"/>
              <a:buChar char=""/>
              <a:tabLst>
                <a:tab pos="355600" algn="l"/>
              </a:tabLst>
            </a:pP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sz="2000" spc="20" dirty="0">
                <a:solidFill>
                  <a:prstClr val="black"/>
                </a:solidFill>
                <a:latin typeface="Arial"/>
                <a:cs typeface="Arial"/>
              </a:rPr>
              <a:t>к</a:t>
            </a:r>
            <a:r>
              <a:rPr sz="2000" spc="15" dirty="0">
                <a:solidFill>
                  <a:prstClr val="black"/>
                </a:solidFill>
                <a:latin typeface="Arial"/>
                <a:cs typeface="Arial"/>
              </a:rPr>
              <a:t>л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он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я</a:t>
            </a:r>
            <a:r>
              <a:rPr sz="2000" spc="-55" dirty="0">
                <a:solidFill>
                  <a:prstClr val="black"/>
                </a:solidFill>
                <a:latin typeface="Arial"/>
                <a:cs typeface="Arial"/>
              </a:rPr>
              <a:t>ю</a:t>
            </a:r>
            <a:r>
              <a:rPr sz="2000" spc="-3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ся</a:t>
            </a:r>
            <a:r>
              <a:rPr sz="2000" spc="-3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заявк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и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,</a:t>
            </a:r>
            <a:r>
              <a:rPr sz="2000" spc="-3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если</a:t>
            </a:r>
            <a:r>
              <a:rPr sz="2000" spc="-2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spc="-35" dirty="0">
                <a:solidFill>
                  <a:prstClr val="black"/>
                </a:solidFill>
                <a:latin typeface="Arial"/>
                <a:cs typeface="Arial"/>
              </a:rPr>
              <a:t>х</a:t>
            </a:r>
            <a:r>
              <a:rPr sz="2000" spc="-50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я</a:t>
            </a:r>
            <a:r>
              <a:rPr sz="2000" spc="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prstClr val="black"/>
                </a:solidFill>
                <a:latin typeface="Arial"/>
                <a:cs typeface="Arial"/>
              </a:rPr>
              <a:t>бы</a:t>
            </a:r>
            <a:r>
              <a:rPr sz="2000" b="1" spc="-2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b="1" spc="-30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z="2000" b="1" dirty="0">
                <a:solidFill>
                  <a:prstClr val="black"/>
                </a:solidFill>
                <a:latin typeface="Arial"/>
                <a:cs typeface="Arial"/>
              </a:rPr>
              <a:t>дин</a:t>
            </a:r>
            <a:r>
              <a:rPr sz="2000" b="1" spc="-2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prstClr val="black"/>
                </a:solidFill>
                <a:latin typeface="Arial"/>
                <a:cs typeface="Arial"/>
              </a:rPr>
              <a:t>ЛП</a:t>
            </a:r>
            <a:r>
              <a:rPr sz="2000" b="1" spc="-1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prstClr val="black"/>
                </a:solidFill>
                <a:latin typeface="Arial"/>
                <a:cs typeface="Arial"/>
              </a:rPr>
              <a:t>(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МНН</a:t>
            </a:r>
            <a:r>
              <a:rPr sz="2000" spc="-2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и</a:t>
            </a:r>
            <a:r>
              <a:rPr sz="2000" spc="-15" dirty="0">
                <a:solidFill>
                  <a:prstClr val="black"/>
                </a:solidFill>
                <a:latin typeface="Arial"/>
                <a:cs typeface="Arial"/>
              </a:rPr>
              <a:t>л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и</a:t>
            </a:r>
            <a:r>
              <a:rPr sz="2000" spc="-2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х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им</a:t>
            </a:r>
            <a:r>
              <a:rPr sz="2000" spc="-15" dirty="0">
                <a:solidFill>
                  <a:prstClr val="black"/>
                </a:solidFill>
                <a:latin typeface="Arial"/>
                <a:cs typeface="Arial"/>
              </a:rPr>
              <a:t>и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чес</a:t>
            </a:r>
            <a:r>
              <a:rPr sz="2000" spc="20" dirty="0">
                <a:solidFill>
                  <a:prstClr val="black"/>
                </a:solidFill>
                <a:latin typeface="Arial"/>
                <a:cs typeface="Arial"/>
              </a:rPr>
              <a:t>к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ое</a:t>
            </a:r>
            <a:r>
              <a:rPr sz="2000" spc="-4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и</a:t>
            </a:r>
            <a:r>
              <a:rPr sz="2000" spc="-15" dirty="0">
                <a:solidFill>
                  <a:prstClr val="black"/>
                </a:solidFill>
                <a:latin typeface="Arial"/>
                <a:cs typeface="Arial"/>
              </a:rPr>
              <a:t>л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и г</a:t>
            </a:r>
            <a:r>
              <a:rPr sz="2000" spc="-25" dirty="0">
                <a:solidFill>
                  <a:prstClr val="black"/>
                </a:solidFill>
                <a:latin typeface="Arial"/>
                <a:cs typeface="Arial"/>
              </a:rPr>
              <a:t>р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у</a:t>
            </a:r>
            <a:r>
              <a:rPr sz="2000" spc="-15" dirty="0">
                <a:solidFill>
                  <a:prstClr val="black"/>
                </a:solidFill>
                <a:latin typeface="Arial"/>
                <a:cs typeface="Arial"/>
              </a:rPr>
              <a:t>п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п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иро</a:t>
            </a:r>
            <a:r>
              <a:rPr sz="2000" spc="-20" dirty="0">
                <a:solidFill>
                  <a:prstClr val="black"/>
                </a:solidFill>
                <a:latin typeface="Arial"/>
                <a:cs typeface="Arial"/>
              </a:rPr>
              <a:t>в</a:t>
            </a:r>
            <a:r>
              <a:rPr sz="2000" spc="-50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чное</a:t>
            </a:r>
            <a:r>
              <a:rPr sz="2000" spc="-4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наимено</a:t>
            </a:r>
            <a:r>
              <a:rPr sz="2000" spc="-25" dirty="0">
                <a:solidFill>
                  <a:prstClr val="black"/>
                </a:solidFill>
                <a:latin typeface="Arial"/>
                <a:cs typeface="Arial"/>
              </a:rPr>
              <a:t>в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ание</a:t>
            </a:r>
            <a:r>
              <a:rPr sz="2000" b="1" dirty="0">
                <a:solidFill>
                  <a:prstClr val="black"/>
                </a:solidFill>
                <a:latin typeface="Arial"/>
                <a:cs typeface="Arial"/>
              </a:rPr>
              <a:t>)</a:t>
            </a:r>
            <a:r>
              <a:rPr sz="2000" b="1" spc="-6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не 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и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з</a:t>
            </a:r>
            <a:r>
              <a:rPr sz="2000" spc="-2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Е</a:t>
            </a:r>
            <a:r>
              <a:rPr sz="2000" spc="-60" dirty="0">
                <a:solidFill>
                  <a:prstClr val="black"/>
                </a:solidFill>
                <a:latin typeface="Arial"/>
                <a:cs typeface="Arial"/>
              </a:rPr>
              <a:t>А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ЭС, </a:t>
            </a:r>
            <a:r>
              <a:rPr sz="2000" spc="5" dirty="0">
                <a:solidFill>
                  <a:prstClr val="black"/>
                </a:solidFill>
                <a:latin typeface="Arial"/>
                <a:cs typeface="Arial"/>
              </a:rPr>
              <a:t>е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сли</a:t>
            </a:r>
            <a:r>
              <a:rPr sz="2000" spc="-3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п</a:t>
            </a:r>
            <a:r>
              <a:rPr sz="2000" spc="-50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дано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не</a:t>
            </a:r>
            <a:r>
              <a:rPr sz="2000" spc="-2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менее</a:t>
            </a:r>
            <a:r>
              <a:rPr sz="2000" spc="-2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2 зая</a:t>
            </a:r>
            <a:r>
              <a:rPr sz="2000" spc="-25" dirty="0">
                <a:solidFill>
                  <a:prstClr val="black"/>
                </a:solidFill>
                <a:latin typeface="Arial"/>
                <a:cs typeface="Arial"/>
              </a:rPr>
              <a:t>в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ок</a:t>
            </a:r>
            <a:r>
              <a:rPr sz="2000" spc="-4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spc="20" dirty="0">
                <a:solidFill>
                  <a:prstClr val="black"/>
                </a:solidFill>
                <a:latin typeface="Arial"/>
                <a:cs typeface="Arial"/>
              </a:rPr>
              <a:t>к</a:t>
            </a:r>
            <a:r>
              <a:rPr sz="2000" spc="-50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z="2000" spc="-3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оры</a:t>
            </a:r>
            <a:r>
              <a:rPr sz="2000" spc="5" dirty="0">
                <a:solidFill>
                  <a:prstClr val="black"/>
                </a:solidFill>
                <a:latin typeface="Arial"/>
                <a:cs typeface="Arial"/>
              </a:rPr>
              <a:t>е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:</a:t>
            </a:r>
            <a:endParaRPr sz="2000">
              <a:solidFill>
                <a:prstClr val="black"/>
              </a:solidFill>
              <a:latin typeface="Arial"/>
              <a:cs typeface="Arial"/>
            </a:endParaRPr>
          </a:p>
          <a:p>
            <a:pPr marL="756285" lvl="1" indent="-286385">
              <a:spcBef>
                <a:spcPts val="439"/>
              </a:spcBef>
              <a:buClr>
                <a:srgbClr val="1F487C"/>
              </a:buClr>
              <a:buFont typeface="Arial"/>
              <a:buChar char="•"/>
              <a:tabLst>
                <a:tab pos="756920" algn="l"/>
              </a:tabLst>
            </a:pPr>
            <a:r>
              <a:rPr spc="20" dirty="0">
                <a:solidFill>
                  <a:srgbClr val="1F487C"/>
                </a:solidFill>
                <a:latin typeface="Arial"/>
                <a:cs typeface="Arial"/>
              </a:rPr>
              <a:t>с</a:t>
            </a:r>
            <a:r>
              <a:rPr dirty="0">
                <a:solidFill>
                  <a:srgbClr val="1F487C"/>
                </a:solidFill>
                <a:latin typeface="Arial"/>
                <a:cs typeface="Arial"/>
              </a:rPr>
              <a:t>о</a:t>
            </a:r>
            <a:r>
              <a:rPr spc="-45" dirty="0">
                <a:solidFill>
                  <a:srgbClr val="1F487C"/>
                </a:solidFill>
                <a:latin typeface="Arial"/>
                <a:cs typeface="Arial"/>
              </a:rPr>
              <a:t>о</a:t>
            </a:r>
            <a:r>
              <a:rPr dirty="0">
                <a:solidFill>
                  <a:srgbClr val="1F487C"/>
                </a:solidFill>
                <a:latin typeface="Arial"/>
                <a:cs typeface="Arial"/>
              </a:rPr>
              <a:t>т</a:t>
            </a:r>
            <a:r>
              <a:rPr spc="-20" dirty="0">
                <a:solidFill>
                  <a:srgbClr val="1F487C"/>
                </a:solidFill>
                <a:latin typeface="Arial"/>
                <a:cs typeface="Arial"/>
              </a:rPr>
              <a:t>в</a:t>
            </a:r>
            <a:r>
              <a:rPr spc="-65" dirty="0">
                <a:solidFill>
                  <a:srgbClr val="1F487C"/>
                </a:solidFill>
                <a:latin typeface="Arial"/>
                <a:cs typeface="Arial"/>
              </a:rPr>
              <a:t>е</a:t>
            </a:r>
            <a:r>
              <a:rPr spc="-20" dirty="0">
                <a:solidFill>
                  <a:srgbClr val="1F487C"/>
                </a:solidFill>
                <a:latin typeface="Arial"/>
                <a:cs typeface="Arial"/>
              </a:rPr>
              <a:t>т</a:t>
            </a:r>
            <a:r>
              <a:rPr dirty="0">
                <a:solidFill>
                  <a:srgbClr val="1F487C"/>
                </a:solidFill>
                <a:latin typeface="Arial"/>
                <a:cs typeface="Arial"/>
              </a:rPr>
              <a:t>ст</a:t>
            </a:r>
            <a:r>
              <a:rPr spc="-30" dirty="0">
                <a:solidFill>
                  <a:srgbClr val="1F487C"/>
                </a:solidFill>
                <a:latin typeface="Arial"/>
                <a:cs typeface="Arial"/>
              </a:rPr>
              <a:t>в</a:t>
            </a:r>
            <a:r>
              <a:rPr spc="-25" dirty="0">
                <a:solidFill>
                  <a:srgbClr val="1F487C"/>
                </a:solidFill>
                <a:latin typeface="Arial"/>
                <a:cs typeface="Arial"/>
              </a:rPr>
              <a:t>у</a:t>
            </a:r>
            <a:r>
              <a:rPr spc="-35" dirty="0">
                <a:solidFill>
                  <a:srgbClr val="1F487C"/>
                </a:solidFill>
                <a:latin typeface="Arial"/>
                <a:cs typeface="Arial"/>
              </a:rPr>
              <a:t>ю</a:t>
            </a:r>
            <a:r>
              <a:rPr dirty="0">
                <a:solidFill>
                  <a:srgbClr val="1F487C"/>
                </a:solidFill>
                <a:latin typeface="Arial"/>
                <a:cs typeface="Arial"/>
              </a:rPr>
              <a:t>т</a:t>
            </a:r>
            <a:r>
              <a:rPr spc="5" dirty="0">
                <a:solidFill>
                  <a:srgbClr val="1F487C"/>
                </a:solidFill>
                <a:latin typeface="Arial"/>
                <a:cs typeface="Arial"/>
              </a:rPr>
              <a:t> </a:t>
            </a:r>
            <a:r>
              <a:rPr dirty="0">
                <a:solidFill>
                  <a:srgbClr val="1F487C"/>
                </a:solidFill>
                <a:latin typeface="Arial"/>
                <a:cs typeface="Arial"/>
              </a:rPr>
              <a:t>тр</a:t>
            </a:r>
            <a:r>
              <a:rPr spc="-35" dirty="0">
                <a:solidFill>
                  <a:srgbClr val="1F487C"/>
                </a:solidFill>
                <a:latin typeface="Arial"/>
                <a:cs typeface="Arial"/>
              </a:rPr>
              <a:t>е</a:t>
            </a:r>
            <a:r>
              <a:rPr dirty="0">
                <a:solidFill>
                  <a:srgbClr val="1F487C"/>
                </a:solidFill>
                <a:latin typeface="Arial"/>
                <a:cs typeface="Arial"/>
              </a:rPr>
              <a:t>бо</a:t>
            </a:r>
            <a:r>
              <a:rPr spc="-25" dirty="0">
                <a:solidFill>
                  <a:srgbClr val="1F487C"/>
                </a:solidFill>
                <a:latin typeface="Arial"/>
                <a:cs typeface="Arial"/>
              </a:rPr>
              <a:t>в</a:t>
            </a:r>
            <a:r>
              <a:rPr dirty="0">
                <a:solidFill>
                  <a:srgbClr val="1F487C"/>
                </a:solidFill>
                <a:latin typeface="Arial"/>
                <a:cs typeface="Arial"/>
              </a:rPr>
              <a:t>аниям</a:t>
            </a:r>
            <a:r>
              <a:rPr spc="5" dirty="0">
                <a:solidFill>
                  <a:srgbClr val="1F487C"/>
                </a:solidFill>
                <a:latin typeface="Arial"/>
                <a:cs typeface="Arial"/>
              </a:rPr>
              <a:t> </a:t>
            </a:r>
            <a:r>
              <a:rPr dirty="0">
                <a:solidFill>
                  <a:srgbClr val="1F487C"/>
                </a:solidFill>
                <a:latin typeface="Arial"/>
                <a:cs typeface="Arial"/>
              </a:rPr>
              <a:t>из</a:t>
            </a:r>
            <a:r>
              <a:rPr spc="-20" dirty="0">
                <a:solidFill>
                  <a:srgbClr val="1F487C"/>
                </a:solidFill>
                <a:latin typeface="Arial"/>
                <a:cs typeface="Arial"/>
              </a:rPr>
              <a:t>в</a:t>
            </a:r>
            <a:r>
              <a:rPr dirty="0">
                <a:solidFill>
                  <a:srgbClr val="1F487C"/>
                </a:solidFill>
                <a:latin typeface="Arial"/>
                <a:cs typeface="Arial"/>
              </a:rPr>
              <a:t>е</a:t>
            </a:r>
            <a:r>
              <a:rPr spc="-35" dirty="0">
                <a:solidFill>
                  <a:srgbClr val="1F487C"/>
                </a:solidFill>
                <a:latin typeface="Arial"/>
                <a:cs typeface="Arial"/>
              </a:rPr>
              <a:t>щ</a:t>
            </a:r>
            <a:r>
              <a:rPr dirty="0">
                <a:solidFill>
                  <a:srgbClr val="1F487C"/>
                </a:solidFill>
                <a:latin typeface="Arial"/>
                <a:cs typeface="Arial"/>
              </a:rPr>
              <a:t>ения и</a:t>
            </a:r>
            <a:r>
              <a:rPr spc="-10" dirty="0">
                <a:solidFill>
                  <a:srgbClr val="1F487C"/>
                </a:solidFill>
                <a:latin typeface="Arial"/>
                <a:cs typeface="Arial"/>
              </a:rPr>
              <a:t> </a:t>
            </a:r>
            <a:r>
              <a:rPr spc="5" dirty="0">
                <a:solidFill>
                  <a:srgbClr val="1F487C"/>
                </a:solidFill>
                <a:latin typeface="Arial"/>
                <a:cs typeface="Arial"/>
              </a:rPr>
              <a:t>д</a:t>
            </a:r>
            <a:r>
              <a:rPr dirty="0">
                <a:solidFill>
                  <a:srgbClr val="1F487C"/>
                </a:solidFill>
                <a:latin typeface="Arial"/>
                <a:cs typeface="Arial"/>
              </a:rPr>
              <a:t>о</a:t>
            </a:r>
            <a:r>
              <a:rPr spc="20" dirty="0">
                <a:solidFill>
                  <a:srgbClr val="1F487C"/>
                </a:solidFill>
                <a:latin typeface="Arial"/>
                <a:cs typeface="Arial"/>
              </a:rPr>
              <a:t>к</a:t>
            </a:r>
            <a:r>
              <a:rPr spc="-50" dirty="0">
                <a:solidFill>
                  <a:srgbClr val="1F487C"/>
                </a:solidFill>
                <a:latin typeface="Arial"/>
                <a:cs typeface="Arial"/>
              </a:rPr>
              <a:t>у</a:t>
            </a:r>
            <a:r>
              <a:rPr dirty="0">
                <a:solidFill>
                  <a:srgbClr val="1F487C"/>
                </a:solidFill>
                <a:latin typeface="Arial"/>
                <a:cs typeface="Arial"/>
              </a:rPr>
              <a:t>м</a:t>
            </a:r>
            <a:r>
              <a:rPr spc="-10" dirty="0">
                <a:solidFill>
                  <a:srgbClr val="1F487C"/>
                </a:solidFill>
                <a:latin typeface="Arial"/>
                <a:cs typeface="Arial"/>
              </a:rPr>
              <a:t>е</a:t>
            </a:r>
            <a:r>
              <a:rPr dirty="0">
                <a:solidFill>
                  <a:srgbClr val="1F487C"/>
                </a:solidFill>
                <a:latin typeface="Arial"/>
                <a:cs typeface="Arial"/>
              </a:rPr>
              <a:t>н</a:t>
            </a:r>
            <a:r>
              <a:rPr spc="-20" dirty="0">
                <a:solidFill>
                  <a:srgbClr val="1F487C"/>
                </a:solidFill>
                <a:latin typeface="Arial"/>
                <a:cs typeface="Arial"/>
              </a:rPr>
              <a:t>т</a:t>
            </a:r>
            <a:r>
              <a:rPr dirty="0">
                <a:solidFill>
                  <a:srgbClr val="1F487C"/>
                </a:solidFill>
                <a:latin typeface="Arial"/>
                <a:cs typeface="Arial"/>
              </a:rPr>
              <a:t>аци</a:t>
            </a:r>
            <a:r>
              <a:rPr spc="15" dirty="0">
                <a:solidFill>
                  <a:srgbClr val="1F487C"/>
                </a:solidFill>
                <a:latin typeface="Arial"/>
                <a:cs typeface="Arial"/>
              </a:rPr>
              <a:t>и</a:t>
            </a:r>
            <a:r>
              <a:rPr dirty="0">
                <a:solidFill>
                  <a:srgbClr val="1F487C"/>
                </a:solidFill>
                <a:latin typeface="Arial"/>
                <a:cs typeface="Arial"/>
              </a:rPr>
              <a:t>;</a:t>
            </a:r>
            <a:endParaRPr>
              <a:solidFill>
                <a:prstClr val="black"/>
              </a:solidFill>
              <a:latin typeface="Arial"/>
              <a:cs typeface="Arial"/>
            </a:endParaRPr>
          </a:p>
          <a:p>
            <a:pPr marL="756285" lvl="1" indent="-286385">
              <a:spcBef>
                <a:spcPts val="434"/>
              </a:spcBef>
              <a:buClr>
                <a:srgbClr val="1F487C"/>
              </a:buClr>
              <a:buFont typeface="Arial"/>
              <a:buChar char="•"/>
              <a:tabLst>
                <a:tab pos="756920" algn="l"/>
              </a:tabLst>
            </a:pPr>
            <a:r>
              <a:rPr spc="20" dirty="0">
                <a:solidFill>
                  <a:prstClr val="black"/>
                </a:solidFill>
                <a:latin typeface="Arial"/>
                <a:cs typeface="Arial"/>
              </a:rPr>
              <a:t>с</a:t>
            </a:r>
            <a:r>
              <a:rPr spc="-45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pc="5" dirty="0">
                <a:solidFill>
                  <a:prstClr val="black"/>
                </a:solidFill>
                <a:latin typeface="Arial"/>
                <a:cs typeface="Arial"/>
              </a:rPr>
              <a:t>д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е</a:t>
            </a:r>
            <a:r>
              <a:rPr spc="-10" dirty="0">
                <a:solidFill>
                  <a:prstClr val="black"/>
                </a:solidFill>
                <a:latin typeface="Arial"/>
                <a:cs typeface="Arial"/>
              </a:rPr>
              <a:t>р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ж</a:t>
            </a:r>
            <a:r>
              <a:rPr spc="-45" dirty="0">
                <a:solidFill>
                  <a:prstClr val="black"/>
                </a:solidFill>
                <a:latin typeface="Arial"/>
                <a:cs typeface="Arial"/>
              </a:rPr>
              <a:t>а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spc="-2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п</a:t>
            </a:r>
            <a:r>
              <a:rPr spc="-10" dirty="0">
                <a:solidFill>
                  <a:prstClr val="black"/>
                </a:solidFill>
                <a:latin typeface="Arial"/>
                <a:cs typeface="Arial"/>
              </a:rPr>
              <a:t>р</a:t>
            </a:r>
            <a:r>
              <a:rPr spc="-45" dirty="0">
                <a:solidFill>
                  <a:prstClr val="black"/>
                </a:solidFill>
                <a:latin typeface="Arial"/>
                <a:cs typeface="Arial"/>
              </a:rPr>
              <a:t>е</a:t>
            </a:r>
            <a:r>
              <a:rPr spc="5" dirty="0">
                <a:solidFill>
                  <a:prstClr val="black"/>
                </a:solidFill>
                <a:latin typeface="Arial"/>
                <a:cs typeface="Arial"/>
              </a:rPr>
              <a:t>д</a:t>
            </a:r>
            <a:r>
              <a:rPr spc="25" dirty="0">
                <a:solidFill>
                  <a:prstClr val="black"/>
                </a:solidFill>
                <a:latin typeface="Arial"/>
                <a:cs typeface="Arial"/>
              </a:rPr>
              <a:t>л</a:t>
            </a:r>
            <a:r>
              <a:rPr spc="-30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ж</a:t>
            </a:r>
            <a:r>
              <a:rPr spc="-10" dirty="0">
                <a:solidFill>
                  <a:prstClr val="black"/>
                </a:solidFill>
                <a:latin typeface="Arial"/>
                <a:cs typeface="Arial"/>
              </a:rPr>
              <a:t>е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ния о п</a:t>
            </a:r>
            <a:r>
              <a:rPr spc="-10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с</a:t>
            </a:r>
            <a:r>
              <a:rPr spc="-2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ав</a:t>
            </a:r>
            <a:r>
              <a:rPr spc="25" dirty="0">
                <a:solidFill>
                  <a:prstClr val="black"/>
                </a:solidFill>
                <a:latin typeface="Arial"/>
                <a:cs typeface="Arial"/>
              </a:rPr>
              <a:t>к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е</a:t>
            </a:r>
            <a:r>
              <a:rPr spc="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ЛП</a:t>
            </a:r>
            <a:r>
              <a:rPr spc="1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из</a:t>
            </a:r>
            <a:r>
              <a:rPr spc="-2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Е</a:t>
            </a:r>
            <a:r>
              <a:rPr spc="-40" dirty="0">
                <a:solidFill>
                  <a:prstClr val="black"/>
                </a:solidFill>
                <a:latin typeface="Arial"/>
                <a:cs typeface="Arial"/>
              </a:rPr>
              <a:t>А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ЭС;</a:t>
            </a:r>
            <a:endParaRPr>
              <a:solidFill>
                <a:prstClr val="black"/>
              </a:solidFill>
              <a:latin typeface="Arial"/>
              <a:cs typeface="Arial"/>
            </a:endParaRPr>
          </a:p>
          <a:p>
            <a:pPr marL="756285" marR="330200" lvl="1" indent="-286385">
              <a:spcBef>
                <a:spcPts val="430"/>
              </a:spcBef>
              <a:buClr>
                <a:srgbClr val="1F487C"/>
              </a:buClr>
              <a:buFont typeface="Arial"/>
              <a:buChar char="•"/>
              <a:tabLst>
                <a:tab pos="756920" algn="l"/>
              </a:tabLst>
            </a:pP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не</a:t>
            </a:r>
            <a:r>
              <a:rPr spc="-1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pc="20" dirty="0">
                <a:solidFill>
                  <a:prstClr val="black"/>
                </a:solidFill>
                <a:latin typeface="Arial"/>
                <a:cs typeface="Arial"/>
              </a:rPr>
              <a:t>с</a:t>
            </a:r>
            <a:r>
              <a:rPr spc="-45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pc="5" dirty="0">
                <a:solidFill>
                  <a:prstClr val="black"/>
                </a:solidFill>
                <a:latin typeface="Arial"/>
                <a:cs typeface="Arial"/>
              </a:rPr>
              <a:t>д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е</a:t>
            </a:r>
            <a:r>
              <a:rPr spc="-10" dirty="0">
                <a:solidFill>
                  <a:prstClr val="black"/>
                </a:solidFill>
                <a:latin typeface="Arial"/>
                <a:cs typeface="Arial"/>
              </a:rPr>
              <a:t>р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ж</a:t>
            </a:r>
            <a:r>
              <a:rPr spc="-45" dirty="0">
                <a:solidFill>
                  <a:prstClr val="black"/>
                </a:solidFill>
                <a:latin typeface="Arial"/>
                <a:cs typeface="Arial"/>
              </a:rPr>
              <a:t>а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spc="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п</a:t>
            </a:r>
            <a:r>
              <a:rPr spc="-10" dirty="0">
                <a:solidFill>
                  <a:prstClr val="black"/>
                </a:solidFill>
                <a:latin typeface="Arial"/>
                <a:cs typeface="Arial"/>
              </a:rPr>
              <a:t>р</a:t>
            </a:r>
            <a:r>
              <a:rPr spc="-45" dirty="0">
                <a:solidFill>
                  <a:prstClr val="black"/>
                </a:solidFill>
                <a:latin typeface="Arial"/>
                <a:cs typeface="Arial"/>
              </a:rPr>
              <a:t>е</a:t>
            </a:r>
            <a:r>
              <a:rPr spc="5" dirty="0">
                <a:solidFill>
                  <a:prstClr val="black"/>
                </a:solidFill>
                <a:latin typeface="Arial"/>
                <a:cs typeface="Arial"/>
              </a:rPr>
              <a:t>д</a:t>
            </a:r>
            <a:r>
              <a:rPr spc="25" dirty="0">
                <a:solidFill>
                  <a:prstClr val="black"/>
                </a:solidFill>
                <a:latin typeface="Arial"/>
                <a:cs typeface="Arial"/>
              </a:rPr>
              <a:t>л</a:t>
            </a:r>
            <a:r>
              <a:rPr spc="-30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ж</a:t>
            </a:r>
            <a:r>
              <a:rPr spc="-10" dirty="0">
                <a:solidFill>
                  <a:prstClr val="black"/>
                </a:solidFill>
                <a:latin typeface="Arial"/>
                <a:cs typeface="Arial"/>
              </a:rPr>
              <a:t>е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ний</a:t>
            </a:r>
            <a:r>
              <a:rPr spc="-1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о п</a:t>
            </a:r>
            <a:r>
              <a:rPr spc="-10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с</a:t>
            </a:r>
            <a:r>
              <a:rPr spc="-2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ав</a:t>
            </a:r>
            <a:r>
              <a:rPr spc="25" dirty="0">
                <a:solidFill>
                  <a:prstClr val="black"/>
                </a:solidFill>
                <a:latin typeface="Arial"/>
                <a:cs typeface="Arial"/>
              </a:rPr>
              <a:t>к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е </a:t>
            </a:r>
            <a:r>
              <a:rPr spc="-10" dirty="0">
                <a:solidFill>
                  <a:prstClr val="black"/>
                </a:solidFill>
                <a:latin typeface="Arial"/>
                <a:cs typeface="Arial"/>
              </a:rPr>
              <a:t>Л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П</a:t>
            </a:r>
            <a:r>
              <a:rPr spc="1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pc="-45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pc="5" dirty="0">
                <a:solidFill>
                  <a:prstClr val="black"/>
                </a:solidFill>
                <a:latin typeface="Arial"/>
                <a:cs typeface="Arial"/>
              </a:rPr>
              <a:t>д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но</a:t>
            </a:r>
            <a:r>
              <a:rPr spc="-40" dirty="0">
                <a:solidFill>
                  <a:prstClr val="black"/>
                </a:solidFill>
                <a:latin typeface="Arial"/>
                <a:cs typeface="Arial"/>
              </a:rPr>
              <a:t>г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о и</a:t>
            </a:r>
            <a:r>
              <a:rPr spc="-1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pc="-2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pc="-40" dirty="0">
                <a:solidFill>
                  <a:prstClr val="black"/>
                </a:solidFill>
                <a:latin typeface="Arial"/>
                <a:cs typeface="Arial"/>
              </a:rPr>
              <a:t>г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pc="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же</a:t>
            </a:r>
            <a:r>
              <a:rPr spc="-1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пр</a:t>
            </a:r>
            <a:r>
              <a:rPr spc="-10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из</a:t>
            </a:r>
            <a:r>
              <a:rPr spc="-20" dirty="0">
                <a:solidFill>
                  <a:prstClr val="black"/>
                </a:solidFill>
                <a:latin typeface="Arial"/>
                <a:cs typeface="Arial"/>
              </a:rPr>
              <a:t>в</a:t>
            </a:r>
            <a:r>
              <a:rPr spc="-45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pc="5" dirty="0">
                <a:solidFill>
                  <a:prstClr val="black"/>
                </a:solidFill>
                <a:latin typeface="Arial"/>
                <a:cs typeface="Arial"/>
              </a:rPr>
              <a:t>д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и</a:t>
            </a:r>
            <a:r>
              <a:rPr spc="-2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spc="-65" dirty="0">
                <a:solidFill>
                  <a:prstClr val="black"/>
                </a:solidFill>
                <a:latin typeface="Arial"/>
                <a:cs typeface="Arial"/>
              </a:rPr>
              <a:t>е</a:t>
            </a:r>
            <a:r>
              <a:rPr spc="5" dirty="0">
                <a:solidFill>
                  <a:prstClr val="black"/>
                </a:solidFill>
                <a:latin typeface="Arial"/>
                <a:cs typeface="Arial"/>
              </a:rPr>
              <a:t>л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я </a:t>
            </a:r>
            <a:r>
              <a:rPr spc="5" dirty="0">
                <a:solidFill>
                  <a:prstClr val="black"/>
                </a:solidFill>
                <a:latin typeface="Arial"/>
                <a:cs typeface="Arial"/>
              </a:rPr>
              <a:t>л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ибо</a:t>
            </a:r>
            <a:r>
              <a:rPr spc="-3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п</a:t>
            </a:r>
            <a:r>
              <a:rPr spc="-10" dirty="0">
                <a:solidFill>
                  <a:prstClr val="black"/>
                </a:solidFill>
                <a:latin typeface="Arial"/>
                <a:cs typeface="Arial"/>
              </a:rPr>
              <a:t>р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оиз</a:t>
            </a:r>
            <a:r>
              <a:rPr spc="-20" dirty="0">
                <a:solidFill>
                  <a:prstClr val="black"/>
                </a:solidFill>
                <a:latin typeface="Arial"/>
                <a:cs typeface="Arial"/>
              </a:rPr>
              <a:t>в</a:t>
            </a:r>
            <a:r>
              <a:rPr spc="-45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pc="5" dirty="0">
                <a:solidFill>
                  <a:prstClr val="black"/>
                </a:solidFill>
                <a:latin typeface="Arial"/>
                <a:cs typeface="Arial"/>
              </a:rPr>
              <a:t>д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и</a:t>
            </a:r>
            <a:r>
              <a:rPr spc="-2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spc="-65" dirty="0">
                <a:solidFill>
                  <a:prstClr val="black"/>
                </a:solidFill>
                <a:latin typeface="Arial"/>
                <a:cs typeface="Arial"/>
              </a:rPr>
              <a:t>е</a:t>
            </a:r>
            <a:r>
              <a:rPr spc="5" dirty="0">
                <a:solidFill>
                  <a:prstClr val="black"/>
                </a:solidFill>
                <a:latin typeface="Arial"/>
                <a:cs typeface="Arial"/>
              </a:rPr>
              <a:t>л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ей,</a:t>
            </a:r>
            <a:r>
              <a:rPr spc="-1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в</a:t>
            </a:r>
            <a:r>
              <a:rPr spc="-35" dirty="0">
                <a:solidFill>
                  <a:prstClr val="black"/>
                </a:solidFill>
                <a:latin typeface="Arial"/>
                <a:cs typeface="Arial"/>
              </a:rPr>
              <a:t>х</a:t>
            </a:r>
            <a:r>
              <a:rPr spc="-45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pc="5" dirty="0">
                <a:solidFill>
                  <a:prstClr val="black"/>
                </a:solidFill>
                <a:latin typeface="Arial"/>
                <a:cs typeface="Arial"/>
              </a:rPr>
              <a:t>д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я</a:t>
            </a:r>
            <a:r>
              <a:rPr spc="-10" dirty="0">
                <a:solidFill>
                  <a:prstClr val="black"/>
                </a:solidFill>
                <a:latin typeface="Arial"/>
                <a:cs typeface="Arial"/>
              </a:rPr>
              <a:t>щ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их в</a:t>
            </a:r>
            <a:r>
              <a:rPr spc="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pc="-45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pc="5" dirty="0">
                <a:solidFill>
                  <a:prstClr val="black"/>
                </a:solidFill>
                <a:latin typeface="Arial"/>
                <a:cs typeface="Arial"/>
              </a:rPr>
              <a:t>д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ну</a:t>
            </a:r>
            <a:r>
              <a:rPr spc="-1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г</a:t>
            </a:r>
            <a:r>
              <a:rPr spc="-30" dirty="0">
                <a:solidFill>
                  <a:prstClr val="black"/>
                </a:solidFill>
                <a:latin typeface="Arial"/>
                <a:cs typeface="Arial"/>
              </a:rPr>
              <a:t>р</a:t>
            </a:r>
            <a:r>
              <a:rPr spc="-25" dirty="0">
                <a:solidFill>
                  <a:prstClr val="black"/>
                </a:solidFill>
                <a:latin typeface="Arial"/>
                <a:cs typeface="Arial"/>
              </a:rPr>
              <a:t>у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ппу</a:t>
            </a:r>
            <a:r>
              <a:rPr spc="3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pc="5" dirty="0">
                <a:solidFill>
                  <a:prstClr val="black"/>
                </a:solidFill>
                <a:latin typeface="Arial"/>
                <a:cs typeface="Arial"/>
              </a:rPr>
              <a:t>л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иц</a:t>
            </a:r>
            <a:r>
              <a:rPr spc="-2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(с</a:t>
            </a:r>
            <a:r>
              <a:rPr spc="-20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.</a:t>
            </a:r>
            <a:r>
              <a:rPr spc="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9 </a:t>
            </a:r>
            <a:r>
              <a:rPr spc="-10" dirty="0">
                <a:solidFill>
                  <a:prstClr val="black"/>
                </a:solidFill>
                <a:latin typeface="Arial"/>
                <a:cs typeface="Arial"/>
              </a:rPr>
              <a:t>1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3</a:t>
            </a:r>
            <a:r>
              <a:rPr spc="10" dirty="0">
                <a:solidFill>
                  <a:prstClr val="black"/>
                </a:solidFill>
                <a:latin typeface="Arial"/>
                <a:cs typeface="Arial"/>
              </a:rPr>
              <a:t>5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-ФЗ, </a:t>
            </a:r>
            <a:r>
              <a:rPr i="1" dirty="0">
                <a:solidFill>
                  <a:prstClr val="black"/>
                </a:solidFill>
                <a:latin typeface="Arial"/>
                <a:cs typeface="Arial"/>
              </a:rPr>
              <a:t>при сопос</a:t>
            </a:r>
            <a:r>
              <a:rPr i="1" spc="-4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i="1" dirty="0">
                <a:solidFill>
                  <a:prstClr val="black"/>
                </a:solidFill>
                <a:latin typeface="Arial"/>
                <a:cs typeface="Arial"/>
              </a:rPr>
              <a:t>а</a:t>
            </a:r>
            <a:r>
              <a:rPr i="1" spc="-70" dirty="0">
                <a:solidFill>
                  <a:prstClr val="black"/>
                </a:solidFill>
                <a:latin typeface="Arial"/>
                <a:cs typeface="Arial"/>
              </a:rPr>
              <a:t>в</a:t>
            </a:r>
            <a:r>
              <a:rPr i="1" dirty="0">
                <a:solidFill>
                  <a:prstClr val="black"/>
                </a:solidFill>
                <a:latin typeface="Arial"/>
                <a:cs typeface="Arial"/>
              </a:rPr>
              <a:t>лении</a:t>
            </a:r>
            <a:r>
              <a:rPr i="1" spc="-1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i="1" spc="-20" dirty="0">
                <a:solidFill>
                  <a:prstClr val="black"/>
                </a:solidFill>
                <a:latin typeface="Arial"/>
                <a:cs typeface="Arial"/>
              </a:rPr>
              <a:t>з</a:t>
            </a:r>
            <a:r>
              <a:rPr i="1" dirty="0">
                <a:solidFill>
                  <a:prstClr val="black"/>
                </a:solidFill>
                <a:latin typeface="Arial"/>
                <a:cs typeface="Arial"/>
              </a:rPr>
              <a:t>а</a:t>
            </a:r>
            <a:r>
              <a:rPr i="1" spc="-10" dirty="0">
                <a:solidFill>
                  <a:prstClr val="black"/>
                </a:solidFill>
                <a:latin typeface="Arial"/>
                <a:cs typeface="Arial"/>
              </a:rPr>
              <a:t>я</a:t>
            </a:r>
            <a:r>
              <a:rPr i="1" spc="-40" dirty="0">
                <a:solidFill>
                  <a:prstClr val="black"/>
                </a:solidFill>
                <a:latin typeface="Arial"/>
                <a:cs typeface="Arial"/>
              </a:rPr>
              <a:t>в</a:t>
            </a:r>
            <a:r>
              <a:rPr i="1" dirty="0">
                <a:solidFill>
                  <a:prstClr val="black"/>
                </a:solidFill>
                <a:latin typeface="Arial"/>
                <a:cs typeface="Arial"/>
              </a:rPr>
              <a:t>ок (оконча</a:t>
            </a:r>
            <a:r>
              <a:rPr i="1" spc="-15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i="1" spc="-65" dirty="0">
                <a:solidFill>
                  <a:prstClr val="black"/>
                </a:solidFill>
                <a:latin typeface="Arial"/>
                <a:cs typeface="Arial"/>
              </a:rPr>
              <a:t>е</a:t>
            </a:r>
            <a:r>
              <a:rPr i="1" dirty="0">
                <a:solidFill>
                  <a:prstClr val="black"/>
                </a:solidFill>
                <a:latin typeface="Arial"/>
                <a:cs typeface="Arial"/>
              </a:rPr>
              <a:t>льных</a:t>
            </a:r>
            <a:r>
              <a:rPr i="1" spc="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i="1" dirty="0">
                <a:solidFill>
                  <a:prstClr val="black"/>
                </a:solidFill>
                <a:latin typeface="Arial"/>
                <a:cs typeface="Arial"/>
              </a:rPr>
              <a:t>пр</a:t>
            </a:r>
            <a:r>
              <a:rPr i="1" spc="-35" dirty="0">
                <a:solidFill>
                  <a:prstClr val="black"/>
                </a:solidFill>
                <a:latin typeface="Arial"/>
                <a:cs typeface="Arial"/>
              </a:rPr>
              <a:t>е</a:t>
            </a:r>
            <a:r>
              <a:rPr i="1" dirty="0">
                <a:solidFill>
                  <a:prstClr val="black"/>
                </a:solidFill>
                <a:latin typeface="Arial"/>
                <a:cs typeface="Arial"/>
              </a:rPr>
              <a:t>дл</a:t>
            </a:r>
            <a:r>
              <a:rPr i="1" spc="-45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i="1" dirty="0">
                <a:solidFill>
                  <a:prstClr val="black"/>
                </a:solidFill>
                <a:latin typeface="Arial"/>
                <a:cs typeface="Arial"/>
              </a:rPr>
              <a:t>ж</a:t>
            </a:r>
            <a:r>
              <a:rPr i="1" spc="-10" dirty="0">
                <a:solidFill>
                  <a:prstClr val="black"/>
                </a:solidFill>
                <a:latin typeface="Arial"/>
                <a:cs typeface="Arial"/>
              </a:rPr>
              <a:t>е</a:t>
            </a:r>
            <a:r>
              <a:rPr i="1" dirty="0">
                <a:solidFill>
                  <a:prstClr val="black"/>
                </a:solidFill>
                <a:latin typeface="Arial"/>
                <a:cs typeface="Arial"/>
              </a:rPr>
              <a:t>ни</a:t>
            </a:r>
            <a:r>
              <a:rPr i="1" spc="-10" dirty="0">
                <a:solidFill>
                  <a:prstClr val="black"/>
                </a:solidFill>
                <a:latin typeface="Arial"/>
                <a:cs typeface="Arial"/>
              </a:rPr>
              <a:t>й</a:t>
            </a:r>
            <a:r>
              <a:rPr i="1" spc="20" dirty="0">
                <a:solidFill>
                  <a:prstClr val="black"/>
                </a:solidFill>
                <a:latin typeface="Arial"/>
                <a:cs typeface="Arial"/>
              </a:rPr>
              <a:t>)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.</a:t>
            </a:r>
            <a:endParaRPr>
              <a:solidFill>
                <a:prstClr val="black"/>
              </a:solidFill>
              <a:latin typeface="Arial"/>
              <a:cs typeface="Arial"/>
            </a:endParaRPr>
          </a:p>
          <a:p>
            <a:pPr lvl="1">
              <a:spcBef>
                <a:spcPts val="19"/>
              </a:spcBef>
              <a:buClr>
                <a:srgbClr val="1F487C"/>
              </a:buClr>
              <a:buFont typeface="Arial"/>
              <a:buChar char="•"/>
            </a:pPr>
            <a:endParaRPr sz="265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355600" indent="-342900">
              <a:buFont typeface="Wingdings"/>
              <a:buChar char=""/>
              <a:tabLst>
                <a:tab pos="355600" algn="l"/>
              </a:tabLst>
            </a:pP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Стра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н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а</a:t>
            </a:r>
            <a:r>
              <a:rPr sz="2000" spc="-4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п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роис</a:t>
            </a:r>
            <a:r>
              <a:rPr sz="2000" spc="-30" dirty="0">
                <a:solidFill>
                  <a:prstClr val="black"/>
                </a:solidFill>
                <a:latin typeface="Arial"/>
                <a:cs typeface="Arial"/>
              </a:rPr>
              <a:t>х</a:t>
            </a:r>
            <a:r>
              <a:rPr sz="2000" spc="-25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жде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н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ие</a:t>
            </a:r>
            <a:r>
              <a:rPr sz="2000" spc="-3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–</a:t>
            </a:r>
            <a:r>
              <a:rPr sz="2000" spc="-2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се</a:t>
            </a:r>
            <a:r>
              <a:rPr sz="2000" spc="-45" dirty="0">
                <a:solidFill>
                  <a:prstClr val="black"/>
                </a:solidFill>
                <a:latin typeface="Arial"/>
                <a:cs typeface="Arial"/>
              </a:rPr>
              <a:t>р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и</a:t>
            </a:r>
            <a:r>
              <a:rPr sz="2000" spc="-15" dirty="0">
                <a:solidFill>
                  <a:prstClr val="black"/>
                </a:solidFill>
                <a:latin typeface="Arial"/>
                <a:cs typeface="Arial"/>
              </a:rPr>
              <a:t>ф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и</a:t>
            </a:r>
            <a:r>
              <a:rPr sz="2000" spc="35" dirty="0">
                <a:solidFill>
                  <a:prstClr val="black"/>
                </a:solidFill>
                <a:latin typeface="Arial"/>
                <a:cs typeface="Arial"/>
              </a:rPr>
              <a:t>к</a:t>
            </a:r>
            <a:r>
              <a:rPr sz="2000" spc="-50" dirty="0">
                <a:solidFill>
                  <a:prstClr val="black"/>
                </a:solidFill>
                <a:latin typeface="Arial"/>
                <a:cs typeface="Arial"/>
              </a:rPr>
              <a:t>а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sz="2000" spc="-2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z="2000" spc="-2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п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роис</a:t>
            </a:r>
            <a:r>
              <a:rPr sz="2000" spc="-35" dirty="0">
                <a:solidFill>
                  <a:prstClr val="black"/>
                </a:solidFill>
                <a:latin typeface="Arial"/>
                <a:cs typeface="Arial"/>
              </a:rPr>
              <a:t>х</a:t>
            </a:r>
            <a:r>
              <a:rPr sz="2000" spc="-25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жде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н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ии</a:t>
            </a:r>
            <a:r>
              <a:rPr sz="2000" spc="-4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(</a:t>
            </a:r>
            <a:r>
              <a:rPr sz="2000" spc="-65" dirty="0">
                <a:solidFill>
                  <a:prstClr val="black"/>
                </a:solidFill>
                <a:latin typeface="Arial"/>
                <a:cs typeface="Arial"/>
              </a:rPr>
              <a:t>С</a:t>
            </a:r>
            <a:r>
              <a:rPr sz="2000" spc="5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-1)</a:t>
            </a:r>
            <a:endParaRPr sz="2000">
              <a:solidFill>
                <a:prstClr val="black"/>
              </a:solidFill>
              <a:latin typeface="Arial"/>
              <a:cs typeface="Arial"/>
            </a:endParaRPr>
          </a:p>
          <a:p>
            <a:pPr marL="756285" marR="974090" lvl="1" indent="-286385">
              <a:spcBef>
                <a:spcPts val="439"/>
              </a:spcBef>
              <a:buClr>
                <a:srgbClr val="1F487C"/>
              </a:buClr>
              <a:buFont typeface="Arial"/>
              <a:buChar char="•"/>
              <a:tabLst>
                <a:tab pos="756920" algn="l"/>
              </a:tabLst>
            </a:pP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При</a:t>
            </a:r>
            <a:r>
              <a:rPr spc="35" dirty="0">
                <a:solidFill>
                  <a:prstClr val="black"/>
                </a:solidFill>
                <a:latin typeface="Arial"/>
                <a:cs typeface="Arial"/>
              </a:rPr>
              <a:t>к</a:t>
            </a:r>
            <a:r>
              <a:rPr spc="-30" dirty="0">
                <a:solidFill>
                  <a:prstClr val="black"/>
                </a:solidFill>
                <a:latin typeface="Arial"/>
                <a:cs typeface="Arial"/>
              </a:rPr>
              <a:t>а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з </a:t>
            </a:r>
            <a:r>
              <a:rPr spc="5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ПП </a:t>
            </a:r>
            <a:r>
              <a:rPr spc="-30" dirty="0">
                <a:solidFill>
                  <a:prstClr val="black"/>
                </a:solidFill>
                <a:latin typeface="Arial"/>
                <a:cs typeface="Arial"/>
              </a:rPr>
              <a:t>Р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Ф </a:t>
            </a:r>
            <a:r>
              <a:rPr spc="-40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т </a:t>
            </a:r>
            <a:r>
              <a:rPr spc="-10" dirty="0">
                <a:solidFill>
                  <a:prstClr val="black"/>
                </a:solidFill>
                <a:latin typeface="Arial"/>
                <a:cs typeface="Arial"/>
              </a:rPr>
              <a:t>2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1.</a:t>
            </a:r>
            <a:r>
              <a:rPr spc="-10" dirty="0">
                <a:solidFill>
                  <a:prstClr val="black"/>
                </a:solidFill>
                <a:latin typeface="Arial"/>
                <a:cs typeface="Arial"/>
              </a:rPr>
              <a:t>1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2.</a:t>
            </a:r>
            <a:r>
              <a:rPr spc="-10" dirty="0">
                <a:solidFill>
                  <a:prstClr val="black"/>
                </a:solidFill>
                <a:latin typeface="Arial"/>
                <a:cs typeface="Arial"/>
              </a:rPr>
              <a:t>2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0</a:t>
            </a:r>
            <a:r>
              <a:rPr spc="-10" dirty="0">
                <a:solidFill>
                  <a:prstClr val="black"/>
                </a:solidFill>
                <a:latin typeface="Arial"/>
                <a:cs typeface="Arial"/>
              </a:rPr>
              <a:t>1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5</a:t>
            </a:r>
            <a:r>
              <a:rPr spc="2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N</a:t>
            </a:r>
            <a:r>
              <a:rPr spc="-10" dirty="0">
                <a:solidFill>
                  <a:prstClr val="black"/>
                </a:solidFill>
                <a:latin typeface="Arial"/>
                <a:cs typeface="Arial"/>
              </a:rPr>
              <a:t>9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3 "О П</a:t>
            </a:r>
            <a:r>
              <a:rPr spc="-40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pc="25" dirty="0">
                <a:solidFill>
                  <a:prstClr val="black"/>
                </a:solidFill>
                <a:latin typeface="Arial"/>
                <a:cs typeface="Arial"/>
              </a:rPr>
              <a:t>л</a:t>
            </a:r>
            <a:r>
              <a:rPr spc="-30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ж</a:t>
            </a:r>
            <a:r>
              <a:rPr spc="-10" dirty="0">
                <a:solidFill>
                  <a:prstClr val="black"/>
                </a:solidFill>
                <a:latin typeface="Arial"/>
                <a:cs typeface="Arial"/>
              </a:rPr>
              <a:t>е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нии</a:t>
            </a:r>
            <a:r>
              <a:rPr spc="-1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о п</a:t>
            </a:r>
            <a:r>
              <a:rPr spc="-10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pc="-30" dirty="0">
                <a:solidFill>
                  <a:prstClr val="black"/>
                </a:solidFill>
                <a:latin typeface="Arial"/>
                <a:cs typeface="Arial"/>
              </a:rPr>
              <a:t>р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яд</a:t>
            </a:r>
            <a:r>
              <a:rPr spc="25" dirty="0">
                <a:solidFill>
                  <a:prstClr val="black"/>
                </a:solidFill>
                <a:latin typeface="Arial"/>
                <a:cs typeface="Arial"/>
              </a:rPr>
              <a:t>к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е вы</a:t>
            </a:r>
            <a:r>
              <a:rPr spc="5" dirty="0">
                <a:solidFill>
                  <a:prstClr val="black"/>
                </a:solidFill>
                <a:latin typeface="Arial"/>
                <a:cs typeface="Arial"/>
              </a:rPr>
              <a:t>д</a:t>
            </a:r>
            <a:r>
              <a:rPr spc="-45" dirty="0">
                <a:solidFill>
                  <a:prstClr val="black"/>
                </a:solidFill>
                <a:latin typeface="Arial"/>
                <a:cs typeface="Arial"/>
              </a:rPr>
              <a:t>а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чи се</a:t>
            </a:r>
            <a:r>
              <a:rPr spc="-45" dirty="0">
                <a:solidFill>
                  <a:prstClr val="black"/>
                </a:solidFill>
                <a:latin typeface="Arial"/>
                <a:cs typeface="Arial"/>
              </a:rPr>
              <a:t>р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ти</a:t>
            </a:r>
            <a:r>
              <a:rPr spc="-10" dirty="0">
                <a:solidFill>
                  <a:prstClr val="black"/>
                </a:solidFill>
                <a:latin typeface="Arial"/>
                <a:cs typeface="Arial"/>
              </a:rPr>
              <a:t>ф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и</a:t>
            </a:r>
            <a:r>
              <a:rPr spc="35" dirty="0">
                <a:solidFill>
                  <a:prstClr val="black"/>
                </a:solidFill>
                <a:latin typeface="Arial"/>
                <a:cs typeface="Arial"/>
              </a:rPr>
              <a:t>к</a:t>
            </a:r>
            <a:r>
              <a:rPr spc="-45" dirty="0">
                <a:solidFill>
                  <a:prstClr val="black"/>
                </a:solidFill>
                <a:latin typeface="Arial"/>
                <a:cs typeface="Arial"/>
              </a:rPr>
              <a:t>а</a:t>
            </a:r>
            <a:r>
              <a:rPr spc="-2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ов</a:t>
            </a:r>
            <a:r>
              <a:rPr spc="-2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о п</a:t>
            </a:r>
            <a:r>
              <a:rPr spc="-10" dirty="0">
                <a:solidFill>
                  <a:prstClr val="black"/>
                </a:solidFill>
                <a:latin typeface="Arial"/>
                <a:cs typeface="Arial"/>
              </a:rPr>
              <a:t>р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оис</a:t>
            </a:r>
            <a:r>
              <a:rPr spc="-40" dirty="0">
                <a:solidFill>
                  <a:prstClr val="black"/>
                </a:solidFill>
                <a:latin typeface="Arial"/>
                <a:cs typeface="Arial"/>
              </a:rPr>
              <a:t>х</a:t>
            </a:r>
            <a:r>
              <a:rPr spc="-30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ждении</a:t>
            </a:r>
            <a:r>
              <a:rPr spc="10" dirty="0">
                <a:solidFill>
                  <a:prstClr val="black"/>
                </a:solidFill>
                <a:latin typeface="Arial"/>
                <a:cs typeface="Arial"/>
              </a:rPr>
              <a:t>…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”</a:t>
            </a:r>
            <a:endParaRPr>
              <a:solidFill>
                <a:prstClr val="black"/>
              </a:solidFill>
              <a:latin typeface="Arial"/>
              <a:cs typeface="Arial"/>
            </a:endParaRPr>
          </a:p>
          <a:p>
            <a:pPr marL="756285" lvl="1" indent="-286385">
              <a:spcBef>
                <a:spcPts val="430"/>
              </a:spcBef>
              <a:buClr>
                <a:srgbClr val="1F487C"/>
              </a:buClr>
              <a:buFont typeface="Arial"/>
              <a:buChar char="•"/>
              <a:tabLst>
                <a:tab pos="756920" algn="l"/>
                <a:tab pos="4534535" algn="l"/>
              </a:tabLst>
            </a:pP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При</a:t>
            </a:r>
            <a:r>
              <a:rPr spc="35" dirty="0">
                <a:solidFill>
                  <a:prstClr val="black"/>
                </a:solidFill>
                <a:latin typeface="Arial"/>
                <a:cs typeface="Arial"/>
              </a:rPr>
              <a:t>к</a:t>
            </a:r>
            <a:r>
              <a:rPr spc="-30" dirty="0">
                <a:solidFill>
                  <a:prstClr val="black"/>
                </a:solidFill>
                <a:latin typeface="Arial"/>
                <a:cs typeface="Arial"/>
              </a:rPr>
              <a:t>а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з </a:t>
            </a:r>
            <a:r>
              <a:rPr spc="5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ПП </a:t>
            </a:r>
            <a:r>
              <a:rPr spc="-30" dirty="0">
                <a:solidFill>
                  <a:prstClr val="black"/>
                </a:solidFill>
                <a:latin typeface="Arial"/>
                <a:cs typeface="Arial"/>
              </a:rPr>
              <a:t>Р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Ф </a:t>
            </a:r>
            <a:r>
              <a:rPr spc="-40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т </a:t>
            </a:r>
            <a:r>
              <a:rPr spc="-10" dirty="0">
                <a:solidFill>
                  <a:prstClr val="black"/>
                </a:solidFill>
                <a:latin typeface="Arial"/>
                <a:cs typeface="Arial"/>
              </a:rPr>
              <a:t>2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1.</a:t>
            </a:r>
            <a:r>
              <a:rPr spc="-10" dirty="0">
                <a:solidFill>
                  <a:prstClr val="black"/>
                </a:solidFill>
                <a:latin typeface="Arial"/>
                <a:cs typeface="Arial"/>
              </a:rPr>
              <a:t>1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2.</a:t>
            </a:r>
            <a:r>
              <a:rPr spc="-10" dirty="0">
                <a:solidFill>
                  <a:prstClr val="black"/>
                </a:solidFill>
                <a:latin typeface="Arial"/>
                <a:cs typeface="Arial"/>
              </a:rPr>
              <a:t>2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0</a:t>
            </a:r>
            <a:r>
              <a:rPr spc="-10" dirty="0">
                <a:solidFill>
                  <a:prstClr val="black"/>
                </a:solidFill>
                <a:latin typeface="Arial"/>
                <a:cs typeface="Arial"/>
              </a:rPr>
              <a:t>1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5</a:t>
            </a:r>
            <a:r>
              <a:rPr spc="3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N</a:t>
            </a:r>
            <a:r>
              <a:rPr spc="-10" dirty="0">
                <a:solidFill>
                  <a:prstClr val="black"/>
                </a:solidFill>
                <a:latin typeface="Arial"/>
                <a:cs typeface="Arial"/>
              </a:rPr>
              <a:t>9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4	“О П</a:t>
            </a:r>
            <a:r>
              <a:rPr spc="-10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pc="-30" dirty="0">
                <a:solidFill>
                  <a:prstClr val="black"/>
                </a:solidFill>
                <a:latin typeface="Arial"/>
                <a:cs typeface="Arial"/>
              </a:rPr>
              <a:t>р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яд</a:t>
            </a:r>
            <a:r>
              <a:rPr spc="25" dirty="0">
                <a:solidFill>
                  <a:prstClr val="black"/>
                </a:solidFill>
                <a:latin typeface="Arial"/>
                <a:cs typeface="Arial"/>
              </a:rPr>
              <a:t>к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е</a:t>
            </a:r>
            <a:r>
              <a:rPr spc="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зап</a:t>
            </a:r>
            <a:r>
              <a:rPr spc="-45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pc="5" dirty="0">
                <a:solidFill>
                  <a:prstClr val="black"/>
                </a:solidFill>
                <a:latin typeface="Arial"/>
                <a:cs typeface="Arial"/>
              </a:rPr>
              <a:t>л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нения а</a:t>
            </a:r>
            <a:r>
              <a:rPr spc="20" dirty="0">
                <a:solidFill>
                  <a:prstClr val="black"/>
                </a:solidFill>
                <a:latin typeface="Arial"/>
                <a:cs typeface="Arial"/>
              </a:rPr>
              <a:t>к</a:t>
            </a:r>
            <a:r>
              <a:rPr spc="-2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ов</a:t>
            </a:r>
            <a:endParaRPr>
              <a:solidFill>
                <a:prstClr val="black"/>
              </a:solidFill>
              <a:latin typeface="Arial"/>
              <a:cs typeface="Arial"/>
            </a:endParaRPr>
          </a:p>
          <a:p>
            <a:pPr marL="756285"/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э</a:t>
            </a:r>
            <a:r>
              <a:rPr spc="25" dirty="0">
                <a:solidFill>
                  <a:prstClr val="black"/>
                </a:solidFill>
                <a:latin typeface="Arial"/>
                <a:cs typeface="Arial"/>
              </a:rPr>
              <a:t>к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с</a:t>
            </a:r>
            <a:r>
              <a:rPr spc="-10" dirty="0">
                <a:solidFill>
                  <a:prstClr val="black"/>
                </a:solidFill>
                <a:latin typeface="Arial"/>
                <a:cs typeface="Arial"/>
              </a:rPr>
              <a:t>пе</a:t>
            </a:r>
            <a:r>
              <a:rPr spc="-45" dirty="0">
                <a:solidFill>
                  <a:prstClr val="black"/>
                </a:solidFill>
                <a:latin typeface="Arial"/>
                <a:cs typeface="Arial"/>
              </a:rPr>
              <a:t>р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тизы</a:t>
            </a:r>
            <a:r>
              <a:rPr spc="-3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по</a:t>
            </a:r>
            <a:r>
              <a:rPr spc="-1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pc="-10" dirty="0">
                <a:solidFill>
                  <a:prstClr val="black"/>
                </a:solidFill>
                <a:latin typeface="Arial"/>
                <a:cs typeface="Arial"/>
              </a:rPr>
              <a:t>пр</a:t>
            </a:r>
            <a:r>
              <a:rPr spc="-45" dirty="0">
                <a:solidFill>
                  <a:prstClr val="black"/>
                </a:solidFill>
                <a:latin typeface="Arial"/>
                <a:cs typeface="Arial"/>
              </a:rPr>
              <a:t>е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д</a:t>
            </a:r>
            <a:r>
              <a:rPr spc="-65" dirty="0">
                <a:solidFill>
                  <a:prstClr val="black"/>
                </a:solidFill>
                <a:latin typeface="Arial"/>
                <a:cs typeface="Arial"/>
              </a:rPr>
              <a:t>е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лению</a:t>
            </a:r>
            <a:r>
              <a:rPr spc="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стр</a:t>
            </a:r>
            <a:r>
              <a:rPr spc="-15" dirty="0">
                <a:solidFill>
                  <a:prstClr val="black"/>
                </a:solidFill>
                <a:latin typeface="Arial"/>
                <a:cs typeface="Arial"/>
              </a:rPr>
              <a:t>а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ны п</a:t>
            </a:r>
            <a:r>
              <a:rPr spc="-10" dirty="0">
                <a:solidFill>
                  <a:prstClr val="black"/>
                </a:solidFill>
                <a:latin typeface="Arial"/>
                <a:cs typeface="Arial"/>
              </a:rPr>
              <a:t>ро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ис</a:t>
            </a:r>
            <a:r>
              <a:rPr spc="-40" dirty="0">
                <a:solidFill>
                  <a:prstClr val="black"/>
                </a:solidFill>
                <a:latin typeface="Arial"/>
                <a:cs typeface="Arial"/>
              </a:rPr>
              <a:t>х</a:t>
            </a:r>
            <a:r>
              <a:rPr spc="-35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pc="-10" dirty="0">
                <a:solidFill>
                  <a:prstClr val="black"/>
                </a:solidFill>
                <a:latin typeface="Arial"/>
                <a:cs typeface="Arial"/>
              </a:rPr>
              <a:t>ж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дения</a:t>
            </a:r>
            <a:r>
              <a:rPr spc="3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pc="-5" dirty="0">
                <a:solidFill>
                  <a:prstClr val="black"/>
                </a:solidFill>
                <a:latin typeface="Arial"/>
                <a:cs typeface="Arial"/>
              </a:rPr>
              <a:t>…”</a:t>
            </a:r>
            <a:endParaRPr>
              <a:solidFill>
                <a:prstClr val="black"/>
              </a:solidFill>
              <a:latin typeface="Arial"/>
              <a:cs typeface="Arial"/>
            </a:endParaRPr>
          </a:p>
          <a:p>
            <a:pPr>
              <a:spcBef>
                <a:spcPts val="16"/>
              </a:spcBef>
            </a:pPr>
            <a:endParaRPr sz="265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355600" indent="-342900">
              <a:buFont typeface="Wingdings"/>
              <a:buChar char=""/>
              <a:tabLst>
                <a:tab pos="355600" algn="l"/>
              </a:tabLst>
            </a:pP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В</a:t>
            </a:r>
            <a:r>
              <a:rPr sz="2000" spc="-2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spc="20" dirty="0">
                <a:solidFill>
                  <a:prstClr val="black"/>
                </a:solidFill>
                <a:latin typeface="Arial"/>
                <a:cs typeface="Arial"/>
              </a:rPr>
              <a:t>к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он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ра</a:t>
            </a:r>
            <a:r>
              <a:rPr sz="2000" spc="20" dirty="0">
                <a:solidFill>
                  <a:prstClr val="black"/>
                </a:solidFill>
                <a:latin typeface="Arial"/>
                <a:cs typeface="Arial"/>
              </a:rPr>
              <a:t>к</a:t>
            </a:r>
            <a:r>
              <a:rPr sz="2000" spc="-3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е</a:t>
            </a:r>
            <a:r>
              <a:rPr sz="2000" spc="-2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–</a:t>
            </a:r>
            <a:r>
              <a:rPr sz="2000" spc="-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не</a:t>
            </a:r>
            <a:r>
              <a:rPr sz="2000" spc="-2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до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п</a:t>
            </a:r>
            <a:r>
              <a:rPr sz="2000" spc="-30" dirty="0">
                <a:solidFill>
                  <a:prstClr val="black"/>
                </a:solidFill>
                <a:latin typeface="Arial"/>
                <a:cs typeface="Arial"/>
              </a:rPr>
              <a:t>у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с</a:t>
            </a:r>
            <a:r>
              <a:rPr sz="2000" spc="50" dirty="0">
                <a:solidFill>
                  <a:prstClr val="black"/>
                </a:solidFill>
                <a:latin typeface="Arial"/>
                <a:cs typeface="Arial"/>
              </a:rPr>
              <a:t>к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а</a:t>
            </a:r>
            <a:r>
              <a:rPr sz="2000" spc="-70" dirty="0">
                <a:solidFill>
                  <a:prstClr val="black"/>
                </a:solidFill>
                <a:latin typeface="Arial"/>
                <a:cs typeface="Arial"/>
              </a:rPr>
              <a:t>е</a:t>
            </a:r>
            <a:r>
              <a:rPr sz="2000" spc="-3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ся замена</a:t>
            </a:r>
            <a:r>
              <a:rPr sz="2000" spc="-3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ЛП</a:t>
            </a:r>
            <a:r>
              <a:rPr sz="2000" spc="-1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и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л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и</a:t>
            </a:r>
            <a:r>
              <a:rPr sz="2000" spc="-2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страны</a:t>
            </a:r>
            <a:r>
              <a:rPr sz="2000" spc="-3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е</a:t>
            </a:r>
            <a:r>
              <a:rPr sz="2000" spc="-50" dirty="0">
                <a:solidFill>
                  <a:prstClr val="black"/>
                </a:solidFill>
                <a:latin typeface="Arial"/>
                <a:cs typeface="Arial"/>
              </a:rPr>
              <a:t>г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z="2000" spc="-1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п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роис</a:t>
            </a:r>
            <a:r>
              <a:rPr sz="2000" spc="-25" dirty="0">
                <a:solidFill>
                  <a:prstClr val="black"/>
                </a:solidFill>
                <a:latin typeface="Arial"/>
                <a:cs typeface="Arial"/>
              </a:rPr>
              <a:t>хо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ждения</a:t>
            </a:r>
            <a:endParaRPr sz="2000">
              <a:solidFill>
                <a:prstClr val="black"/>
              </a:solidFill>
              <a:latin typeface="Arial"/>
              <a:cs typeface="Arial"/>
            </a:endParaRPr>
          </a:p>
          <a:p>
            <a:pPr marL="355600" indent="-342900">
              <a:spcBef>
                <a:spcPts val="480"/>
              </a:spcBef>
              <a:buFont typeface="Wingdings"/>
              <a:buChar char=""/>
              <a:tabLst>
                <a:tab pos="355600" algn="l"/>
              </a:tabLst>
            </a:pPr>
            <a:r>
              <a:rPr sz="2000" spc="-30" dirty="0">
                <a:solidFill>
                  <a:prstClr val="black"/>
                </a:solidFill>
                <a:latin typeface="Arial"/>
                <a:cs typeface="Arial"/>
              </a:rPr>
              <a:t>Е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сли</a:t>
            </a:r>
            <a:r>
              <a:rPr sz="2000" spc="-3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заяв</a:t>
            </a:r>
            <a:r>
              <a:rPr sz="2000" spc="40" dirty="0">
                <a:solidFill>
                  <a:prstClr val="black"/>
                </a:solidFill>
                <a:latin typeface="Arial"/>
                <a:cs typeface="Arial"/>
              </a:rPr>
              <a:t>к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а</a:t>
            </a:r>
            <a:r>
              <a:rPr sz="2000" spc="-3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не </a:t>
            </a:r>
            <a:r>
              <a:rPr sz="2000" spc="-55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sz="2000" spc="10" dirty="0">
                <a:solidFill>
                  <a:prstClr val="black"/>
                </a:solidFill>
                <a:latin typeface="Arial"/>
                <a:cs typeface="Arial"/>
              </a:rPr>
              <a:t>к</a:t>
            </a:r>
            <a:r>
              <a:rPr sz="2000" spc="15" dirty="0">
                <a:solidFill>
                  <a:prstClr val="black"/>
                </a:solidFill>
                <a:latin typeface="Arial"/>
                <a:cs typeface="Arial"/>
              </a:rPr>
              <a:t>л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он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я</a:t>
            </a:r>
            <a:r>
              <a:rPr sz="2000" spc="-75" dirty="0">
                <a:solidFill>
                  <a:prstClr val="black"/>
                </a:solidFill>
                <a:latin typeface="Arial"/>
                <a:cs typeface="Arial"/>
              </a:rPr>
              <a:t>е</a:t>
            </a:r>
            <a:r>
              <a:rPr sz="2000" spc="-3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ся</a:t>
            </a:r>
            <a:r>
              <a:rPr sz="2000" spc="-2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п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римен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я</a:t>
            </a:r>
            <a:r>
              <a:rPr sz="2000" spc="-50" dirty="0">
                <a:solidFill>
                  <a:prstClr val="black"/>
                </a:solidFill>
                <a:latin typeface="Arial"/>
                <a:cs typeface="Arial"/>
              </a:rPr>
              <a:t>ю</a:t>
            </a:r>
            <a:r>
              <a:rPr sz="2000" spc="-3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ся </a:t>
            </a:r>
            <a:r>
              <a:rPr sz="2000" spc="-15" dirty="0">
                <a:solidFill>
                  <a:prstClr val="black"/>
                </a:solidFill>
                <a:latin typeface="Arial"/>
                <a:cs typeface="Arial"/>
              </a:rPr>
              <a:t>п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референции</a:t>
            </a:r>
            <a:r>
              <a:rPr sz="2000" spc="-2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п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о Пр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и</a:t>
            </a:r>
            <a:r>
              <a:rPr sz="2000" spc="40" dirty="0">
                <a:solidFill>
                  <a:prstClr val="black"/>
                </a:solidFill>
                <a:latin typeface="Arial"/>
                <a:cs typeface="Arial"/>
              </a:rPr>
              <a:t>к</a:t>
            </a:r>
            <a:r>
              <a:rPr sz="2000" spc="-25" dirty="0">
                <a:solidFill>
                  <a:prstClr val="black"/>
                </a:solidFill>
                <a:latin typeface="Arial"/>
                <a:cs typeface="Arial"/>
              </a:rPr>
              <a:t>а</a:t>
            </a:r>
            <a:r>
              <a:rPr sz="2000" spc="-20" dirty="0">
                <a:solidFill>
                  <a:prstClr val="black"/>
                </a:solidFill>
                <a:latin typeface="Arial"/>
                <a:cs typeface="Arial"/>
              </a:rPr>
              <a:t>з</a:t>
            </a:r>
            <a:r>
              <a:rPr sz="2000" spc="10" dirty="0">
                <a:solidFill>
                  <a:prstClr val="black"/>
                </a:solidFill>
                <a:latin typeface="Arial"/>
                <a:cs typeface="Arial"/>
              </a:rPr>
              <a:t>у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-155</a:t>
            </a:r>
            <a:endParaRPr sz="200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271822" y="47499"/>
            <a:ext cx="5872480" cy="575310"/>
          </a:xfrm>
          <a:custGeom>
            <a:avLst/>
            <a:gdLst/>
            <a:ahLst/>
            <a:cxnLst/>
            <a:rect l="l" t="t" r="r" b="b"/>
            <a:pathLst>
              <a:path w="5872480" h="575310">
                <a:moveTo>
                  <a:pt x="3787672" y="520700"/>
                </a:moveTo>
                <a:lnTo>
                  <a:pt x="2252804" y="520700"/>
                </a:lnTo>
                <a:lnTo>
                  <a:pt x="2271007" y="524510"/>
                </a:lnTo>
                <a:lnTo>
                  <a:pt x="2309924" y="532130"/>
                </a:lnTo>
                <a:lnTo>
                  <a:pt x="2330593" y="534669"/>
                </a:lnTo>
                <a:lnTo>
                  <a:pt x="2352038" y="538480"/>
                </a:lnTo>
                <a:lnTo>
                  <a:pt x="2397170" y="543560"/>
                </a:lnTo>
                <a:lnTo>
                  <a:pt x="2576299" y="561340"/>
                </a:lnTo>
                <a:lnTo>
                  <a:pt x="2604276" y="562610"/>
                </a:lnTo>
                <a:lnTo>
                  <a:pt x="2632784" y="565150"/>
                </a:lnTo>
                <a:lnTo>
                  <a:pt x="2898126" y="575310"/>
                </a:lnTo>
                <a:lnTo>
                  <a:pt x="3115735" y="575310"/>
                </a:lnTo>
                <a:lnTo>
                  <a:pt x="3186531" y="574040"/>
                </a:lnTo>
                <a:lnTo>
                  <a:pt x="3323739" y="568960"/>
                </a:lnTo>
                <a:lnTo>
                  <a:pt x="3453128" y="561340"/>
                </a:lnTo>
                <a:lnTo>
                  <a:pt x="3572334" y="551180"/>
                </a:lnTo>
                <a:lnTo>
                  <a:pt x="3678989" y="538480"/>
                </a:lnTo>
                <a:lnTo>
                  <a:pt x="3726871" y="532130"/>
                </a:lnTo>
                <a:lnTo>
                  <a:pt x="3770728" y="524510"/>
                </a:lnTo>
                <a:lnTo>
                  <a:pt x="3787672" y="520700"/>
                </a:lnTo>
                <a:close/>
              </a:path>
              <a:path w="5872480" h="575310">
                <a:moveTo>
                  <a:pt x="1570006" y="50800"/>
                </a:moveTo>
                <a:lnTo>
                  <a:pt x="1325323" y="50800"/>
                </a:lnTo>
                <a:lnTo>
                  <a:pt x="1109601" y="58419"/>
                </a:lnTo>
                <a:lnTo>
                  <a:pt x="1043171" y="62229"/>
                </a:lnTo>
                <a:lnTo>
                  <a:pt x="919744" y="72389"/>
                </a:lnTo>
                <a:lnTo>
                  <a:pt x="863154" y="78739"/>
                </a:lnTo>
                <a:lnTo>
                  <a:pt x="761234" y="91439"/>
                </a:lnTo>
                <a:lnTo>
                  <a:pt x="716310" y="99059"/>
                </a:lnTo>
                <a:lnTo>
                  <a:pt x="675681" y="106679"/>
                </a:lnTo>
                <a:lnTo>
                  <a:pt x="608120" y="123189"/>
                </a:lnTo>
                <a:lnTo>
                  <a:pt x="560174" y="140969"/>
                </a:lnTo>
                <a:lnTo>
                  <a:pt x="528584" y="168909"/>
                </a:lnTo>
                <a:lnTo>
                  <a:pt x="529621" y="179069"/>
                </a:lnTo>
                <a:lnTo>
                  <a:pt x="536780" y="189229"/>
                </a:lnTo>
                <a:lnTo>
                  <a:pt x="531827" y="190499"/>
                </a:lnTo>
                <a:lnTo>
                  <a:pt x="503812" y="191769"/>
                </a:lnTo>
                <a:lnTo>
                  <a:pt x="476142" y="191769"/>
                </a:lnTo>
                <a:lnTo>
                  <a:pt x="319534" y="199389"/>
                </a:lnTo>
                <a:lnTo>
                  <a:pt x="295361" y="201929"/>
                </a:lnTo>
                <a:lnTo>
                  <a:pt x="271842" y="203199"/>
                </a:lnTo>
                <a:lnTo>
                  <a:pt x="249016" y="205739"/>
                </a:lnTo>
                <a:lnTo>
                  <a:pt x="226920" y="207009"/>
                </a:lnTo>
                <a:lnTo>
                  <a:pt x="205594" y="209549"/>
                </a:lnTo>
                <a:lnTo>
                  <a:pt x="146621" y="217169"/>
                </a:lnTo>
                <a:lnTo>
                  <a:pt x="128759" y="220979"/>
                </a:lnTo>
                <a:lnTo>
                  <a:pt x="95962" y="226059"/>
                </a:lnTo>
                <a:lnTo>
                  <a:pt x="81104" y="229869"/>
                </a:lnTo>
                <a:lnTo>
                  <a:pt x="58243" y="236219"/>
                </a:lnTo>
                <a:lnTo>
                  <a:pt x="39232" y="241299"/>
                </a:lnTo>
                <a:lnTo>
                  <a:pt x="4745" y="259079"/>
                </a:lnTo>
                <a:lnTo>
                  <a:pt x="0" y="271780"/>
                </a:lnTo>
                <a:lnTo>
                  <a:pt x="2937" y="278130"/>
                </a:lnTo>
                <a:lnTo>
                  <a:pt x="9342" y="284480"/>
                </a:lnTo>
                <a:lnTo>
                  <a:pt x="19160" y="289559"/>
                </a:lnTo>
                <a:lnTo>
                  <a:pt x="32336" y="295909"/>
                </a:lnTo>
                <a:lnTo>
                  <a:pt x="48816" y="300989"/>
                </a:lnTo>
                <a:lnTo>
                  <a:pt x="68546" y="307339"/>
                </a:lnTo>
                <a:lnTo>
                  <a:pt x="91471" y="312420"/>
                </a:lnTo>
                <a:lnTo>
                  <a:pt x="117537" y="317499"/>
                </a:lnTo>
                <a:lnTo>
                  <a:pt x="146689" y="322580"/>
                </a:lnTo>
                <a:lnTo>
                  <a:pt x="178872" y="326389"/>
                </a:lnTo>
                <a:lnTo>
                  <a:pt x="214032" y="331470"/>
                </a:lnTo>
                <a:lnTo>
                  <a:pt x="252116" y="335280"/>
                </a:lnTo>
                <a:lnTo>
                  <a:pt x="293067" y="337820"/>
                </a:lnTo>
                <a:lnTo>
                  <a:pt x="265299" y="342899"/>
                </a:lnTo>
                <a:lnTo>
                  <a:pt x="211474" y="353059"/>
                </a:lnTo>
                <a:lnTo>
                  <a:pt x="171120" y="364489"/>
                </a:lnTo>
                <a:lnTo>
                  <a:pt x="135351" y="384809"/>
                </a:lnTo>
                <a:lnTo>
                  <a:pt x="132559" y="393699"/>
                </a:lnTo>
                <a:lnTo>
                  <a:pt x="133716" y="397509"/>
                </a:lnTo>
                <a:lnTo>
                  <a:pt x="170408" y="420369"/>
                </a:lnTo>
                <a:lnTo>
                  <a:pt x="188603" y="425450"/>
                </a:lnTo>
                <a:lnTo>
                  <a:pt x="209977" y="431800"/>
                </a:lnTo>
                <a:lnTo>
                  <a:pt x="234361" y="436880"/>
                </a:lnTo>
                <a:lnTo>
                  <a:pt x="261586" y="441959"/>
                </a:lnTo>
                <a:lnTo>
                  <a:pt x="291480" y="445769"/>
                </a:lnTo>
                <a:lnTo>
                  <a:pt x="323874" y="450850"/>
                </a:lnTo>
                <a:lnTo>
                  <a:pt x="395484" y="458469"/>
                </a:lnTo>
                <a:lnTo>
                  <a:pt x="561227" y="468630"/>
                </a:lnTo>
                <a:lnTo>
                  <a:pt x="652643" y="471169"/>
                </a:lnTo>
                <a:lnTo>
                  <a:pt x="800305" y="471169"/>
                </a:lnTo>
                <a:lnTo>
                  <a:pt x="803988" y="472439"/>
                </a:lnTo>
                <a:lnTo>
                  <a:pt x="855280" y="482600"/>
                </a:lnTo>
                <a:lnTo>
                  <a:pt x="907600" y="491489"/>
                </a:lnTo>
                <a:lnTo>
                  <a:pt x="964387" y="500380"/>
                </a:lnTo>
                <a:lnTo>
                  <a:pt x="1025269" y="508000"/>
                </a:lnTo>
                <a:lnTo>
                  <a:pt x="1157828" y="520700"/>
                </a:lnTo>
                <a:lnTo>
                  <a:pt x="1302303" y="530860"/>
                </a:lnTo>
                <a:lnTo>
                  <a:pt x="1378080" y="534669"/>
                </a:lnTo>
                <a:lnTo>
                  <a:pt x="1534852" y="539750"/>
                </a:lnTo>
                <a:lnTo>
                  <a:pt x="1615103" y="541019"/>
                </a:lnTo>
                <a:lnTo>
                  <a:pt x="1777478" y="541019"/>
                </a:lnTo>
                <a:lnTo>
                  <a:pt x="1939870" y="538480"/>
                </a:lnTo>
                <a:lnTo>
                  <a:pt x="2020142" y="534669"/>
                </a:lnTo>
                <a:lnTo>
                  <a:pt x="2099303" y="532130"/>
                </a:lnTo>
                <a:lnTo>
                  <a:pt x="2176981" y="527050"/>
                </a:lnTo>
                <a:lnTo>
                  <a:pt x="2252804" y="520700"/>
                </a:lnTo>
                <a:lnTo>
                  <a:pt x="3787672" y="520700"/>
                </a:lnTo>
                <a:lnTo>
                  <a:pt x="3810265" y="515619"/>
                </a:lnTo>
                <a:lnTo>
                  <a:pt x="3845185" y="506730"/>
                </a:lnTo>
                <a:lnTo>
                  <a:pt x="3875193" y="497839"/>
                </a:lnTo>
                <a:lnTo>
                  <a:pt x="3899994" y="488950"/>
                </a:lnTo>
                <a:lnTo>
                  <a:pt x="4728159" y="488950"/>
                </a:lnTo>
                <a:lnTo>
                  <a:pt x="4778796" y="485139"/>
                </a:lnTo>
                <a:lnTo>
                  <a:pt x="4871369" y="474980"/>
                </a:lnTo>
                <a:lnTo>
                  <a:pt x="4912896" y="468630"/>
                </a:lnTo>
                <a:lnTo>
                  <a:pt x="4950977" y="462280"/>
                </a:lnTo>
                <a:lnTo>
                  <a:pt x="5015981" y="448309"/>
                </a:lnTo>
                <a:lnTo>
                  <a:pt x="5064745" y="433069"/>
                </a:lnTo>
                <a:lnTo>
                  <a:pt x="5103858" y="408939"/>
                </a:lnTo>
                <a:lnTo>
                  <a:pt x="5107002" y="400049"/>
                </a:lnTo>
                <a:lnTo>
                  <a:pt x="5130521" y="400049"/>
                </a:lnTo>
                <a:lnTo>
                  <a:pt x="5153904" y="398780"/>
                </a:lnTo>
                <a:lnTo>
                  <a:pt x="5177139" y="398780"/>
                </a:lnTo>
                <a:lnTo>
                  <a:pt x="5200217" y="397509"/>
                </a:lnTo>
                <a:lnTo>
                  <a:pt x="5223125" y="397509"/>
                </a:lnTo>
                <a:lnTo>
                  <a:pt x="5268393" y="394970"/>
                </a:lnTo>
                <a:lnTo>
                  <a:pt x="5290731" y="394970"/>
                </a:lnTo>
                <a:lnTo>
                  <a:pt x="5399027" y="388620"/>
                </a:lnTo>
                <a:lnTo>
                  <a:pt x="5419933" y="386080"/>
                </a:lnTo>
                <a:lnTo>
                  <a:pt x="5480947" y="382270"/>
                </a:lnTo>
                <a:lnTo>
                  <a:pt x="5500682" y="379730"/>
                </a:lnTo>
                <a:lnTo>
                  <a:pt x="5520098" y="378459"/>
                </a:lnTo>
                <a:lnTo>
                  <a:pt x="5539183" y="375920"/>
                </a:lnTo>
                <a:lnTo>
                  <a:pt x="5597423" y="369570"/>
                </a:lnTo>
                <a:lnTo>
                  <a:pt x="5650689" y="363220"/>
                </a:lnTo>
                <a:lnTo>
                  <a:pt x="5698938" y="355599"/>
                </a:lnTo>
                <a:lnTo>
                  <a:pt x="5742125" y="347980"/>
                </a:lnTo>
                <a:lnTo>
                  <a:pt x="5813141" y="331470"/>
                </a:lnTo>
                <a:lnTo>
                  <a:pt x="5863386" y="313689"/>
                </a:lnTo>
                <a:lnTo>
                  <a:pt x="5872177" y="308609"/>
                </a:lnTo>
                <a:lnTo>
                  <a:pt x="5872177" y="248919"/>
                </a:lnTo>
                <a:lnTo>
                  <a:pt x="5823088" y="229869"/>
                </a:lnTo>
                <a:lnTo>
                  <a:pt x="5752848" y="212089"/>
                </a:lnTo>
                <a:lnTo>
                  <a:pt x="5709109" y="203199"/>
                </a:lnTo>
                <a:lnTo>
                  <a:pt x="5720077" y="200659"/>
                </a:lnTo>
                <a:lnTo>
                  <a:pt x="5755746" y="182879"/>
                </a:lnTo>
                <a:lnTo>
                  <a:pt x="5767952" y="167639"/>
                </a:lnTo>
                <a:lnTo>
                  <a:pt x="5767057" y="160019"/>
                </a:lnTo>
                <a:lnTo>
                  <a:pt x="5719897" y="130809"/>
                </a:lnTo>
                <a:lnTo>
                  <a:pt x="5672009" y="116839"/>
                </a:lnTo>
                <a:lnTo>
                  <a:pt x="5609319" y="105409"/>
                </a:lnTo>
                <a:lnTo>
                  <a:pt x="5572753" y="99059"/>
                </a:lnTo>
                <a:lnTo>
                  <a:pt x="5489833" y="88900"/>
                </a:lnTo>
                <a:lnTo>
                  <a:pt x="5342963" y="77469"/>
                </a:lnTo>
                <a:lnTo>
                  <a:pt x="5231589" y="72389"/>
                </a:lnTo>
                <a:lnTo>
                  <a:pt x="5231262" y="72389"/>
                </a:lnTo>
                <a:lnTo>
                  <a:pt x="5226207" y="68579"/>
                </a:lnTo>
                <a:lnTo>
                  <a:pt x="5224209" y="67309"/>
                </a:lnTo>
                <a:lnTo>
                  <a:pt x="1915238" y="67309"/>
                </a:lnTo>
                <a:lnTo>
                  <a:pt x="1888330" y="64769"/>
                </a:lnTo>
                <a:lnTo>
                  <a:pt x="1861001" y="63500"/>
                </a:lnTo>
                <a:lnTo>
                  <a:pt x="1833276" y="60959"/>
                </a:lnTo>
                <a:lnTo>
                  <a:pt x="1630186" y="52069"/>
                </a:lnTo>
                <a:lnTo>
                  <a:pt x="1600183" y="52069"/>
                </a:lnTo>
                <a:lnTo>
                  <a:pt x="1570006" y="50800"/>
                </a:lnTo>
                <a:close/>
              </a:path>
              <a:path w="5872480" h="575310">
                <a:moveTo>
                  <a:pt x="4728159" y="488950"/>
                </a:moveTo>
                <a:lnTo>
                  <a:pt x="3899994" y="488950"/>
                </a:lnTo>
                <a:lnTo>
                  <a:pt x="4056310" y="499109"/>
                </a:lnTo>
                <a:lnTo>
                  <a:pt x="4076821" y="499109"/>
                </a:lnTo>
                <a:lnTo>
                  <a:pt x="4118366" y="501650"/>
                </a:lnTo>
                <a:lnTo>
                  <a:pt x="4139375" y="501650"/>
                </a:lnTo>
                <a:lnTo>
                  <a:pt x="4160526" y="502919"/>
                </a:lnTo>
                <a:lnTo>
                  <a:pt x="4203210" y="502919"/>
                </a:lnTo>
                <a:lnTo>
                  <a:pt x="4224720" y="504189"/>
                </a:lnTo>
                <a:lnTo>
                  <a:pt x="4376330" y="504189"/>
                </a:lnTo>
                <a:lnTo>
                  <a:pt x="4501386" y="501650"/>
                </a:lnTo>
                <a:lnTo>
                  <a:pt x="4619209" y="496569"/>
                </a:lnTo>
                <a:lnTo>
                  <a:pt x="4728159" y="488950"/>
                </a:lnTo>
                <a:close/>
              </a:path>
              <a:path w="5872480" h="575310">
                <a:moveTo>
                  <a:pt x="2621969" y="15239"/>
                </a:moveTo>
                <a:lnTo>
                  <a:pt x="2509325" y="15239"/>
                </a:lnTo>
                <a:lnTo>
                  <a:pt x="2398635" y="17779"/>
                </a:lnTo>
                <a:lnTo>
                  <a:pt x="2344657" y="20319"/>
                </a:lnTo>
                <a:lnTo>
                  <a:pt x="2291926" y="21589"/>
                </a:lnTo>
                <a:lnTo>
                  <a:pt x="2098539" y="36829"/>
                </a:lnTo>
                <a:lnTo>
                  <a:pt x="2055841" y="41909"/>
                </a:lnTo>
                <a:lnTo>
                  <a:pt x="2015909" y="48259"/>
                </a:lnTo>
                <a:lnTo>
                  <a:pt x="1978996" y="53339"/>
                </a:lnTo>
                <a:lnTo>
                  <a:pt x="1945355" y="59689"/>
                </a:lnTo>
                <a:lnTo>
                  <a:pt x="1915238" y="67309"/>
                </a:lnTo>
                <a:lnTo>
                  <a:pt x="5224209" y="67309"/>
                </a:lnTo>
                <a:lnTo>
                  <a:pt x="5220213" y="64769"/>
                </a:lnTo>
                <a:lnTo>
                  <a:pt x="5213294" y="62229"/>
                </a:lnTo>
                <a:lnTo>
                  <a:pt x="5205463" y="58419"/>
                </a:lnTo>
                <a:lnTo>
                  <a:pt x="5196735" y="55879"/>
                </a:lnTo>
                <a:lnTo>
                  <a:pt x="5187123" y="52069"/>
                </a:lnTo>
                <a:lnTo>
                  <a:pt x="5176642" y="49529"/>
                </a:lnTo>
                <a:lnTo>
                  <a:pt x="5165305" y="46989"/>
                </a:lnTo>
                <a:lnTo>
                  <a:pt x="5153126" y="43179"/>
                </a:lnTo>
                <a:lnTo>
                  <a:pt x="3067890" y="43179"/>
                </a:lnTo>
                <a:lnTo>
                  <a:pt x="3052259" y="41909"/>
                </a:lnTo>
                <a:lnTo>
                  <a:pt x="3040611" y="39369"/>
                </a:lnTo>
                <a:lnTo>
                  <a:pt x="2953137" y="30479"/>
                </a:lnTo>
                <a:lnTo>
                  <a:pt x="2939842" y="30479"/>
                </a:lnTo>
                <a:lnTo>
                  <a:pt x="2898853" y="26669"/>
                </a:lnTo>
                <a:lnTo>
                  <a:pt x="2845028" y="22859"/>
                </a:lnTo>
                <a:lnTo>
                  <a:pt x="2734545" y="17779"/>
                </a:lnTo>
                <a:lnTo>
                  <a:pt x="2621969" y="15239"/>
                </a:lnTo>
                <a:close/>
              </a:path>
              <a:path w="5872480" h="575310">
                <a:moveTo>
                  <a:pt x="3684577" y="0"/>
                </a:moveTo>
                <a:lnTo>
                  <a:pt x="3500557" y="0"/>
                </a:lnTo>
                <a:lnTo>
                  <a:pt x="3455778" y="1269"/>
                </a:lnTo>
                <a:lnTo>
                  <a:pt x="3287732" y="11429"/>
                </a:lnTo>
                <a:lnTo>
                  <a:pt x="3179070" y="22859"/>
                </a:lnTo>
                <a:lnTo>
                  <a:pt x="3147253" y="27939"/>
                </a:lnTo>
                <a:lnTo>
                  <a:pt x="3117980" y="31750"/>
                </a:lnTo>
                <a:lnTo>
                  <a:pt x="3091458" y="38100"/>
                </a:lnTo>
                <a:lnTo>
                  <a:pt x="3067890" y="43179"/>
                </a:lnTo>
                <a:lnTo>
                  <a:pt x="5153126" y="43179"/>
                </a:lnTo>
                <a:lnTo>
                  <a:pt x="5140120" y="40639"/>
                </a:lnTo>
                <a:lnTo>
                  <a:pt x="5126300" y="38100"/>
                </a:lnTo>
                <a:lnTo>
                  <a:pt x="5096273" y="33019"/>
                </a:lnTo>
                <a:lnTo>
                  <a:pt x="5080095" y="30479"/>
                </a:lnTo>
                <a:lnTo>
                  <a:pt x="4069670" y="30479"/>
                </a:lnTo>
                <a:lnTo>
                  <a:pt x="4059267" y="27939"/>
                </a:lnTo>
                <a:lnTo>
                  <a:pt x="4037451" y="25400"/>
                </a:lnTo>
                <a:lnTo>
                  <a:pt x="4026053" y="22859"/>
                </a:lnTo>
                <a:lnTo>
                  <a:pt x="3895814" y="10159"/>
                </a:lnTo>
                <a:lnTo>
                  <a:pt x="3866593" y="7619"/>
                </a:lnTo>
                <a:lnTo>
                  <a:pt x="3776657" y="2539"/>
                </a:lnTo>
                <a:lnTo>
                  <a:pt x="3684577" y="0"/>
                </a:lnTo>
                <a:close/>
              </a:path>
              <a:path w="5872480" h="575310">
                <a:moveTo>
                  <a:pt x="4677609" y="0"/>
                </a:moveTo>
                <a:lnTo>
                  <a:pt x="4525183" y="0"/>
                </a:lnTo>
                <a:lnTo>
                  <a:pt x="4375620" y="3809"/>
                </a:lnTo>
                <a:lnTo>
                  <a:pt x="4280708" y="8889"/>
                </a:lnTo>
                <a:lnTo>
                  <a:pt x="4150342" y="20319"/>
                </a:lnTo>
                <a:lnTo>
                  <a:pt x="4074238" y="30479"/>
                </a:lnTo>
                <a:lnTo>
                  <a:pt x="5080095" y="30479"/>
                </a:lnTo>
                <a:lnTo>
                  <a:pt x="5027069" y="22859"/>
                </a:lnTo>
                <a:lnTo>
                  <a:pt x="4874078" y="8889"/>
                </a:lnTo>
                <a:lnTo>
                  <a:pt x="4727932" y="1269"/>
                </a:lnTo>
                <a:lnTo>
                  <a:pt x="4677609" y="0"/>
                </a:lnTo>
                <a:close/>
              </a:path>
            </a:pathLst>
          </a:custGeom>
          <a:solidFill>
            <a:srgbClr val="DCE6F1"/>
          </a:solidFill>
        </p:spPr>
        <p:txBody>
          <a:bodyPr wrap="square" lIns="0" tIns="0" rIns="0" bIns="0" rtlCol="0"/>
          <a:lstStyle/>
          <a:p>
            <a:endParaRPr smtClean="0">
              <a:solidFill>
                <a:prstClr val="black"/>
              </a:solidFill>
            </a:endParaRPr>
          </a:p>
        </p:txBody>
      </p:sp>
      <p:sp>
        <p:nvSpPr>
          <p:cNvPr id="5" name="object 5"/>
          <p:cNvSpPr/>
          <p:nvPr/>
        </p:nvSpPr>
        <p:spPr>
          <a:xfrm>
            <a:off x="3800407" y="46328"/>
            <a:ext cx="5344160" cy="249554"/>
          </a:xfrm>
          <a:custGeom>
            <a:avLst/>
            <a:gdLst/>
            <a:ahLst/>
            <a:cxnLst/>
            <a:rect l="l" t="t" r="r" b="b"/>
            <a:pathLst>
              <a:path w="5344159" h="249554">
                <a:moveTo>
                  <a:pt x="8195" y="189764"/>
                </a:moveTo>
                <a:lnTo>
                  <a:pt x="1036" y="179751"/>
                </a:lnTo>
                <a:lnTo>
                  <a:pt x="0" y="169854"/>
                </a:lnTo>
                <a:lnTo>
                  <a:pt x="4881" y="160108"/>
                </a:lnTo>
                <a:lnTo>
                  <a:pt x="53009" y="132129"/>
                </a:lnTo>
                <a:lnTo>
                  <a:pt x="110965" y="114880"/>
                </a:lnTo>
                <a:lnTo>
                  <a:pt x="187725" y="99086"/>
                </a:lnTo>
                <a:lnTo>
                  <a:pt x="232649" y="91822"/>
                </a:lnTo>
                <a:lnTo>
                  <a:pt x="281665" y="85028"/>
                </a:lnTo>
                <a:lnTo>
                  <a:pt x="334569" y="78740"/>
                </a:lnTo>
                <a:lnTo>
                  <a:pt x="391159" y="72992"/>
                </a:lnTo>
                <a:lnTo>
                  <a:pt x="451232" y="67820"/>
                </a:lnTo>
                <a:lnTo>
                  <a:pt x="514586" y="63259"/>
                </a:lnTo>
                <a:lnTo>
                  <a:pt x="581016" y="59346"/>
                </a:lnTo>
                <a:lnTo>
                  <a:pt x="650320" y="56115"/>
                </a:lnTo>
                <a:lnTo>
                  <a:pt x="722295" y="53602"/>
                </a:lnTo>
                <a:lnTo>
                  <a:pt x="796738" y="51842"/>
                </a:lnTo>
                <a:lnTo>
                  <a:pt x="858107" y="51010"/>
                </a:lnTo>
                <a:lnTo>
                  <a:pt x="919476" y="50723"/>
                </a:lnTo>
                <a:lnTo>
                  <a:pt x="950098" y="50782"/>
                </a:lnTo>
                <a:lnTo>
                  <a:pt x="1011096" y="51302"/>
                </a:lnTo>
                <a:lnTo>
                  <a:pt x="1071598" y="52355"/>
                </a:lnTo>
                <a:lnTo>
                  <a:pt x="1131407" y="53936"/>
                </a:lnTo>
                <a:lnTo>
                  <a:pt x="1190324" y="56040"/>
                </a:lnTo>
                <a:lnTo>
                  <a:pt x="1248151" y="58664"/>
                </a:lnTo>
                <a:lnTo>
                  <a:pt x="1304691" y="61802"/>
                </a:lnTo>
                <a:lnTo>
                  <a:pt x="1359745" y="65449"/>
                </a:lnTo>
                <a:lnTo>
                  <a:pt x="1386653" y="67463"/>
                </a:lnTo>
                <a:lnTo>
                  <a:pt x="1416770" y="60598"/>
                </a:lnTo>
                <a:lnTo>
                  <a:pt x="1487324" y="48229"/>
                </a:lnTo>
                <a:lnTo>
                  <a:pt x="1527256" y="42745"/>
                </a:lnTo>
                <a:lnTo>
                  <a:pt x="1569954" y="37743"/>
                </a:lnTo>
                <a:lnTo>
                  <a:pt x="1615164" y="33231"/>
                </a:lnTo>
                <a:lnTo>
                  <a:pt x="1662634" y="29220"/>
                </a:lnTo>
                <a:lnTo>
                  <a:pt x="1712110" y="25721"/>
                </a:lnTo>
                <a:lnTo>
                  <a:pt x="1763341" y="22744"/>
                </a:lnTo>
                <a:lnTo>
                  <a:pt x="1816072" y="20298"/>
                </a:lnTo>
                <a:lnTo>
                  <a:pt x="1870051" y="18394"/>
                </a:lnTo>
                <a:lnTo>
                  <a:pt x="1925024" y="17043"/>
                </a:lnTo>
                <a:lnTo>
                  <a:pt x="1980740" y="16253"/>
                </a:lnTo>
                <a:lnTo>
                  <a:pt x="2036944" y="16037"/>
                </a:lnTo>
                <a:lnTo>
                  <a:pt x="2093384" y="16403"/>
                </a:lnTo>
                <a:lnTo>
                  <a:pt x="2149807" y="17362"/>
                </a:lnTo>
                <a:lnTo>
                  <a:pt x="2205960" y="18924"/>
                </a:lnTo>
                <a:lnTo>
                  <a:pt x="2261590" y="21099"/>
                </a:lnTo>
                <a:lnTo>
                  <a:pt x="2316443" y="23898"/>
                </a:lnTo>
                <a:lnTo>
                  <a:pt x="2370268" y="27331"/>
                </a:lnTo>
                <a:lnTo>
                  <a:pt x="2411257" y="30492"/>
                </a:lnTo>
                <a:lnTo>
                  <a:pt x="2450563" y="33981"/>
                </a:lnTo>
                <a:lnTo>
                  <a:pt x="2500157" y="39113"/>
                </a:lnTo>
                <a:lnTo>
                  <a:pt x="2539305" y="43841"/>
                </a:lnTo>
                <a:lnTo>
                  <a:pt x="2562873" y="38149"/>
                </a:lnTo>
                <a:lnTo>
                  <a:pt x="2618668" y="27848"/>
                </a:lnTo>
                <a:lnTo>
                  <a:pt x="2684641" y="19050"/>
                </a:lnTo>
                <a:lnTo>
                  <a:pt x="2759148" y="11827"/>
                </a:lnTo>
                <a:lnTo>
                  <a:pt x="2799088" y="8829"/>
                </a:lnTo>
                <a:lnTo>
                  <a:pt x="2840546" y="6252"/>
                </a:lnTo>
                <a:lnTo>
                  <a:pt x="2883316" y="4105"/>
                </a:lnTo>
                <a:lnTo>
                  <a:pt x="2927193" y="2398"/>
                </a:lnTo>
                <a:lnTo>
                  <a:pt x="2971972" y="1138"/>
                </a:lnTo>
                <a:lnTo>
                  <a:pt x="3017446" y="336"/>
                </a:lnTo>
                <a:lnTo>
                  <a:pt x="3063411" y="0"/>
                </a:lnTo>
                <a:lnTo>
                  <a:pt x="3109662" y="139"/>
                </a:lnTo>
                <a:lnTo>
                  <a:pt x="3155993" y="762"/>
                </a:lnTo>
                <a:lnTo>
                  <a:pt x="3202198" y="1879"/>
                </a:lnTo>
                <a:lnTo>
                  <a:pt x="3248072" y="3498"/>
                </a:lnTo>
                <a:lnTo>
                  <a:pt x="3293411" y="5629"/>
                </a:lnTo>
                <a:lnTo>
                  <a:pt x="3338008" y="8281"/>
                </a:lnTo>
                <a:lnTo>
                  <a:pt x="3381476" y="11505"/>
                </a:lnTo>
                <a:lnTo>
                  <a:pt x="3422671" y="15188"/>
                </a:lnTo>
                <a:lnTo>
                  <a:pt x="3461400" y="19307"/>
                </a:lnTo>
                <a:lnTo>
                  <a:pt x="3508866" y="25435"/>
                </a:lnTo>
                <a:lnTo>
                  <a:pt x="3545653" y="31268"/>
                </a:lnTo>
                <a:lnTo>
                  <a:pt x="3582464" y="25949"/>
                </a:lnTo>
                <a:lnTo>
                  <a:pt x="3621757" y="21121"/>
                </a:lnTo>
                <a:lnTo>
                  <a:pt x="3663292" y="16786"/>
                </a:lnTo>
                <a:lnTo>
                  <a:pt x="3706827" y="12946"/>
                </a:lnTo>
                <a:lnTo>
                  <a:pt x="3752123" y="9604"/>
                </a:lnTo>
                <a:lnTo>
                  <a:pt x="3798939" y="6763"/>
                </a:lnTo>
                <a:lnTo>
                  <a:pt x="3847035" y="4425"/>
                </a:lnTo>
                <a:lnTo>
                  <a:pt x="3896171" y="2592"/>
                </a:lnTo>
                <a:lnTo>
                  <a:pt x="3946105" y="1268"/>
                </a:lnTo>
                <a:lnTo>
                  <a:pt x="3996598" y="454"/>
                </a:lnTo>
                <a:lnTo>
                  <a:pt x="4047409" y="154"/>
                </a:lnTo>
                <a:lnTo>
                  <a:pt x="4098298" y="370"/>
                </a:lnTo>
                <a:lnTo>
                  <a:pt x="4149024" y="1104"/>
                </a:lnTo>
                <a:lnTo>
                  <a:pt x="4199347" y="2360"/>
                </a:lnTo>
                <a:lnTo>
                  <a:pt x="4249027" y="4139"/>
                </a:lnTo>
                <a:lnTo>
                  <a:pt x="4297822" y="6445"/>
                </a:lnTo>
                <a:lnTo>
                  <a:pt x="4345493" y="9279"/>
                </a:lnTo>
                <a:lnTo>
                  <a:pt x="4391800" y="12645"/>
                </a:lnTo>
                <a:lnTo>
                  <a:pt x="4436501" y="16544"/>
                </a:lnTo>
                <a:lnTo>
                  <a:pt x="4479357" y="20981"/>
                </a:lnTo>
                <a:lnTo>
                  <a:pt x="4534574" y="27954"/>
                </a:lnTo>
                <a:lnTo>
                  <a:pt x="4583095" y="35667"/>
                </a:lnTo>
                <a:lnTo>
                  <a:pt x="4624542" y="44038"/>
                </a:lnTo>
                <a:lnTo>
                  <a:pt x="4668150" y="56086"/>
                </a:lnTo>
                <a:lnTo>
                  <a:pt x="4702677" y="72301"/>
                </a:lnTo>
                <a:lnTo>
                  <a:pt x="4703004" y="72543"/>
                </a:lnTo>
                <a:lnTo>
                  <a:pt x="4759949" y="74945"/>
                </a:lnTo>
                <a:lnTo>
                  <a:pt x="4814378" y="77904"/>
                </a:lnTo>
                <a:lnTo>
                  <a:pt x="4866158" y="81389"/>
                </a:lnTo>
                <a:lnTo>
                  <a:pt x="4915159" y="85370"/>
                </a:lnTo>
                <a:lnTo>
                  <a:pt x="4961249" y="89815"/>
                </a:lnTo>
                <a:lnTo>
                  <a:pt x="5004295" y="94694"/>
                </a:lnTo>
                <a:lnTo>
                  <a:pt x="5044168" y="99977"/>
                </a:lnTo>
                <a:lnTo>
                  <a:pt x="5113864" y="111633"/>
                </a:lnTo>
                <a:lnTo>
                  <a:pt x="5169284" y="124539"/>
                </a:lnTo>
                <a:lnTo>
                  <a:pt x="5209376" y="138450"/>
                </a:lnTo>
                <a:lnTo>
                  <a:pt x="5239367" y="168316"/>
                </a:lnTo>
                <a:lnTo>
                  <a:pt x="5235641" y="176030"/>
                </a:lnTo>
                <a:lnTo>
                  <a:pt x="5191492" y="200745"/>
                </a:lnTo>
                <a:lnTo>
                  <a:pt x="5180524" y="204369"/>
                </a:lnTo>
                <a:lnTo>
                  <a:pt x="5224263" y="212614"/>
                </a:lnTo>
                <a:lnTo>
                  <a:pt x="5262242" y="221165"/>
                </a:lnTo>
                <a:lnTo>
                  <a:pt x="5294503" y="229978"/>
                </a:lnTo>
                <a:lnTo>
                  <a:pt x="5321092" y="239008"/>
                </a:lnTo>
                <a:lnTo>
                  <a:pt x="5342050" y="248211"/>
                </a:lnTo>
                <a:lnTo>
                  <a:pt x="5343592" y="249147"/>
                </a:lnTo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 smtClean="0">
              <a:solidFill>
                <a:prstClr val="black"/>
              </a:solidFill>
            </a:endParaRPr>
          </a:p>
        </p:txBody>
      </p:sp>
      <p:sp>
        <p:nvSpPr>
          <p:cNvPr id="6" name="object 6"/>
          <p:cNvSpPr/>
          <p:nvPr/>
        </p:nvSpPr>
        <p:spPr>
          <a:xfrm>
            <a:off x="3271822" y="236093"/>
            <a:ext cx="5872480" cy="386715"/>
          </a:xfrm>
          <a:custGeom>
            <a:avLst/>
            <a:gdLst/>
            <a:ahLst/>
            <a:cxnLst/>
            <a:rect l="l" t="t" r="r" b="b"/>
            <a:pathLst>
              <a:path w="5872480" h="386715">
                <a:moveTo>
                  <a:pt x="5872177" y="119305"/>
                </a:moveTo>
                <a:lnTo>
                  <a:pt x="5813141" y="141737"/>
                </a:lnTo>
                <a:lnTo>
                  <a:pt x="5742125" y="158405"/>
                </a:lnTo>
                <a:lnTo>
                  <a:pt x="5698938" y="166222"/>
                </a:lnTo>
                <a:lnTo>
                  <a:pt x="5650689" y="173635"/>
                </a:lnTo>
                <a:lnTo>
                  <a:pt x="5597423" y="180599"/>
                </a:lnTo>
                <a:lnTo>
                  <a:pt x="5539183" y="187071"/>
                </a:lnTo>
                <a:lnTo>
                  <a:pt x="5500682" y="190784"/>
                </a:lnTo>
                <a:lnTo>
                  <a:pt x="5460903" y="194225"/>
                </a:lnTo>
                <a:lnTo>
                  <a:pt x="5419933" y="197387"/>
                </a:lnTo>
                <a:lnTo>
                  <a:pt x="5377856" y="200264"/>
                </a:lnTo>
                <a:lnTo>
                  <a:pt x="5334760" y="202850"/>
                </a:lnTo>
                <a:lnTo>
                  <a:pt x="5290731" y="205139"/>
                </a:lnTo>
                <a:lnTo>
                  <a:pt x="5245855" y="207125"/>
                </a:lnTo>
                <a:lnTo>
                  <a:pt x="5200217" y="208801"/>
                </a:lnTo>
                <a:lnTo>
                  <a:pt x="5153904" y="210161"/>
                </a:lnTo>
                <a:lnTo>
                  <a:pt x="5107002" y="211201"/>
                </a:lnTo>
                <a:lnTo>
                  <a:pt x="5103858" y="219816"/>
                </a:lnTo>
                <a:lnTo>
                  <a:pt x="5064745" y="244367"/>
                </a:lnTo>
                <a:lnTo>
                  <a:pt x="5015981" y="259386"/>
                </a:lnTo>
                <a:lnTo>
                  <a:pt x="4950977" y="273077"/>
                </a:lnTo>
                <a:lnTo>
                  <a:pt x="4912896" y="279357"/>
                </a:lnTo>
                <a:lnTo>
                  <a:pt x="4871369" y="285226"/>
                </a:lnTo>
                <a:lnTo>
                  <a:pt x="4826601" y="290655"/>
                </a:lnTo>
                <a:lnTo>
                  <a:pt x="4778796" y="295618"/>
                </a:lnTo>
                <a:lnTo>
                  <a:pt x="4728159" y="300088"/>
                </a:lnTo>
                <a:lnTo>
                  <a:pt x="4674895" y="304040"/>
                </a:lnTo>
                <a:lnTo>
                  <a:pt x="4619209" y="307445"/>
                </a:lnTo>
                <a:lnTo>
                  <a:pt x="4561304" y="310277"/>
                </a:lnTo>
                <a:lnTo>
                  <a:pt x="4501386" y="312509"/>
                </a:lnTo>
                <a:lnTo>
                  <a:pt x="4439660" y="314115"/>
                </a:lnTo>
                <a:lnTo>
                  <a:pt x="4376330" y="315068"/>
                </a:lnTo>
                <a:lnTo>
                  <a:pt x="4311601" y="315341"/>
                </a:lnTo>
                <a:lnTo>
                  <a:pt x="4289777" y="315281"/>
                </a:lnTo>
                <a:lnTo>
                  <a:pt x="4246325" y="314918"/>
                </a:lnTo>
                <a:lnTo>
                  <a:pt x="4203210" y="314235"/>
                </a:lnTo>
                <a:lnTo>
                  <a:pt x="4160526" y="313238"/>
                </a:lnTo>
                <a:lnTo>
                  <a:pt x="4118366" y="311933"/>
                </a:lnTo>
                <a:lnTo>
                  <a:pt x="4076821" y="310323"/>
                </a:lnTo>
                <a:lnTo>
                  <a:pt x="4035987" y="308415"/>
                </a:lnTo>
                <a:lnTo>
                  <a:pt x="3995954" y="306214"/>
                </a:lnTo>
                <a:lnTo>
                  <a:pt x="3956817" y="303726"/>
                </a:lnTo>
                <a:lnTo>
                  <a:pt x="3918669" y="300955"/>
                </a:lnTo>
                <a:lnTo>
                  <a:pt x="3899994" y="299466"/>
                </a:lnTo>
                <a:lnTo>
                  <a:pt x="3875193" y="308985"/>
                </a:lnTo>
                <a:lnTo>
                  <a:pt x="3810265" y="326671"/>
                </a:lnTo>
                <a:lnTo>
                  <a:pt x="3770728" y="334796"/>
                </a:lnTo>
                <a:lnTo>
                  <a:pt x="3726871" y="342413"/>
                </a:lnTo>
                <a:lnTo>
                  <a:pt x="3678989" y="349503"/>
                </a:lnTo>
                <a:lnTo>
                  <a:pt x="3627378" y="356043"/>
                </a:lnTo>
                <a:lnTo>
                  <a:pt x="3572334" y="362012"/>
                </a:lnTo>
                <a:lnTo>
                  <a:pt x="3514152" y="367391"/>
                </a:lnTo>
                <a:lnTo>
                  <a:pt x="3453128" y="372157"/>
                </a:lnTo>
                <a:lnTo>
                  <a:pt x="3389559" y="376290"/>
                </a:lnTo>
                <a:lnTo>
                  <a:pt x="3323739" y="379768"/>
                </a:lnTo>
                <a:lnTo>
                  <a:pt x="3255965" y="382571"/>
                </a:lnTo>
                <a:lnTo>
                  <a:pt x="3186531" y="384677"/>
                </a:lnTo>
                <a:lnTo>
                  <a:pt x="3115735" y="386066"/>
                </a:lnTo>
                <a:lnTo>
                  <a:pt x="3043872" y="386716"/>
                </a:lnTo>
                <a:lnTo>
                  <a:pt x="2971237" y="386606"/>
                </a:lnTo>
                <a:lnTo>
                  <a:pt x="2898126" y="385715"/>
                </a:lnTo>
                <a:lnTo>
                  <a:pt x="2824835" y="384023"/>
                </a:lnTo>
                <a:lnTo>
                  <a:pt x="2751660" y="381508"/>
                </a:lnTo>
                <a:lnTo>
                  <a:pt x="2691298" y="378756"/>
                </a:lnTo>
                <a:lnTo>
                  <a:pt x="2632784" y="375467"/>
                </a:lnTo>
                <a:lnTo>
                  <a:pt x="2576299" y="371661"/>
                </a:lnTo>
                <a:lnTo>
                  <a:pt x="2522022" y="367355"/>
                </a:lnTo>
                <a:lnTo>
                  <a:pt x="2470133" y="362569"/>
                </a:lnTo>
                <a:lnTo>
                  <a:pt x="2420812" y="357322"/>
                </a:lnTo>
                <a:lnTo>
                  <a:pt x="2374238" y="351633"/>
                </a:lnTo>
                <a:lnTo>
                  <a:pt x="2330593" y="345521"/>
                </a:lnTo>
                <a:lnTo>
                  <a:pt x="2290055" y="339005"/>
                </a:lnTo>
                <a:lnTo>
                  <a:pt x="2252804" y="332105"/>
                </a:lnTo>
                <a:lnTo>
                  <a:pt x="2176981" y="337646"/>
                </a:lnTo>
                <a:lnTo>
                  <a:pt x="2099303" y="342278"/>
                </a:lnTo>
                <a:lnTo>
                  <a:pt x="2020142" y="346013"/>
                </a:lnTo>
                <a:lnTo>
                  <a:pt x="1939870" y="348862"/>
                </a:lnTo>
                <a:lnTo>
                  <a:pt x="1858858" y="350839"/>
                </a:lnTo>
                <a:lnTo>
                  <a:pt x="1777478" y="351955"/>
                </a:lnTo>
                <a:lnTo>
                  <a:pt x="1696103" y="352223"/>
                </a:lnTo>
                <a:lnTo>
                  <a:pt x="1615103" y="351654"/>
                </a:lnTo>
                <a:lnTo>
                  <a:pt x="1534852" y="350262"/>
                </a:lnTo>
                <a:lnTo>
                  <a:pt x="1455720" y="348059"/>
                </a:lnTo>
                <a:lnTo>
                  <a:pt x="1378080" y="345056"/>
                </a:lnTo>
                <a:lnTo>
                  <a:pt x="1302303" y="341267"/>
                </a:lnTo>
                <a:lnTo>
                  <a:pt x="1228762" y="336703"/>
                </a:lnTo>
                <a:lnTo>
                  <a:pt x="1157828" y="331376"/>
                </a:lnTo>
                <a:lnTo>
                  <a:pt x="1089873" y="325300"/>
                </a:lnTo>
                <a:lnTo>
                  <a:pt x="1025269" y="318486"/>
                </a:lnTo>
                <a:lnTo>
                  <a:pt x="964387" y="310947"/>
                </a:lnTo>
                <a:lnTo>
                  <a:pt x="907600" y="302694"/>
                </a:lnTo>
                <a:lnTo>
                  <a:pt x="855280" y="293741"/>
                </a:lnTo>
                <a:lnTo>
                  <a:pt x="807798" y="284099"/>
                </a:lnTo>
                <a:lnTo>
                  <a:pt x="800305" y="282321"/>
                </a:lnTo>
                <a:lnTo>
                  <a:pt x="796622" y="281559"/>
                </a:lnTo>
                <a:lnTo>
                  <a:pt x="747941" y="282053"/>
                </a:lnTo>
                <a:lnTo>
                  <a:pt x="699892" y="282024"/>
                </a:lnTo>
                <a:lnTo>
                  <a:pt x="652643" y="281490"/>
                </a:lnTo>
                <a:lnTo>
                  <a:pt x="606365" y="280468"/>
                </a:lnTo>
                <a:lnTo>
                  <a:pt x="561227" y="278977"/>
                </a:lnTo>
                <a:lnTo>
                  <a:pt x="517401" y="277033"/>
                </a:lnTo>
                <a:lnTo>
                  <a:pt x="475055" y="274656"/>
                </a:lnTo>
                <a:lnTo>
                  <a:pt x="434359" y="271862"/>
                </a:lnTo>
                <a:lnTo>
                  <a:pt x="395484" y="268669"/>
                </a:lnTo>
                <a:lnTo>
                  <a:pt x="323874" y="261160"/>
                </a:lnTo>
                <a:lnTo>
                  <a:pt x="261586" y="252270"/>
                </a:lnTo>
                <a:lnTo>
                  <a:pt x="209977" y="242143"/>
                </a:lnTo>
                <a:lnTo>
                  <a:pt x="170408" y="230920"/>
                </a:lnTo>
                <a:lnTo>
                  <a:pt x="136603" y="212344"/>
                </a:lnTo>
                <a:lnTo>
                  <a:pt x="132559" y="203856"/>
                </a:lnTo>
                <a:lnTo>
                  <a:pt x="133111" y="199633"/>
                </a:lnTo>
                <a:lnTo>
                  <a:pt x="171120" y="175122"/>
                </a:lnTo>
                <a:lnTo>
                  <a:pt x="211474" y="163776"/>
                </a:lnTo>
                <a:lnTo>
                  <a:pt x="265299" y="153339"/>
                </a:lnTo>
                <a:lnTo>
                  <a:pt x="293067" y="149098"/>
                </a:lnTo>
                <a:lnTo>
                  <a:pt x="252116" y="145589"/>
                </a:lnTo>
                <a:lnTo>
                  <a:pt x="214032" y="141713"/>
                </a:lnTo>
                <a:lnTo>
                  <a:pt x="146689" y="132965"/>
                </a:lnTo>
                <a:lnTo>
                  <a:pt x="91471" y="123078"/>
                </a:lnTo>
                <a:lnTo>
                  <a:pt x="48816" y="112274"/>
                </a:lnTo>
                <a:lnTo>
                  <a:pt x="9342" y="94833"/>
                </a:lnTo>
                <a:lnTo>
                  <a:pt x="0" y="82708"/>
                </a:lnTo>
                <a:lnTo>
                  <a:pt x="584" y="76580"/>
                </a:lnTo>
                <a:lnTo>
                  <a:pt x="39232" y="52276"/>
                </a:lnTo>
                <a:lnTo>
                  <a:pt x="81104" y="40640"/>
                </a:lnTo>
                <a:lnTo>
                  <a:pt x="128759" y="31330"/>
                </a:lnTo>
                <a:lnTo>
                  <a:pt x="185077" y="23116"/>
                </a:lnTo>
                <a:lnTo>
                  <a:pt x="226920" y="18292"/>
                </a:lnTo>
                <a:lnTo>
                  <a:pt x="271842" y="14017"/>
                </a:lnTo>
                <a:lnTo>
                  <a:pt x="319534" y="10318"/>
                </a:lnTo>
                <a:lnTo>
                  <a:pt x="369687" y="7219"/>
                </a:lnTo>
                <a:lnTo>
                  <a:pt x="421992" y="4746"/>
                </a:lnTo>
                <a:lnTo>
                  <a:pt x="476142" y="2924"/>
                </a:lnTo>
                <a:lnTo>
                  <a:pt x="531827" y="1778"/>
                </a:lnTo>
                <a:lnTo>
                  <a:pt x="536780" y="0"/>
                </a:lnTo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 smtClean="0">
              <a:solidFill>
                <a:prstClr val="black"/>
              </a:solidFill>
            </a:endParaRPr>
          </a:p>
        </p:txBody>
      </p:sp>
      <p:sp>
        <p:nvSpPr>
          <p:cNvPr id="7" name="object 7"/>
          <p:cNvSpPr/>
          <p:nvPr/>
        </p:nvSpPr>
        <p:spPr>
          <a:xfrm>
            <a:off x="3571240" y="383031"/>
            <a:ext cx="346075" cy="10795"/>
          </a:xfrm>
          <a:custGeom>
            <a:avLst/>
            <a:gdLst/>
            <a:ahLst/>
            <a:cxnLst/>
            <a:rect l="l" t="t" r="r" b="b"/>
            <a:pathLst>
              <a:path w="346075" h="10795">
                <a:moveTo>
                  <a:pt x="345566" y="10540"/>
                </a:moveTo>
                <a:lnTo>
                  <a:pt x="327472" y="10694"/>
                </a:lnTo>
                <a:lnTo>
                  <a:pt x="309391" y="10773"/>
                </a:lnTo>
                <a:lnTo>
                  <a:pt x="291337" y="10779"/>
                </a:lnTo>
                <a:lnTo>
                  <a:pt x="273320" y="10712"/>
                </a:lnTo>
                <a:lnTo>
                  <a:pt x="219617" y="10076"/>
                </a:lnTo>
                <a:lnTo>
                  <a:pt x="166687" y="8794"/>
                </a:lnTo>
                <a:lnTo>
                  <a:pt x="114855" y="6879"/>
                </a:lnTo>
                <a:lnTo>
                  <a:pt x="64443" y="4339"/>
                </a:lnTo>
                <a:lnTo>
                  <a:pt x="15778" y="1185"/>
                </a:lnTo>
                <a:lnTo>
                  <a:pt x="0" y="0"/>
                </a:lnTo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 smtClean="0">
              <a:solidFill>
                <a:prstClr val="black"/>
              </a:solidFill>
            </a:endParaRPr>
          </a:p>
        </p:txBody>
      </p:sp>
      <p:sp>
        <p:nvSpPr>
          <p:cNvPr id="8" name="object 8"/>
          <p:cNvSpPr/>
          <p:nvPr/>
        </p:nvSpPr>
        <p:spPr>
          <a:xfrm>
            <a:off x="4082296" y="510031"/>
            <a:ext cx="139700" cy="5080"/>
          </a:xfrm>
          <a:custGeom>
            <a:avLst/>
            <a:gdLst/>
            <a:ahLst/>
            <a:cxnLst/>
            <a:rect l="l" t="t" r="r" b="b"/>
            <a:pathLst>
              <a:path w="139700" h="5079">
                <a:moveTo>
                  <a:pt x="139310" y="0"/>
                </a:moveTo>
                <a:lnTo>
                  <a:pt x="89690" y="2263"/>
                </a:lnTo>
                <a:lnTo>
                  <a:pt x="38811" y="3954"/>
                </a:lnTo>
                <a:lnTo>
                  <a:pt x="12990" y="4593"/>
                </a:lnTo>
                <a:lnTo>
                  <a:pt x="0" y="4863"/>
                </a:lnTo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 smtClean="0">
              <a:solidFill>
                <a:prstClr val="black"/>
              </a:solidFill>
            </a:endParaRPr>
          </a:p>
        </p:txBody>
      </p:sp>
      <p:sp>
        <p:nvSpPr>
          <p:cNvPr id="9" name="object 9"/>
          <p:cNvSpPr/>
          <p:nvPr/>
        </p:nvSpPr>
        <p:spPr>
          <a:xfrm>
            <a:off x="5437246" y="544015"/>
            <a:ext cx="87630" cy="22225"/>
          </a:xfrm>
          <a:custGeom>
            <a:avLst/>
            <a:gdLst/>
            <a:ahLst/>
            <a:cxnLst/>
            <a:rect l="l" t="t" r="r" b="b"/>
            <a:pathLst>
              <a:path w="87629" h="22225">
                <a:moveTo>
                  <a:pt x="87126" y="21896"/>
                </a:moveTo>
                <a:lnTo>
                  <a:pt x="45714" y="12762"/>
                </a:lnTo>
                <a:lnTo>
                  <a:pt x="10399" y="3253"/>
                </a:lnTo>
                <a:lnTo>
                  <a:pt x="0" y="0"/>
                </a:lnTo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 smtClean="0">
              <a:solidFill>
                <a:prstClr val="black"/>
              </a:solidFill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7180048" y="508000"/>
            <a:ext cx="29209" cy="22225"/>
          </a:xfrm>
          <a:custGeom>
            <a:avLst/>
            <a:gdLst/>
            <a:ahLst/>
            <a:cxnLst/>
            <a:rect l="l" t="t" r="r" b="b"/>
            <a:pathLst>
              <a:path w="29209" h="22225">
                <a:moveTo>
                  <a:pt x="28725" y="0"/>
                </a:moveTo>
                <a:lnTo>
                  <a:pt x="22470" y="7380"/>
                </a:lnTo>
                <a:lnTo>
                  <a:pt x="12883" y="14698"/>
                </a:lnTo>
                <a:lnTo>
                  <a:pt x="0" y="21953"/>
                </a:lnTo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 smtClean="0">
              <a:solidFill>
                <a:prstClr val="black"/>
              </a:solidFill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7932039" y="350647"/>
            <a:ext cx="443865" cy="95250"/>
          </a:xfrm>
          <a:custGeom>
            <a:avLst/>
            <a:gdLst/>
            <a:ahLst/>
            <a:cxnLst/>
            <a:rect l="l" t="t" r="r" b="b"/>
            <a:pathLst>
              <a:path w="443865" h="95250">
                <a:moveTo>
                  <a:pt x="0" y="0"/>
                </a:moveTo>
                <a:lnTo>
                  <a:pt x="40249" y="2791"/>
                </a:lnTo>
                <a:lnTo>
                  <a:pt x="78929" y="5862"/>
                </a:lnTo>
                <a:lnTo>
                  <a:pt x="151363" y="12794"/>
                </a:lnTo>
                <a:lnTo>
                  <a:pt x="216855" y="20698"/>
                </a:lnTo>
                <a:lnTo>
                  <a:pt x="274960" y="29478"/>
                </a:lnTo>
                <a:lnTo>
                  <a:pt x="325231" y="39036"/>
                </a:lnTo>
                <a:lnTo>
                  <a:pt x="367223" y="49277"/>
                </a:lnTo>
                <a:lnTo>
                  <a:pt x="413712" y="65704"/>
                </a:lnTo>
                <a:lnTo>
                  <a:pt x="442560" y="89091"/>
                </a:lnTo>
                <a:lnTo>
                  <a:pt x="443483" y="95122"/>
                </a:lnTo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 smtClean="0">
              <a:solidFill>
                <a:prstClr val="black"/>
              </a:solidFill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8793543" y="249300"/>
            <a:ext cx="184785" cy="34290"/>
          </a:xfrm>
          <a:custGeom>
            <a:avLst/>
            <a:gdLst/>
            <a:ahLst/>
            <a:cxnLst/>
            <a:rect l="l" t="t" r="r" b="b"/>
            <a:pathLst>
              <a:path w="184784" h="34289">
                <a:moveTo>
                  <a:pt x="184594" y="0"/>
                </a:moveTo>
                <a:lnTo>
                  <a:pt x="146551" y="10108"/>
                </a:lnTo>
                <a:lnTo>
                  <a:pt x="100081" y="19544"/>
                </a:lnTo>
                <a:lnTo>
                  <a:pt x="60001" y="26128"/>
                </a:lnTo>
                <a:lnTo>
                  <a:pt x="15679" y="32248"/>
                </a:lnTo>
                <a:lnTo>
                  <a:pt x="0" y="34179"/>
                </a:lnTo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 smtClean="0">
              <a:solidFill>
                <a:prstClr val="black"/>
              </a:solidFill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8504301" y="116839"/>
            <a:ext cx="11430" cy="17145"/>
          </a:xfrm>
          <a:custGeom>
            <a:avLst/>
            <a:gdLst/>
            <a:ahLst/>
            <a:cxnLst/>
            <a:rect l="l" t="t" r="r" b="b"/>
            <a:pathLst>
              <a:path w="11429" h="17144">
                <a:moveTo>
                  <a:pt x="0" y="0"/>
                </a:moveTo>
                <a:lnTo>
                  <a:pt x="7492" y="5587"/>
                </a:lnTo>
                <a:lnTo>
                  <a:pt x="11048" y="11175"/>
                </a:lnTo>
                <a:lnTo>
                  <a:pt x="10413" y="16890"/>
                </a:lnTo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 smtClean="0">
              <a:solidFill>
                <a:prstClr val="black"/>
              </a:solidFill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7243064" y="76043"/>
            <a:ext cx="99060" cy="21590"/>
          </a:xfrm>
          <a:custGeom>
            <a:avLst/>
            <a:gdLst/>
            <a:ahLst/>
            <a:cxnLst/>
            <a:rect l="l" t="t" r="r" b="b"/>
            <a:pathLst>
              <a:path w="99059" h="21590">
                <a:moveTo>
                  <a:pt x="0" y="21111"/>
                </a:moveTo>
                <a:lnTo>
                  <a:pt x="43837" y="10098"/>
                </a:lnTo>
                <a:lnTo>
                  <a:pt x="84170" y="2428"/>
                </a:lnTo>
                <a:lnTo>
                  <a:pt x="98981" y="0"/>
                </a:lnTo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 smtClean="0">
              <a:solidFill>
                <a:prstClr val="black"/>
              </a:solidFill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6296786" y="89439"/>
            <a:ext cx="46990" cy="18415"/>
          </a:xfrm>
          <a:custGeom>
            <a:avLst/>
            <a:gdLst/>
            <a:ahLst/>
            <a:cxnLst/>
            <a:rect l="l" t="t" r="r" b="b"/>
            <a:pathLst>
              <a:path w="46989" h="18414">
                <a:moveTo>
                  <a:pt x="0" y="18002"/>
                </a:moveTo>
                <a:lnTo>
                  <a:pt x="8689" y="13340"/>
                </a:lnTo>
                <a:lnTo>
                  <a:pt x="19427" y="8778"/>
                </a:lnTo>
                <a:lnTo>
                  <a:pt x="32200" y="4328"/>
                </a:lnTo>
                <a:lnTo>
                  <a:pt x="46999" y="0"/>
                </a:lnTo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 smtClean="0">
              <a:solidFill>
                <a:prstClr val="black"/>
              </a:solidFill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5186298" y="113664"/>
            <a:ext cx="177165" cy="18415"/>
          </a:xfrm>
          <a:custGeom>
            <a:avLst/>
            <a:gdLst/>
            <a:ahLst/>
            <a:cxnLst/>
            <a:rect l="l" t="t" r="r" b="b"/>
            <a:pathLst>
              <a:path w="177164" h="18414">
                <a:moveTo>
                  <a:pt x="0" y="0"/>
                </a:moveTo>
                <a:lnTo>
                  <a:pt x="40623" y="3381"/>
                </a:lnTo>
                <a:lnTo>
                  <a:pt x="79840" y="7014"/>
                </a:lnTo>
                <a:lnTo>
                  <a:pt x="129802" y="12261"/>
                </a:lnTo>
                <a:lnTo>
                  <a:pt x="165422" y="16509"/>
                </a:lnTo>
                <a:lnTo>
                  <a:pt x="176926" y="17986"/>
                </a:lnTo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 smtClean="0">
              <a:solidFill>
                <a:prstClr val="black"/>
              </a:solidFill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3815556" y="241893"/>
            <a:ext cx="24130" cy="13335"/>
          </a:xfrm>
          <a:custGeom>
            <a:avLst/>
            <a:gdLst/>
            <a:ahLst/>
            <a:cxnLst/>
            <a:rect l="l" t="t" r="r" b="b"/>
            <a:pathLst>
              <a:path w="24129" h="13335">
                <a:moveTo>
                  <a:pt x="24034" y="13122"/>
                </a:moveTo>
                <a:lnTo>
                  <a:pt x="10635" y="6638"/>
                </a:lnTo>
                <a:lnTo>
                  <a:pt x="0" y="0"/>
                </a:lnTo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 smtClean="0">
              <a:solidFill>
                <a:prstClr val="black"/>
              </a:solidFill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4188333" y="152552"/>
            <a:ext cx="3652520" cy="3613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/>
            <a:r>
              <a:rPr sz="1200" spc="-5" dirty="0">
                <a:solidFill>
                  <a:prstClr val="black"/>
                </a:solidFill>
                <a:cs typeface="Calibri"/>
              </a:rPr>
              <a:t>Н</a:t>
            </a:r>
            <a:r>
              <a:rPr sz="1200" dirty="0">
                <a:solidFill>
                  <a:prstClr val="black"/>
                </a:solidFill>
                <a:cs typeface="Calibri"/>
              </a:rPr>
              <a:t>ечет</a:t>
            </a:r>
            <a:r>
              <a:rPr sz="1200" spc="-20" dirty="0">
                <a:solidFill>
                  <a:prstClr val="black"/>
                </a:solidFill>
                <a:cs typeface="Calibri"/>
              </a:rPr>
              <a:t>к</a:t>
            </a:r>
            <a:r>
              <a:rPr sz="1200" dirty="0">
                <a:solidFill>
                  <a:prstClr val="black"/>
                </a:solidFill>
                <a:cs typeface="Calibri"/>
              </a:rPr>
              <a:t>ость</a:t>
            </a:r>
            <a:r>
              <a:rPr sz="1200" spc="-10" dirty="0">
                <a:solidFill>
                  <a:prstClr val="black"/>
                </a:solidFill>
                <a:cs typeface="Calibri"/>
              </a:rPr>
              <a:t> </a:t>
            </a:r>
            <a:r>
              <a:rPr sz="1200" spc="-5" dirty="0">
                <a:solidFill>
                  <a:prstClr val="black"/>
                </a:solidFill>
                <a:cs typeface="Calibri"/>
              </a:rPr>
              <a:t>П</a:t>
            </a:r>
            <a:r>
              <a:rPr sz="1200" dirty="0">
                <a:solidFill>
                  <a:prstClr val="black"/>
                </a:solidFill>
                <a:cs typeface="Calibri"/>
              </a:rPr>
              <a:t>П</a:t>
            </a:r>
            <a:r>
              <a:rPr sz="1200" spc="10" dirty="0">
                <a:solidFill>
                  <a:prstClr val="black"/>
                </a:solidFill>
                <a:cs typeface="Calibri"/>
              </a:rPr>
              <a:t> </a:t>
            </a:r>
            <a:r>
              <a:rPr sz="1200" dirty="0">
                <a:solidFill>
                  <a:prstClr val="black"/>
                </a:solidFill>
                <a:cs typeface="Calibri"/>
              </a:rPr>
              <a:t>по</a:t>
            </a:r>
            <a:r>
              <a:rPr sz="1200" spc="-5" dirty="0">
                <a:solidFill>
                  <a:prstClr val="black"/>
                </a:solidFill>
                <a:cs typeface="Calibri"/>
              </a:rPr>
              <a:t>з</a:t>
            </a:r>
            <a:r>
              <a:rPr sz="1200" dirty="0">
                <a:solidFill>
                  <a:prstClr val="black"/>
                </a:solidFill>
                <a:cs typeface="Calibri"/>
              </a:rPr>
              <a:t>в</a:t>
            </a:r>
            <a:r>
              <a:rPr sz="1200" spc="-25" dirty="0">
                <a:solidFill>
                  <a:prstClr val="black"/>
                </a:solidFill>
                <a:cs typeface="Calibri"/>
              </a:rPr>
              <a:t>о</a:t>
            </a:r>
            <a:r>
              <a:rPr sz="1200" dirty="0">
                <a:solidFill>
                  <a:prstClr val="black"/>
                </a:solidFill>
                <a:cs typeface="Calibri"/>
              </a:rPr>
              <a:t>л</a:t>
            </a:r>
            <a:r>
              <a:rPr sz="1200" spc="-10" dirty="0">
                <a:solidFill>
                  <a:prstClr val="black"/>
                </a:solidFill>
                <a:cs typeface="Calibri"/>
              </a:rPr>
              <a:t>я</a:t>
            </a:r>
            <a:r>
              <a:rPr sz="1200" dirty="0">
                <a:solidFill>
                  <a:prstClr val="black"/>
                </a:solidFill>
                <a:cs typeface="Calibri"/>
              </a:rPr>
              <a:t>ет</a:t>
            </a:r>
            <a:r>
              <a:rPr sz="1200" spc="15" dirty="0">
                <a:solidFill>
                  <a:prstClr val="black"/>
                </a:solidFill>
                <a:cs typeface="Calibri"/>
              </a:rPr>
              <a:t> </a:t>
            </a:r>
            <a:r>
              <a:rPr sz="1200" spc="-10" dirty="0">
                <a:solidFill>
                  <a:prstClr val="black"/>
                </a:solidFill>
                <a:cs typeface="Calibri"/>
              </a:rPr>
              <a:t>н</a:t>
            </a:r>
            <a:r>
              <a:rPr sz="1200" dirty="0">
                <a:solidFill>
                  <a:prstClr val="black"/>
                </a:solidFill>
                <a:cs typeface="Calibri"/>
              </a:rPr>
              <a:t>е</a:t>
            </a:r>
            <a:r>
              <a:rPr sz="1200" spc="-20" dirty="0">
                <a:solidFill>
                  <a:prstClr val="black"/>
                </a:solidFill>
                <a:cs typeface="Calibri"/>
              </a:rPr>
              <a:t>к</a:t>
            </a:r>
            <a:r>
              <a:rPr sz="1200" spc="-10" dirty="0">
                <a:solidFill>
                  <a:prstClr val="black"/>
                </a:solidFill>
                <a:cs typeface="Calibri"/>
              </a:rPr>
              <a:t>от</a:t>
            </a:r>
            <a:r>
              <a:rPr sz="1200" dirty="0">
                <a:solidFill>
                  <a:prstClr val="black"/>
                </a:solidFill>
                <a:cs typeface="Calibri"/>
              </a:rPr>
              <a:t>о</a:t>
            </a:r>
            <a:r>
              <a:rPr sz="1200" spc="5" dirty="0">
                <a:solidFill>
                  <a:prstClr val="black"/>
                </a:solidFill>
                <a:cs typeface="Calibri"/>
              </a:rPr>
              <a:t>р</a:t>
            </a:r>
            <a:r>
              <a:rPr sz="1200" dirty="0">
                <a:solidFill>
                  <a:prstClr val="black"/>
                </a:solidFill>
                <a:cs typeface="Calibri"/>
              </a:rPr>
              <a:t>ым</a:t>
            </a:r>
            <a:r>
              <a:rPr sz="1200" spc="-5" dirty="0">
                <a:solidFill>
                  <a:prstClr val="black"/>
                </a:solidFill>
                <a:cs typeface="Calibri"/>
              </a:rPr>
              <a:t> э</a:t>
            </a:r>
            <a:r>
              <a:rPr sz="1200" spc="-20" dirty="0">
                <a:solidFill>
                  <a:prstClr val="black"/>
                </a:solidFill>
                <a:cs typeface="Calibri"/>
              </a:rPr>
              <a:t>к</a:t>
            </a:r>
            <a:r>
              <a:rPr sz="1200" spc="-5" dirty="0">
                <a:solidFill>
                  <a:prstClr val="black"/>
                </a:solidFill>
                <a:cs typeface="Calibri"/>
              </a:rPr>
              <a:t>с</a:t>
            </a:r>
            <a:r>
              <a:rPr sz="1200" dirty="0">
                <a:solidFill>
                  <a:prstClr val="black"/>
                </a:solidFill>
                <a:cs typeface="Calibri"/>
              </a:rPr>
              <a:t>пертам</a:t>
            </a:r>
            <a:endParaRPr sz="1200">
              <a:solidFill>
                <a:prstClr val="black"/>
              </a:solidFill>
              <a:cs typeface="Calibri"/>
            </a:endParaRPr>
          </a:p>
          <a:p>
            <a:pPr algn="ctr"/>
            <a:r>
              <a:rPr sz="1200" spc="-5" dirty="0">
                <a:solidFill>
                  <a:prstClr val="black"/>
                </a:solidFill>
                <a:cs typeface="Calibri"/>
              </a:rPr>
              <a:t>с</a:t>
            </a:r>
            <a:r>
              <a:rPr sz="1200" dirty="0">
                <a:solidFill>
                  <a:prstClr val="black"/>
                </a:solidFill>
                <a:cs typeface="Calibri"/>
              </a:rPr>
              <a:t>читать,</a:t>
            </a:r>
            <a:r>
              <a:rPr sz="1200" spc="-20" dirty="0">
                <a:solidFill>
                  <a:prstClr val="black"/>
                </a:solidFill>
                <a:cs typeface="Calibri"/>
              </a:rPr>
              <a:t> </a:t>
            </a:r>
            <a:r>
              <a:rPr sz="1200" dirty="0">
                <a:solidFill>
                  <a:prstClr val="black"/>
                </a:solidFill>
                <a:cs typeface="Calibri"/>
              </a:rPr>
              <a:t>ч</a:t>
            </a:r>
            <a:r>
              <a:rPr sz="1200" spc="-10" dirty="0">
                <a:solidFill>
                  <a:prstClr val="black"/>
                </a:solidFill>
                <a:cs typeface="Calibri"/>
              </a:rPr>
              <a:t>т</a:t>
            </a:r>
            <a:r>
              <a:rPr sz="1200" dirty="0">
                <a:solidFill>
                  <a:prstClr val="black"/>
                </a:solidFill>
                <a:cs typeface="Calibri"/>
              </a:rPr>
              <a:t>о</a:t>
            </a:r>
            <a:r>
              <a:rPr sz="1200" spc="5" dirty="0">
                <a:solidFill>
                  <a:prstClr val="black"/>
                </a:solidFill>
                <a:cs typeface="Calibri"/>
              </a:rPr>
              <a:t> </a:t>
            </a:r>
            <a:r>
              <a:rPr sz="1200" dirty="0">
                <a:solidFill>
                  <a:prstClr val="black"/>
                </a:solidFill>
                <a:cs typeface="Calibri"/>
              </a:rPr>
              <a:t>о</a:t>
            </a:r>
            <a:r>
              <a:rPr sz="1200" spc="-10" dirty="0">
                <a:solidFill>
                  <a:prstClr val="black"/>
                </a:solidFill>
                <a:cs typeface="Calibri"/>
              </a:rPr>
              <a:t>н</a:t>
            </a:r>
            <a:r>
              <a:rPr sz="1200" dirty="0">
                <a:solidFill>
                  <a:prstClr val="black"/>
                </a:solidFill>
                <a:cs typeface="Calibri"/>
              </a:rPr>
              <a:t>о</a:t>
            </a:r>
            <a:r>
              <a:rPr sz="1200" spc="5" dirty="0">
                <a:solidFill>
                  <a:prstClr val="black"/>
                </a:solidFill>
                <a:cs typeface="Calibri"/>
              </a:rPr>
              <a:t> </a:t>
            </a:r>
            <a:r>
              <a:rPr sz="1200" dirty="0">
                <a:solidFill>
                  <a:prstClr val="black"/>
                </a:solidFill>
                <a:cs typeface="Calibri"/>
              </a:rPr>
              <a:t>рас</a:t>
            </a:r>
            <a:r>
              <a:rPr sz="1200" spc="-5" dirty="0">
                <a:solidFill>
                  <a:prstClr val="black"/>
                </a:solidFill>
                <a:cs typeface="Calibri"/>
              </a:rPr>
              <a:t>п</a:t>
            </a:r>
            <a:r>
              <a:rPr sz="1200" dirty="0">
                <a:solidFill>
                  <a:prstClr val="black"/>
                </a:solidFill>
                <a:cs typeface="Calibri"/>
              </a:rPr>
              <a:t>ро</a:t>
            </a:r>
            <a:r>
              <a:rPr sz="1200" spc="-5" dirty="0">
                <a:solidFill>
                  <a:prstClr val="black"/>
                </a:solidFill>
                <a:cs typeface="Calibri"/>
              </a:rPr>
              <a:t>с</a:t>
            </a:r>
            <a:r>
              <a:rPr sz="1200" dirty="0">
                <a:solidFill>
                  <a:prstClr val="black"/>
                </a:solidFill>
                <a:cs typeface="Calibri"/>
              </a:rPr>
              <a:t>т</a:t>
            </a:r>
            <a:r>
              <a:rPr sz="1200" spc="5" dirty="0">
                <a:solidFill>
                  <a:prstClr val="black"/>
                </a:solidFill>
                <a:cs typeface="Calibri"/>
              </a:rPr>
              <a:t>р</a:t>
            </a:r>
            <a:r>
              <a:rPr sz="1200" dirty="0">
                <a:solidFill>
                  <a:prstClr val="black"/>
                </a:solidFill>
                <a:cs typeface="Calibri"/>
              </a:rPr>
              <a:t>а</a:t>
            </a:r>
            <a:r>
              <a:rPr sz="1200" spc="-5" dirty="0">
                <a:solidFill>
                  <a:prstClr val="black"/>
                </a:solidFill>
                <a:cs typeface="Calibri"/>
              </a:rPr>
              <a:t>ня</a:t>
            </a:r>
            <a:r>
              <a:rPr sz="1200" dirty="0">
                <a:solidFill>
                  <a:prstClr val="black"/>
                </a:solidFill>
                <a:cs typeface="Calibri"/>
              </a:rPr>
              <a:t>е</a:t>
            </a:r>
            <a:r>
              <a:rPr sz="1200" spc="-10" dirty="0">
                <a:solidFill>
                  <a:prstClr val="black"/>
                </a:solidFill>
                <a:cs typeface="Calibri"/>
              </a:rPr>
              <a:t>т</a:t>
            </a:r>
            <a:r>
              <a:rPr sz="1200" spc="-5" dirty="0">
                <a:solidFill>
                  <a:prstClr val="black"/>
                </a:solidFill>
                <a:cs typeface="Calibri"/>
              </a:rPr>
              <a:t>с</a:t>
            </a:r>
            <a:r>
              <a:rPr sz="1200" dirty="0">
                <a:solidFill>
                  <a:prstClr val="black"/>
                </a:solidFill>
                <a:cs typeface="Calibri"/>
              </a:rPr>
              <a:t>я</a:t>
            </a:r>
            <a:r>
              <a:rPr sz="1200" spc="-5" dirty="0">
                <a:solidFill>
                  <a:prstClr val="black"/>
                </a:solidFill>
                <a:cs typeface="Calibri"/>
              </a:rPr>
              <a:t> </a:t>
            </a:r>
            <a:r>
              <a:rPr sz="1200" spc="-10" dirty="0">
                <a:solidFill>
                  <a:prstClr val="black"/>
                </a:solidFill>
                <a:cs typeface="Calibri"/>
              </a:rPr>
              <a:t>т</a:t>
            </a:r>
            <a:r>
              <a:rPr sz="1200" spc="-25" dirty="0">
                <a:solidFill>
                  <a:prstClr val="black"/>
                </a:solidFill>
                <a:cs typeface="Calibri"/>
              </a:rPr>
              <a:t>о</a:t>
            </a:r>
            <a:r>
              <a:rPr sz="1200" dirty="0">
                <a:solidFill>
                  <a:prstClr val="black"/>
                </a:solidFill>
                <a:cs typeface="Calibri"/>
              </a:rPr>
              <a:t>ль</a:t>
            </a:r>
            <a:r>
              <a:rPr sz="1200" spc="-20" dirty="0">
                <a:solidFill>
                  <a:prstClr val="black"/>
                </a:solidFill>
                <a:cs typeface="Calibri"/>
              </a:rPr>
              <a:t>к</a:t>
            </a:r>
            <a:r>
              <a:rPr sz="1200" dirty="0">
                <a:solidFill>
                  <a:prstClr val="black"/>
                </a:solidFill>
                <a:cs typeface="Calibri"/>
              </a:rPr>
              <a:t>о</a:t>
            </a:r>
            <a:r>
              <a:rPr sz="1200" spc="5" dirty="0">
                <a:solidFill>
                  <a:prstClr val="black"/>
                </a:solidFill>
                <a:cs typeface="Calibri"/>
              </a:rPr>
              <a:t> </a:t>
            </a:r>
            <a:r>
              <a:rPr sz="1200" spc="-10" dirty="0">
                <a:solidFill>
                  <a:prstClr val="black"/>
                </a:solidFill>
                <a:cs typeface="Calibri"/>
              </a:rPr>
              <a:t>н</a:t>
            </a:r>
            <a:r>
              <a:rPr sz="1200" dirty="0">
                <a:solidFill>
                  <a:prstClr val="black"/>
                </a:solidFill>
                <a:cs typeface="Calibri"/>
              </a:rPr>
              <a:t>а</a:t>
            </a:r>
            <a:r>
              <a:rPr sz="1200" spc="25" dirty="0">
                <a:solidFill>
                  <a:prstClr val="black"/>
                </a:solidFill>
                <a:cs typeface="Calibri"/>
              </a:rPr>
              <a:t> </a:t>
            </a:r>
            <a:r>
              <a:rPr sz="1200" dirty="0">
                <a:solidFill>
                  <a:prstClr val="black"/>
                </a:solidFill>
                <a:cs typeface="Calibri"/>
              </a:rPr>
              <a:t>мо</a:t>
            </a:r>
            <a:r>
              <a:rPr sz="1200" spc="-10" dirty="0">
                <a:solidFill>
                  <a:prstClr val="black"/>
                </a:solidFill>
                <a:cs typeface="Calibri"/>
              </a:rPr>
              <a:t>н</a:t>
            </a:r>
            <a:r>
              <a:rPr sz="1200" spc="-25" dirty="0">
                <a:solidFill>
                  <a:prstClr val="black"/>
                </a:solidFill>
                <a:cs typeface="Calibri"/>
              </a:rPr>
              <a:t>о</a:t>
            </a:r>
            <a:r>
              <a:rPr sz="1200" dirty="0">
                <a:solidFill>
                  <a:prstClr val="black"/>
                </a:solidFill>
                <a:cs typeface="Calibri"/>
              </a:rPr>
              <a:t>л</a:t>
            </a:r>
            <a:r>
              <a:rPr sz="1200" spc="-10" dirty="0">
                <a:solidFill>
                  <a:prstClr val="black"/>
                </a:solidFill>
                <a:cs typeface="Calibri"/>
              </a:rPr>
              <a:t>о</a:t>
            </a:r>
            <a:r>
              <a:rPr sz="1200" dirty="0">
                <a:solidFill>
                  <a:prstClr val="black"/>
                </a:solidFill>
                <a:cs typeface="Calibri"/>
              </a:rPr>
              <a:t>т</a:t>
            </a:r>
            <a:r>
              <a:rPr sz="1200" spc="10" dirty="0">
                <a:solidFill>
                  <a:prstClr val="black"/>
                </a:solidFill>
                <a:cs typeface="Calibri"/>
              </a:rPr>
              <a:t>ы</a:t>
            </a:r>
            <a:r>
              <a:rPr sz="1200" dirty="0">
                <a:solidFill>
                  <a:prstClr val="black"/>
                </a:solidFill>
                <a:cs typeface="Calibri"/>
              </a:rPr>
              <a:t>.</a:t>
            </a:r>
            <a:endParaRPr sz="1200">
              <a:solidFill>
                <a:prstClr val="black"/>
              </a:solidFill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46693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834" name="Заголовок 1"/>
          <p:cNvSpPr>
            <a:spLocks noGrp="1"/>
          </p:cNvSpPr>
          <p:nvPr>
            <p:ph type="title"/>
          </p:nvPr>
        </p:nvSpPr>
        <p:spPr>
          <a:xfrm>
            <a:off x="609600" y="0"/>
            <a:ext cx="8077200" cy="1514475"/>
          </a:xfrm>
        </p:spPr>
        <p:txBody>
          <a:bodyPr/>
          <a:lstStyle/>
          <a:p>
            <a:pPr algn="ctr">
              <a:lnSpc>
                <a:spcPct val="106000"/>
              </a:lnSpc>
              <a:spcAft>
                <a:spcPts val="800"/>
              </a:spcAft>
            </a:pPr>
            <a:r>
              <a:rPr lang="ru-RU" alt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Изменения</a:t>
            </a:r>
            <a:r>
              <a:rPr lang="ru-RU" altLang="ru-RU" sz="20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вступающие  в силу с 01 июля  2018 года    </a:t>
            </a:r>
            <a:r>
              <a:rPr lang="ru-RU" altLang="ru-RU" sz="2400" smtClean="0">
                <a:solidFill>
                  <a:srgbClr val="FF0000"/>
                </a:solidFill>
                <a:cs typeface="Times New Roman" panose="02020603050405020304" pitchFamily="18" charset="0"/>
              </a:rPr>
              <a:t/>
            </a:r>
            <a:br>
              <a:rPr lang="ru-RU" altLang="ru-RU" sz="2400" smtClean="0">
                <a:solidFill>
                  <a:srgbClr val="FF0000"/>
                </a:solidFill>
                <a:cs typeface="Times New Roman" panose="02020603050405020304" pitchFamily="18" charset="0"/>
              </a:rPr>
            </a:br>
            <a:r>
              <a:rPr lang="en-US" altLang="ru-RU" sz="2400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/>
            </a:r>
            <a:br>
              <a:rPr lang="en-US" altLang="ru-RU" sz="2400" dirty="0" smtClean="0">
                <a:solidFill>
                  <a:srgbClr val="FF0000"/>
                </a:solidFill>
                <a:cs typeface="Times New Roman" panose="02020603050405020304" pitchFamily="18" charset="0"/>
              </a:rPr>
            </a:br>
            <a:r>
              <a:rPr lang="ru-RU" altLang="ru-RU" sz="2400" dirty="0" smtClean="0">
                <a:solidFill>
                  <a:srgbClr val="FF0000"/>
                </a:solidFill>
              </a:rPr>
              <a:t>           </a:t>
            </a:r>
            <a:endParaRPr lang="ru-RU" altLang="ru-RU" sz="2400" b="1" dirty="0" smtClean="0">
              <a:solidFill>
                <a:srgbClr val="FF0000"/>
              </a:solidFill>
            </a:endParaRPr>
          </a:p>
        </p:txBody>
      </p:sp>
      <p:sp>
        <p:nvSpPr>
          <p:cNvPr id="504835" name="Объект 2"/>
          <p:cNvSpPr>
            <a:spLocks noGrp="1"/>
          </p:cNvSpPr>
          <p:nvPr>
            <p:ph sz="quarter" idx="1"/>
          </p:nvPr>
        </p:nvSpPr>
        <p:spPr>
          <a:xfrm>
            <a:off x="609600" y="1019175"/>
            <a:ext cx="8229600" cy="4937125"/>
          </a:xfrm>
        </p:spPr>
        <p:txBody>
          <a:bodyPr/>
          <a:lstStyle/>
          <a:p>
            <a:r>
              <a:rPr lang="ru-RU" altLang="ru-RU" sz="2000" b="1" smtClean="0">
                <a:solidFill>
                  <a:srgbClr val="C00000"/>
                </a:solidFill>
              </a:rPr>
              <a:t>Усовершенствовано регулирование закупок, подпадающих под запреты, ограничения или условия допуска иностранных ТРУ</a:t>
            </a:r>
          </a:p>
          <a:p>
            <a:r>
              <a:rPr lang="ru-RU" altLang="ru-RU" sz="2000" smtClean="0"/>
              <a:t>Введено следующее правило: если в заявке нет документа, подтверждающего происхождение ТРУ из РФ или ЕАЭС, она приравнивается к заявкам, в которых предлагаются к поставке иностранные ТРУ.</a:t>
            </a:r>
          </a:p>
          <a:p>
            <a:r>
              <a:rPr lang="ru-RU" altLang="ru-RU" sz="2000" smtClean="0"/>
              <a:t>Отсутствие документа, подтверждающего соответствие предлагаемых ТРУ установленному </a:t>
            </a:r>
            <a:r>
              <a:rPr lang="ru-RU" altLang="ru-RU" sz="2000" i="1" smtClean="0"/>
              <a:t>запрету</a:t>
            </a:r>
            <a:r>
              <a:rPr lang="ru-RU" altLang="ru-RU" sz="2000" smtClean="0"/>
              <a:t> на закупку иностранных ТРУ, является основанием для отклонения заявки. В случае отсутствия документов, подтверждающих соответствие предлагаемых ТРУ </a:t>
            </a:r>
            <a:r>
              <a:rPr lang="ru-RU" altLang="ru-RU" sz="2000" i="1" smtClean="0"/>
              <a:t>ограничениям</a:t>
            </a:r>
            <a:r>
              <a:rPr lang="ru-RU" altLang="ru-RU" sz="2000" smtClean="0"/>
              <a:t> или </a:t>
            </a:r>
            <a:r>
              <a:rPr lang="ru-RU" altLang="ru-RU" sz="2000" i="1" smtClean="0"/>
              <a:t>условиям допуска</a:t>
            </a:r>
            <a:r>
              <a:rPr lang="ru-RU" altLang="ru-RU" sz="2000" smtClean="0"/>
              <a:t> иностранных ТРУ, решение об отклонении заявки принимается в соответствии с нормативными правовыми актами, устанавливающими такие ограничения или условия допуска.</a:t>
            </a:r>
          </a:p>
          <a:p>
            <a:endParaRPr lang="ru-RU" altLang="ru-RU" sz="2000" b="1" smtClean="0">
              <a:solidFill>
                <a:srgbClr val="C00000"/>
              </a:solidFill>
            </a:endParaRPr>
          </a:p>
          <a:p>
            <a:endParaRPr lang="ru-RU" altLang="ru-RU" sz="2000" smtClean="0">
              <a:solidFill>
                <a:srgbClr val="C00000"/>
              </a:solidFill>
            </a:endParaRPr>
          </a:p>
        </p:txBody>
      </p:sp>
      <p:sp>
        <p:nvSpPr>
          <p:cNvPr id="504836" name="Дата 3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504837" name="Номер слайда 4"/>
          <p:cNvSpPr>
            <a:spLocks noGrp="1"/>
          </p:cNvSpPr>
          <p:nvPr>
            <p:ph type="sldNum" sz="quarter" idx="12"/>
          </p:nvPr>
        </p:nvSpPr>
        <p:spPr bwMode="auto">
          <a:xfrm>
            <a:off x="609600" y="6356350"/>
            <a:ext cx="19812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altLang="ru-RU" smtClean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67390887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561335" y="0"/>
            <a:ext cx="5409565" cy="2286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sz="1600" spc="-15" dirty="0">
                <a:solidFill>
                  <a:srgbClr val="1F487C"/>
                </a:solidFill>
                <a:latin typeface="Arial"/>
                <a:cs typeface="Arial"/>
              </a:rPr>
              <a:t>По</a:t>
            </a:r>
            <a:r>
              <a:rPr sz="1600" spc="-10" dirty="0">
                <a:solidFill>
                  <a:srgbClr val="1F487C"/>
                </a:solidFill>
                <a:latin typeface="Arial"/>
                <a:cs typeface="Arial"/>
              </a:rPr>
              <a:t> </a:t>
            </a:r>
            <a:r>
              <a:rPr sz="1600" spc="-20" dirty="0">
                <a:solidFill>
                  <a:srgbClr val="1F487C"/>
                </a:solidFill>
                <a:latin typeface="Arial"/>
                <a:cs typeface="Arial"/>
              </a:rPr>
              <a:t>в</a:t>
            </a:r>
            <a:r>
              <a:rPr sz="1600" spc="-10" dirty="0">
                <a:solidFill>
                  <a:srgbClr val="1F487C"/>
                </a:solidFill>
                <a:latin typeface="Arial"/>
                <a:cs typeface="Arial"/>
              </a:rPr>
              <a:t>опросу при</a:t>
            </a:r>
            <a:r>
              <a:rPr sz="1600" spc="-30" dirty="0">
                <a:solidFill>
                  <a:srgbClr val="1F487C"/>
                </a:solidFill>
                <a:latin typeface="Arial"/>
                <a:cs typeface="Arial"/>
              </a:rPr>
              <a:t>м</a:t>
            </a:r>
            <a:r>
              <a:rPr sz="1600" spc="-10" dirty="0">
                <a:solidFill>
                  <a:srgbClr val="1F487C"/>
                </a:solidFill>
                <a:latin typeface="Arial"/>
                <a:cs typeface="Arial"/>
              </a:rPr>
              <a:t>енения</a:t>
            </a:r>
            <a:r>
              <a:rPr sz="1600" spc="40" dirty="0">
                <a:solidFill>
                  <a:srgbClr val="1F487C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1F487C"/>
                </a:solidFill>
                <a:latin typeface="Arial"/>
                <a:cs typeface="Arial"/>
              </a:rPr>
              <a:t>п</a:t>
            </a:r>
            <a:r>
              <a:rPr sz="1600" spc="-50" dirty="0">
                <a:solidFill>
                  <a:srgbClr val="1F487C"/>
                </a:solidFill>
                <a:latin typeface="Arial"/>
                <a:cs typeface="Arial"/>
              </a:rPr>
              <a:t>о</a:t>
            </a:r>
            <a:r>
              <a:rPr sz="1600" dirty="0">
                <a:solidFill>
                  <a:srgbClr val="1F487C"/>
                </a:solidFill>
                <a:latin typeface="Arial"/>
                <a:cs typeface="Arial"/>
              </a:rPr>
              <a:t>л</a:t>
            </a:r>
            <a:r>
              <a:rPr sz="1600" spc="-25" dirty="0">
                <a:solidFill>
                  <a:srgbClr val="1F487C"/>
                </a:solidFill>
                <a:latin typeface="Arial"/>
                <a:cs typeface="Arial"/>
              </a:rPr>
              <a:t>о</a:t>
            </a:r>
            <a:r>
              <a:rPr sz="1600" spc="-10" dirty="0">
                <a:solidFill>
                  <a:srgbClr val="1F487C"/>
                </a:solidFill>
                <a:latin typeface="Arial"/>
                <a:cs typeface="Arial"/>
              </a:rPr>
              <a:t>жен</a:t>
            </a:r>
            <a:r>
              <a:rPr sz="1600" spc="-20" dirty="0">
                <a:solidFill>
                  <a:srgbClr val="1F487C"/>
                </a:solidFill>
                <a:latin typeface="Arial"/>
                <a:cs typeface="Arial"/>
              </a:rPr>
              <a:t>и</a:t>
            </a:r>
            <a:r>
              <a:rPr sz="1600" spc="-10" dirty="0">
                <a:solidFill>
                  <a:srgbClr val="1F487C"/>
                </a:solidFill>
                <a:latin typeface="Arial"/>
                <a:cs typeface="Arial"/>
              </a:rPr>
              <a:t>й</a:t>
            </a:r>
            <a:r>
              <a:rPr sz="1600" spc="40" dirty="0">
                <a:solidFill>
                  <a:srgbClr val="1F487C"/>
                </a:solidFill>
                <a:latin typeface="Arial"/>
                <a:cs typeface="Arial"/>
              </a:rPr>
              <a:t> </a:t>
            </a:r>
            <a:r>
              <a:rPr sz="1600" spc="-15" dirty="0">
                <a:solidFill>
                  <a:srgbClr val="1F487C"/>
                </a:solidFill>
                <a:latin typeface="Arial"/>
                <a:cs typeface="Arial"/>
              </a:rPr>
              <a:t>ПП</a:t>
            </a:r>
            <a:r>
              <a:rPr sz="1600" spc="5" dirty="0">
                <a:solidFill>
                  <a:srgbClr val="1F487C"/>
                </a:solidFill>
                <a:latin typeface="Arial"/>
                <a:cs typeface="Arial"/>
              </a:rPr>
              <a:t> </a:t>
            </a:r>
            <a:r>
              <a:rPr sz="1600" spc="-25" dirty="0">
                <a:solidFill>
                  <a:srgbClr val="1F487C"/>
                </a:solidFill>
                <a:latin typeface="Arial"/>
                <a:cs typeface="Arial"/>
              </a:rPr>
              <a:t>Р</a:t>
            </a:r>
            <a:r>
              <a:rPr sz="1600" spc="-15" dirty="0">
                <a:solidFill>
                  <a:srgbClr val="1F487C"/>
                </a:solidFill>
                <a:latin typeface="Arial"/>
                <a:cs typeface="Arial"/>
              </a:rPr>
              <a:t>Ф</a:t>
            </a:r>
            <a:r>
              <a:rPr sz="1600" spc="-5" dirty="0">
                <a:solidFill>
                  <a:srgbClr val="1F487C"/>
                </a:solidFill>
                <a:latin typeface="Arial"/>
                <a:cs typeface="Arial"/>
              </a:rPr>
              <a:t> </a:t>
            </a:r>
            <a:r>
              <a:rPr sz="1600" spc="-50" dirty="0">
                <a:solidFill>
                  <a:srgbClr val="1F487C"/>
                </a:solidFill>
                <a:latin typeface="Arial"/>
                <a:cs typeface="Arial"/>
              </a:rPr>
              <a:t>о</a:t>
            </a:r>
            <a:r>
              <a:rPr sz="1600" spc="-10" dirty="0">
                <a:solidFill>
                  <a:srgbClr val="1F487C"/>
                </a:solidFill>
                <a:latin typeface="Arial"/>
                <a:cs typeface="Arial"/>
              </a:rPr>
              <a:t>т</a:t>
            </a:r>
            <a:r>
              <a:rPr sz="1600" spc="10" dirty="0">
                <a:solidFill>
                  <a:srgbClr val="1F487C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1F487C"/>
                </a:solidFill>
                <a:latin typeface="Arial"/>
                <a:cs typeface="Arial"/>
              </a:rPr>
              <a:t>30.</a:t>
            </a:r>
            <a:r>
              <a:rPr sz="1600" spc="-130" dirty="0">
                <a:solidFill>
                  <a:srgbClr val="1F487C"/>
                </a:solidFill>
                <a:latin typeface="Arial"/>
                <a:cs typeface="Arial"/>
              </a:rPr>
              <a:t>1</a:t>
            </a:r>
            <a:r>
              <a:rPr sz="1600" spc="-10" dirty="0">
                <a:solidFill>
                  <a:srgbClr val="1F487C"/>
                </a:solidFill>
                <a:latin typeface="Arial"/>
                <a:cs typeface="Arial"/>
              </a:rPr>
              <a:t>1.2015</a:t>
            </a:r>
            <a:endParaRPr sz="160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191004" y="225398"/>
            <a:ext cx="6151245" cy="4724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/>
            <a:r>
              <a:rPr sz="1600" spc="-15" dirty="0">
                <a:solidFill>
                  <a:srgbClr val="1F487C"/>
                </a:solidFill>
                <a:latin typeface="Arial"/>
                <a:cs typeface="Arial"/>
              </a:rPr>
              <a:t>Ин</a:t>
            </a:r>
            <a:r>
              <a:rPr sz="1600" spc="-30" dirty="0">
                <a:solidFill>
                  <a:srgbClr val="1F487C"/>
                </a:solidFill>
                <a:latin typeface="Arial"/>
                <a:cs typeface="Arial"/>
              </a:rPr>
              <a:t>ф</a:t>
            </a:r>
            <a:r>
              <a:rPr sz="1600" spc="-10" dirty="0">
                <a:solidFill>
                  <a:srgbClr val="1F487C"/>
                </a:solidFill>
                <a:latin typeface="Arial"/>
                <a:cs typeface="Arial"/>
              </a:rPr>
              <a:t>ор</a:t>
            </a:r>
            <a:r>
              <a:rPr sz="1600" spc="-25" dirty="0">
                <a:solidFill>
                  <a:srgbClr val="1F487C"/>
                </a:solidFill>
                <a:latin typeface="Arial"/>
                <a:cs typeface="Arial"/>
              </a:rPr>
              <a:t>м</a:t>
            </a:r>
            <a:r>
              <a:rPr sz="1600" spc="-10" dirty="0">
                <a:solidFill>
                  <a:srgbClr val="1F487C"/>
                </a:solidFill>
                <a:latin typeface="Arial"/>
                <a:cs typeface="Arial"/>
              </a:rPr>
              <a:t>ац</a:t>
            </a:r>
            <a:r>
              <a:rPr sz="1600" spc="-20" dirty="0">
                <a:solidFill>
                  <a:srgbClr val="1F487C"/>
                </a:solidFill>
                <a:latin typeface="Arial"/>
                <a:cs typeface="Arial"/>
              </a:rPr>
              <a:t>и</a:t>
            </a:r>
            <a:r>
              <a:rPr sz="1600" spc="-10" dirty="0">
                <a:solidFill>
                  <a:srgbClr val="1F487C"/>
                </a:solidFill>
                <a:latin typeface="Arial"/>
                <a:cs typeface="Arial"/>
              </a:rPr>
              <a:t>о</a:t>
            </a:r>
            <a:r>
              <a:rPr sz="1600" spc="-20" dirty="0">
                <a:solidFill>
                  <a:srgbClr val="1F487C"/>
                </a:solidFill>
                <a:latin typeface="Arial"/>
                <a:cs typeface="Arial"/>
              </a:rPr>
              <a:t>нн</a:t>
            </a:r>
            <a:r>
              <a:rPr sz="1600" spc="-10" dirty="0">
                <a:solidFill>
                  <a:srgbClr val="1F487C"/>
                </a:solidFill>
                <a:latin typeface="Arial"/>
                <a:cs typeface="Arial"/>
              </a:rPr>
              <a:t>ое</a:t>
            </a:r>
            <a:r>
              <a:rPr sz="1600" spc="40" dirty="0">
                <a:solidFill>
                  <a:srgbClr val="1F487C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1F487C"/>
                </a:solidFill>
                <a:latin typeface="Arial"/>
                <a:cs typeface="Arial"/>
              </a:rPr>
              <a:t>п</a:t>
            </a:r>
            <a:r>
              <a:rPr sz="1600" spc="-20" dirty="0">
                <a:solidFill>
                  <a:srgbClr val="1F487C"/>
                </a:solidFill>
                <a:latin typeface="Arial"/>
                <a:cs typeface="Arial"/>
              </a:rPr>
              <a:t>и</a:t>
            </a:r>
            <a:r>
              <a:rPr sz="1600" spc="-10" dirty="0">
                <a:solidFill>
                  <a:srgbClr val="1F487C"/>
                </a:solidFill>
                <a:latin typeface="Arial"/>
                <a:cs typeface="Arial"/>
              </a:rPr>
              <a:t>сь</a:t>
            </a:r>
            <a:r>
              <a:rPr sz="1600" spc="-30" dirty="0">
                <a:solidFill>
                  <a:srgbClr val="1F487C"/>
                </a:solidFill>
                <a:latin typeface="Arial"/>
                <a:cs typeface="Arial"/>
              </a:rPr>
              <a:t>м</a:t>
            </a:r>
            <a:r>
              <a:rPr sz="1600" spc="-10" dirty="0">
                <a:solidFill>
                  <a:srgbClr val="1F487C"/>
                </a:solidFill>
                <a:latin typeface="Arial"/>
                <a:cs typeface="Arial"/>
              </a:rPr>
              <a:t>о</a:t>
            </a:r>
            <a:r>
              <a:rPr sz="1600" spc="30" dirty="0">
                <a:solidFill>
                  <a:srgbClr val="1F487C"/>
                </a:solidFill>
                <a:latin typeface="Arial"/>
                <a:cs typeface="Arial"/>
              </a:rPr>
              <a:t> </a:t>
            </a:r>
            <a:r>
              <a:rPr sz="1600" spc="-25" dirty="0">
                <a:solidFill>
                  <a:srgbClr val="1F487C"/>
                </a:solidFill>
                <a:latin typeface="Arial"/>
                <a:cs typeface="Arial"/>
              </a:rPr>
              <a:t>т</a:t>
            </a:r>
            <a:r>
              <a:rPr sz="1600" spc="-10" dirty="0">
                <a:solidFill>
                  <a:srgbClr val="1F487C"/>
                </a:solidFill>
                <a:latin typeface="Arial"/>
                <a:cs typeface="Arial"/>
              </a:rPr>
              <a:t>ерор</a:t>
            </a:r>
            <a:r>
              <a:rPr sz="1600" spc="-45" dirty="0">
                <a:solidFill>
                  <a:srgbClr val="1F487C"/>
                </a:solidFill>
                <a:latin typeface="Arial"/>
                <a:cs typeface="Arial"/>
              </a:rPr>
              <a:t>г</a:t>
            </a:r>
            <a:r>
              <a:rPr sz="1600" spc="-10" dirty="0">
                <a:solidFill>
                  <a:srgbClr val="1F487C"/>
                </a:solidFill>
                <a:latin typeface="Arial"/>
                <a:cs typeface="Arial"/>
              </a:rPr>
              <a:t>а</a:t>
            </a:r>
            <a:r>
              <a:rPr sz="1600" spc="-20" dirty="0">
                <a:solidFill>
                  <a:srgbClr val="1F487C"/>
                </a:solidFill>
                <a:latin typeface="Arial"/>
                <a:cs typeface="Arial"/>
              </a:rPr>
              <a:t>н</a:t>
            </a:r>
            <a:r>
              <a:rPr sz="1600" spc="-10" dirty="0">
                <a:solidFill>
                  <a:srgbClr val="1F487C"/>
                </a:solidFill>
                <a:latin typeface="Arial"/>
                <a:cs typeface="Arial"/>
              </a:rPr>
              <a:t>ам</a:t>
            </a:r>
            <a:r>
              <a:rPr sz="1600" dirty="0">
                <a:solidFill>
                  <a:srgbClr val="1F487C"/>
                </a:solidFill>
                <a:latin typeface="Arial"/>
                <a:cs typeface="Arial"/>
              </a:rPr>
              <a:t> </a:t>
            </a:r>
            <a:r>
              <a:rPr sz="1600" spc="-55" dirty="0">
                <a:solidFill>
                  <a:srgbClr val="1F487C"/>
                </a:solidFill>
                <a:latin typeface="Arial"/>
                <a:cs typeface="Arial"/>
              </a:rPr>
              <a:t>Ф</a:t>
            </a:r>
            <a:r>
              <a:rPr sz="1600" spc="-50" dirty="0">
                <a:solidFill>
                  <a:srgbClr val="1F487C"/>
                </a:solidFill>
                <a:latin typeface="Arial"/>
                <a:cs typeface="Arial"/>
              </a:rPr>
              <a:t>А</a:t>
            </a:r>
            <a:r>
              <a:rPr sz="1600" spc="-15" dirty="0">
                <a:solidFill>
                  <a:srgbClr val="1F487C"/>
                </a:solidFill>
                <a:latin typeface="Arial"/>
                <a:cs typeface="Arial"/>
              </a:rPr>
              <a:t>С</a:t>
            </a:r>
            <a:r>
              <a:rPr sz="1600" spc="-5" dirty="0">
                <a:solidFill>
                  <a:srgbClr val="1F487C"/>
                </a:solidFill>
                <a:latin typeface="Arial"/>
                <a:cs typeface="Arial"/>
              </a:rPr>
              <a:t> </a:t>
            </a:r>
            <a:r>
              <a:rPr sz="1600" spc="-90" dirty="0">
                <a:solidFill>
                  <a:srgbClr val="1F487C"/>
                </a:solidFill>
                <a:latin typeface="Arial"/>
                <a:cs typeface="Arial"/>
              </a:rPr>
              <a:t>Р</a:t>
            </a:r>
            <a:r>
              <a:rPr sz="1600" spc="-10" dirty="0">
                <a:solidFill>
                  <a:srgbClr val="1F487C"/>
                </a:solidFill>
                <a:latin typeface="Arial"/>
                <a:cs typeface="Arial"/>
              </a:rPr>
              <a:t>ос</a:t>
            </a:r>
            <a:r>
              <a:rPr sz="1600" spc="-5" dirty="0">
                <a:solidFill>
                  <a:srgbClr val="1F487C"/>
                </a:solidFill>
                <a:latin typeface="Arial"/>
                <a:cs typeface="Arial"/>
              </a:rPr>
              <a:t>с</a:t>
            </a:r>
            <a:r>
              <a:rPr sz="1600" spc="-15" dirty="0">
                <a:solidFill>
                  <a:srgbClr val="1F487C"/>
                </a:solidFill>
                <a:latin typeface="Arial"/>
                <a:cs typeface="Arial"/>
              </a:rPr>
              <a:t>и</a:t>
            </a:r>
            <a:r>
              <a:rPr sz="1600" spc="-10" dirty="0">
                <a:solidFill>
                  <a:srgbClr val="1F487C"/>
                </a:solidFill>
                <a:latin typeface="Arial"/>
                <a:cs typeface="Arial"/>
              </a:rPr>
              <a:t>и</a:t>
            </a:r>
            <a:r>
              <a:rPr sz="1600" spc="15" dirty="0">
                <a:solidFill>
                  <a:srgbClr val="1F487C"/>
                </a:solidFill>
                <a:latin typeface="Arial"/>
                <a:cs typeface="Arial"/>
              </a:rPr>
              <a:t> </a:t>
            </a:r>
            <a:r>
              <a:rPr sz="1600" spc="-50" dirty="0">
                <a:solidFill>
                  <a:srgbClr val="1F487C"/>
                </a:solidFill>
                <a:latin typeface="Arial"/>
                <a:cs typeface="Arial"/>
              </a:rPr>
              <a:t>о</a:t>
            </a:r>
            <a:r>
              <a:rPr sz="1600" spc="-10" dirty="0">
                <a:solidFill>
                  <a:srgbClr val="1F487C"/>
                </a:solidFill>
                <a:latin typeface="Arial"/>
                <a:cs typeface="Arial"/>
              </a:rPr>
              <a:t>т</a:t>
            </a:r>
            <a:r>
              <a:rPr sz="1600" spc="5" dirty="0">
                <a:solidFill>
                  <a:srgbClr val="1F487C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1F487C"/>
                </a:solidFill>
                <a:latin typeface="Arial"/>
                <a:cs typeface="Arial"/>
              </a:rPr>
              <a:t>19.02.2</a:t>
            </a:r>
            <a:r>
              <a:rPr sz="1600" spc="-15" dirty="0">
                <a:solidFill>
                  <a:srgbClr val="1F487C"/>
                </a:solidFill>
                <a:latin typeface="Arial"/>
                <a:cs typeface="Arial"/>
              </a:rPr>
              <a:t>0</a:t>
            </a:r>
            <a:r>
              <a:rPr sz="1600" spc="-10" dirty="0">
                <a:solidFill>
                  <a:srgbClr val="1F487C"/>
                </a:solidFill>
                <a:latin typeface="Arial"/>
                <a:cs typeface="Arial"/>
              </a:rPr>
              <a:t>16</a:t>
            </a:r>
            <a:endParaRPr sz="1600">
              <a:solidFill>
                <a:prstClr val="black"/>
              </a:solidFill>
              <a:latin typeface="Arial"/>
              <a:cs typeface="Arial"/>
            </a:endParaRPr>
          </a:p>
          <a:p>
            <a:pPr marL="56515" algn="ctr"/>
            <a:r>
              <a:rPr sz="1600" u="heavy" spc="-20" dirty="0">
                <a:solidFill>
                  <a:srgbClr val="1F487C"/>
                </a:solidFill>
                <a:latin typeface="Arial"/>
                <a:cs typeface="Arial"/>
              </a:rPr>
              <a:t>№</a:t>
            </a:r>
            <a:r>
              <a:rPr sz="1600" u="heavy" spc="-10" dirty="0">
                <a:solidFill>
                  <a:srgbClr val="1F487C"/>
                </a:solidFill>
                <a:latin typeface="Arial"/>
                <a:cs typeface="Arial"/>
              </a:rPr>
              <a:t>ИА/10439/16 </a:t>
            </a:r>
            <a:endParaRPr sz="160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463675" y="469485"/>
            <a:ext cx="81915" cy="2286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sz="1600" u="heavy" spc="-5" dirty="0">
                <a:solidFill>
                  <a:srgbClr val="1F487C"/>
                </a:solidFill>
                <a:latin typeface="Arial"/>
                <a:cs typeface="Arial"/>
              </a:rPr>
              <a:t> </a:t>
            </a:r>
            <a:endParaRPr sz="160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13792" y="1131967"/>
            <a:ext cx="5991225" cy="11944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marR="5080" indent="-342900" algn="just">
              <a:buFont typeface="Wingdings"/>
              <a:buChar char=""/>
              <a:tabLst>
                <a:tab pos="355600" algn="l"/>
              </a:tabLst>
            </a:pP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Де</a:t>
            </a:r>
            <a:r>
              <a:rPr sz="2000" spc="-20" dirty="0">
                <a:solidFill>
                  <a:prstClr val="black"/>
                </a:solidFill>
                <a:latin typeface="Arial"/>
                <a:cs typeface="Arial"/>
              </a:rPr>
              <a:t>й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ств</a:t>
            </a:r>
            <a:r>
              <a:rPr sz="2000" spc="-15" dirty="0">
                <a:solidFill>
                  <a:prstClr val="black"/>
                </a:solidFill>
                <a:latin typeface="Arial"/>
                <a:cs typeface="Arial"/>
              </a:rPr>
              <a:t>и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е </a:t>
            </a:r>
            <a:r>
              <a:rPr sz="2000" spc="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spc="-15" dirty="0">
                <a:solidFill>
                  <a:prstClr val="black"/>
                </a:solidFill>
                <a:latin typeface="Arial"/>
                <a:cs typeface="Arial"/>
              </a:rPr>
              <a:t>П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П </a:t>
            </a:r>
            <a:r>
              <a:rPr sz="2000" spc="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1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2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89 </a:t>
            </a:r>
            <a:r>
              <a:rPr sz="2000" spc="-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р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а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с</a:t>
            </a:r>
            <a:r>
              <a:rPr sz="2000" spc="-15" dirty="0">
                <a:solidFill>
                  <a:prstClr val="black"/>
                </a:solidFill>
                <a:latin typeface="Arial"/>
                <a:cs typeface="Arial"/>
              </a:rPr>
              <a:t>п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ро</a:t>
            </a:r>
            <a:r>
              <a:rPr sz="2000" spc="5" dirty="0">
                <a:solidFill>
                  <a:prstClr val="black"/>
                </a:solidFill>
                <a:latin typeface="Arial"/>
                <a:cs typeface="Arial"/>
              </a:rPr>
              <a:t>с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тр</a:t>
            </a:r>
            <a:r>
              <a:rPr sz="2000" spc="-15" dirty="0">
                <a:solidFill>
                  <a:prstClr val="black"/>
                </a:solidFill>
                <a:latin typeface="Arial"/>
                <a:cs typeface="Arial"/>
              </a:rPr>
              <a:t>а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н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я</a:t>
            </a:r>
            <a:r>
              <a:rPr sz="2000" spc="-75" dirty="0">
                <a:solidFill>
                  <a:prstClr val="black"/>
                </a:solidFill>
                <a:latin typeface="Arial"/>
                <a:cs typeface="Arial"/>
              </a:rPr>
              <a:t>е</a:t>
            </a:r>
            <a:r>
              <a:rPr sz="2000" spc="-3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ся </a:t>
            </a:r>
            <a:r>
              <a:rPr sz="2000" spc="1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b="1" spc="-6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sz="2000" b="1" spc="-50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z="2000" b="1" dirty="0">
                <a:solidFill>
                  <a:prstClr val="black"/>
                </a:solidFill>
                <a:latin typeface="Arial"/>
                <a:cs typeface="Arial"/>
              </a:rPr>
              <a:t>ль</a:t>
            </a:r>
            <a:r>
              <a:rPr sz="2000" b="1" spc="-15" dirty="0">
                <a:solidFill>
                  <a:prstClr val="black"/>
                </a:solidFill>
                <a:latin typeface="Arial"/>
                <a:cs typeface="Arial"/>
              </a:rPr>
              <a:t>к</a:t>
            </a:r>
            <a:r>
              <a:rPr sz="2000" b="1" dirty="0">
                <a:solidFill>
                  <a:prstClr val="black"/>
                </a:solidFill>
                <a:latin typeface="Arial"/>
                <a:cs typeface="Arial"/>
              </a:rPr>
              <a:t>о на </a:t>
            </a:r>
            <a:r>
              <a:rPr sz="2000" b="1" spc="-22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prstClr val="black"/>
                </a:solidFill>
                <a:latin typeface="Arial"/>
                <a:cs typeface="Arial"/>
              </a:rPr>
              <a:t>с</a:t>
            </a:r>
            <a:r>
              <a:rPr sz="2000" b="1" spc="-10" dirty="0">
                <a:solidFill>
                  <a:prstClr val="black"/>
                </a:solidFill>
                <a:latin typeface="Arial"/>
                <a:cs typeface="Arial"/>
              </a:rPr>
              <a:t>л</a:t>
            </a:r>
            <a:r>
              <a:rPr sz="2000" b="1" spc="-35" dirty="0">
                <a:solidFill>
                  <a:prstClr val="black"/>
                </a:solidFill>
                <a:latin typeface="Arial"/>
                <a:cs typeface="Arial"/>
              </a:rPr>
              <a:t>у</a:t>
            </a:r>
            <a:r>
              <a:rPr sz="2000" b="1" dirty="0">
                <a:solidFill>
                  <a:prstClr val="black"/>
                </a:solidFill>
                <a:latin typeface="Arial"/>
                <a:cs typeface="Arial"/>
              </a:rPr>
              <a:t>чаи </a:t>
            </a:r>
            <a:r>
              <a:rPr sz="2000" b="1" spc="-22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b="1" spc="-40" dirty="0">
                <a:solidFill>
                  <a:prstClr val="black"/>
                </a:solidFill>
                <a:latin typeface="Arial"/>
                <a:cs typeface="Arial"/>
              </a:rPr>
              <a:t>з</a:t>
            </a:r>
            <a:r>
              <a:rPr sz="2000" b="1" dirty="0">
                <a:solidFill>
                  <a:prstClr val="black"/>
                </a:solidFill>
                <a:latin typeface="Arial"/>
                <a:cs typeface="Arial"/>
              </a:rPr>
              <a:t>а</a:t>
            </a:r>
            <a:r>
              <a:rPr sz="2000" b="1" spc="15" dirty="0">
                <a:solidFill>
                  <a:prstClr val="black"/>
                </a:solidFill>
                <a:latin typeface="Arial"/>
                <a:cs typeface="Arial"/>
              </a:rPr>
              <a:t>к</a:t>
            </a:r>
            <a:r>
              <a:rPr sz="2000" b="1" spc="-35" dirty="0">
                <a:solidFill>
                  <a:prstClr val="black"/>
                </a:solidFill>
                <a:latin typeface="Arial"/>
                <a:cs typeface="Arial"/>
              </a:rPr>
              <a:t>у</a:t>
            </a:r>
            <a:r>
              <a:rPr sz="2000" b="1" dirty="0">
                <a:solidFill>
                  <a:prstClr val="black"/>
                </a:solidFill>
                <a:latin typeface="Arial"/>
                <a:cs typeface="Arial"/>
              </a:rPr>
              <a:t>пок </a:t>
            </a:r>
            <a:r>
              <a:rPr sz="2000" b="1" spc="-21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prstClr val="black"/>
                </a:solidFill>
                <a:latin typeface="Arial"/>
                <a:cs typeface="Arial"/>
              </a:rPr>
              <a:t>по </a:t>
            </a:r>
            <a:r>
              <a:rPr sz="2000" b="1" spc="-22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b="1" spc="-40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z="2000" b="1" dirty="0">
                <a:solidFill>
                  <a:prstClr val="black"/>
                </a:solidFill>
                <a:latin typeface="Arial"/>
                <a:cs typeface="Arial"/>
              </a:rPr>
              <a:t>дн</a:t>
            </a:r>
            <a:r>
              <a:rPr sz="2000" b="1" spc="-25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z="2000" b="1" spc="-10" dirty="0">
                <a:solidFill>
                  <a:prstClr val="black"/>
                </a:solidFill>
                <a:latin typeface="Arial"/>
                <a:cs typeface="Arial"/>
              </a:rPr>
              <a:t>м</a:t>
            </a:r>
            <a:r>
              <a:rPr sz="2000" b="1" dirty="0">
                <a:solidFill>
                  <a:prstClr val="black"/>
                </a:solidFill>
                <a:latin typeface="Arial"/>
                <a:cs typeface="Arial"/>
              </a:rPr>
              <a:t>у </a:t>
            </a:r>
            <a:r>
              <a:rPr sz="2000" b="1" spc="-26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prstClr val="black"/>
                </a:solidFill>
                <a:latin typeface="Arial"/>
                <a:cs typeface="Arial"/>
              </a:rPr>
              <a:t>МНН </a:t>
            </a:r>
            <a:r>
              <a:rPr sz="2000" b="1" spc="-229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spc="-5" dirty="0">
                <a:solidFill>
                  <a:prstClr val="black"/>
                </a:solidFill>
                <a:latin typeface="Arial"/>
                <a:cs typeface="Arial"/>
              </a:rPr>
              <a:t>ил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и </a:t>
            </a:r>
            <a:r>
              <a:rPr sz="2000" spc="-24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п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ри </a:t>
            </a:r>
            <a:r>
              <a:rPr sz="2000" spc="-50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z="2000" spc="-3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су</a:t>
            </a:r>
            <a:r>
              <a:rPr sz="2000" spc="-3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ств</a:t>
            </a:r>
            <a:r>
              <a:rPr sz="2000" spc="-15" dirty="0">
                <a:solidFill>
                  <a:prstClr val="black"/>
                </a:solidFill>
                <a:latin typeface="Arial"/>
                <a:cs typeface="Arial"/>
              </a:rPr>
              <a:t>и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и</a:t>
            </a:r>
            <a:r>
              <a:rPr sz="2000" spc="24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–</a:t>
            </a:r>
            <a:r>
              <a:rPr sz="2000" spc="23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х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и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м</a:t>
            </a:r>
            <a:r>
              <a:rPr sz="2000" spc="-15" dirty="0">
                <a:solidFill>
                  <a:prstClr val="black"/>
                </a:solidFill>
                <a:latin typeface="Arial"/>
                <a:cs typeface="Arial"/>
              </a:rPr>
              <a:t>и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чес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к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им</a:t>
            </a:r>
            <a:r>
              <a:rPr sz="2000" spc="229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spc="-5" dirty="0">
                <a:solidFill>
                  <a:prstClr val="black"/>
                </a:solidFill>
                <a:latin typeface="Arial"/>
                <a:cs typeface="Arial"/>
              </a:rPr>
              <a:t>ил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и</a:t>
            </a:r>
            <a:r>
              <a:rPr sz="2000" spc="229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г</a:t>
            </a:r>
            <a:r>
              <a:rPr sz="2000" spc="-25" dirty="0">
                <a:solidFill>
                  <a:prstClr val="black"/>
                </a:solidFill>
                <a:latin typeface="Arial"/>
                <a:cs typeface="Arial"/>
              </a:rPr>
              <a:t>р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у</a:t>
            </a:r>
            <a:r>
              <a:rPr sz="2000" spc="-15" dirty="0">
                <a:solidFill>
                  <a:prstClr val="black"/>
                </a:solidFill>
                <a:latin typeface="Arial"/>
                <a:cs typeface="Arial"/>
              </a:rPr>
              <a:t>п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п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иро</a:t>
            </a:r>
            <a:r>
              <a:rPr sz="2000" spc="-20" dirty="0">
                <a:solidFill>
                  <a:prstClr val="black"/>
                </a:solidFill>
                <a:latin typeface="Arial"/>
                <a:cs typeface="Arial"/>
              </a:rPr>
              <a:t>в</a:t>
            </a:r>
            <a:r>
              <a:rPr sz="2000" spc="-50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ч</a:t>
            </a:r>
            <a:r>
              <a:rPr sz="2000" spc="-15" dirty="0">
                <a:solidFill>
                  <a:prstClr val="black"/>
                </a:solidFill>
                <a:latin typeface="Arial"/>
                <a:cs typeface="Arial"/>
              </a:rPr>
              <a:t>н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ым на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и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мено</a:t>
            </a:r>
            <a:r>
              <a:rPr sz="2000" spc="-25" dirty="0">
                <a:solidFill>
                  <a:prstClr val="black"/>
                </a:solidFill>
                <a:latin typeface="Arial"/>
                <a:cs typeface="Arial"/>
              </a:rPr>
              <a:t>в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ан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ия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м</a:t>
            </a:r>
            <a:r>
              <a:rPr sz="2000" spc="-5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в</a:t>
            </a:r>
            <a:r>
              <a:rPr sz="2000" spc="-1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рам</a:t>
            </a:r>
            <a:r>
              <a:rPr sz="2000" spc="40" dirty="0">
                <a:solidFill>
                  <a:prstClr val="black"/>
                </a:solidFill>
                <a:latin typeface="Arial"/>
                <a:cs typeface="Arial"/>
              </a:rPr>
              <a:t>к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ах</a:t>
            </a:r>
            <a:r>
              <a:rPr sz="2000" spc="-3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spc="-50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д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н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z="2000" spc="-50" dirty="0">
                <a:solidFill>
                  <a:prstClr val="black"/>
                </a:solidFill>
                <a:latin typeface="Arial"/>
                <a:cs typeface="Arial"/>
              </a:rPr>
              <a:t>г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z="2000" spc="-1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spc="20" dirty="0">
                <a:solidFill>
                  <a:prstClr val="black"/>
                </a:solidFill>
                <a:latin typeface="Arial"/>
                <a:cs typeface="Arial"/>
              </a:rPr>
              <a:t>к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он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ра</a:t>
            </a:r>
            <a:r>
              <a:rPr sz="2000" spc="20" dirty="0">
                <a:solidFill>
                  <a:prstClr val="black"/>
                </a:solidFill>
                <a:latin typeface="Arial"/>
                <a:cs typeface="Arial"/>
              </a:rPr>
              <a:t>к</a:t>
            </a:r>
            <a:r>
              <a:rPr sz="2000" spc="-35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а.</a:t>
            </a:r>
            <a:endParaRPr sz="200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13792" y="2778141"/>
            <a:ext cx="3123565" cy="2800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indent="-342900">
              <a:buFont typeface="Wingdings"/>
              <a:buChar char=""/>
              <a:tabLst>
                <a:tab pos="355600" algn="l"/>
                <a:tab pos="2467610" algn="l"/>
                <a:tab pos="2828925" algn="l"/>
              </a:tabLst>
            </a:pP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Со</a:t>
            </a:r>
            <a:r>
              <a:rPr sz="2000" spc="-50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sz="2000" spc="-30" dirty="0">
                <a:solidFill>
                  <a:prstClr val="black"/>
                </a:solidFill>
                <a:latin typeface="Arial"/>
                <a:cs typeface="Arial"/>
              </a:rPr>
              <a:t>в</a:t>
            </a:r>
            <a:r>
              <a:rPr sz="2000" spc="-75" dirty="0">
                <a:solidFill>
                  <a:prstClr val="black"/>
                </a:solidFill>
                <a:latin typeface="Arial"/>
                <a:cs typeface="Arial"/>
              </a:rPr>
              <a:t>е</a:t>
            </a:r>
            <a:r>
              <a:rPr sz="2000" spc="-3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ст</a:t>
            </a:r>
            <a:r>
              <a:rPr sz="2000" spc="-35" dirty="0">
                <a:solidFill>
                  <a:prstClr val="black"/>
                </a:solidFill>
                <a:latin typeface="Arial"/>
                <a:cs typeface="Arial"/>
              </a:rPr>
              <a:t>в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е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нно	–	</a:t>
            </a:r>
            <a:r>
              <a:rPr sz="2000" spc="-5" dirty="0">
                <a:solidFill>
                  <a:prstClr val="black"/>
                </a:solidFill>
                <a:latin typeface="Arial"/>
                <a:cs typeface="Arial"/>
              </a:rPr>
              <a:t>не</a:t>
            </a:r>
            <a:endParaRPr sz="200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430270" y="2778141"/>
            <a:ext cx="2672715" cy="2800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tabLst>
                <a:tab pos="2374900" algn="l"/>
              </a:tabLst>
            </a:pP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ра</a:t>
            </a:r>
            <a:r>
              <a:rPr sz="2000" spc="5" dirty="0">
                <a:solidFill>
                  <a:prstClr val="black"/>
                </a:solidFill>
                <a:latin typeface="Arial"/>
                <a:cs typeface="Arial"/>
              </a:rPr>
              <a:t>с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п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р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стр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а</a:t>
            </a:r>
            <a:r>
              <a:rPr sz="2000" spc="-15" dirty="0">
                <a:solidFill>
                  <a:prstClr val="black"/>
                </a:solidFill>
                <a:latin typeface="Arial"/>
                <a:cs typeface="Arial"/>
              </a:rPr>
              <a:t>н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я</a:t>
            </a:r>
            <a:r>
              <a:rPr sz="2000" spc="-75" dirty="0">
                <a:solidFill>
                  <a:prstClr val="black"/>
                </a:solidFill>
                <a:latin typeface="Arial"/>
                <a:cs typeface="Arial"/>
              </a:rPr>
              <a:t>е</a:t>
            </a:r>
            <a:r>
              <a:rPr sz="2000" spc="-3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ся	</a:t>
            </a:r>
            <a:r>
              <a:rPr sz="2000" spc="5" dirty="0">
                <a:solidFill>
                  <a:prstClr val="black"/>
                </a:solidFill>
                <a:latin typeface="Arial"/>
                <a:cs typeface="Arial"/>
              </a:rPr>
              <a:t>на</a:t>
            </a:r>
            <a:endParaRPr sz="200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56691" y="3082941"/>
            <a:ext cx="5647690" cy="2800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за</a:t>
            </a:r>
            <a:r>
              <a:rPr sz="2000" spc="20" dirty="0">
                <a:solidFill>
                  <a:prstClr val="black"/>
                </a:solidFill>
                <a:latin typeface="Arial"/>
                <a:cs typeface="Arial"/>
              </a:rPr>
              <a:t>к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у</a:t>
            </a:r>
            <a:r>
              <a:rPr sz="2000" spc="-15" dirty="0">
                <a:solidFill>
                  <a:prstClr val="black"/>
                </a:solidFill>
                <a:latin typeface="Arial"/>
                <a:cs typeface="Arial"/>
              </a:rPr>
              <a:t>п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ки</a:t>
            </a:r>
            <a:r>
              <a:rPr sz="2000" spc="1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spc="5" dirty="0">
                <a:solidFill>
                  <a:prstClr val="black"/>
                </a:solidFill>
                <a:latin typeface="Arial"/>
                <a:cs typeface="Arial"/>
              </a:rPr>
              <a:t>Л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П</a:t>
            </a:r>
            <a:r>
              <a:rPr sz="2000" spc="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с</a:t>
            </a:r>
            <a:r>
              <a:rPr sz="2000" spc="2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р</a:t>
            </a:r>
            <a:r>
              <a:rPr sz="2000" spc="-35" dirty="0">
                <a:solidFill>
                  <a:prstClr val="black"/>
                </a:solidFill>
                <a:latin typeface="Arial"/>
                <a:cs typeface="Arial"/>
              </a:rPr>
              <a:t>а</a:t>
            </a:r>
            <a:r>
              <a:rPr sz="2000" spc="-20" dirty="0">
                <a:solidFill>
                  <a:prstClr val="black"/>
                </a:solidFill>
                <a:latin typeface="Arial"/>
                <a:cs typeface="Arial"/>
              </a:rPr>
              <a:t>з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л</a:t>
            </a:r>
            <a:r>
              <a:rPr sz="2000" spc="-20" dirty="0">
                <a:solidFill>
                  <a:prstClr val="black"/>
                </a:solidFill>
                <a:latin typeface="Arial"/>
                <a:cs typeface="Arial"/>
              </a:rPr>
              <a:t>и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чн</a:t>
            </a:r>
            <a:r>
              <a:rPr sz="2000" spc="-20" dirty="0">
                <a:solidFill>
                  <a:prstClr val="black"/>
                </a:solidFill>
                <a:latin typeface="Arial"/>
                <a:cs typeface="Arial"/>
              </a:rPr>
              <a:t>ы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ми</a:t>
            </a:r>
            <a:r>
              <a:rPr sz="2000" spc="1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МНН</a:t>
            </a:r>
            <a:r>
              <a:rPr sz="2000" spc="1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(при</a:t>
            </a:r>
            <a:r>
              <a:rPr sz="2000" spc="2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spc="-50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z="2000" spc="-45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су</a:t>
            </a:r>
            <a:r>
              <a:rPr sz="2000" spc="-3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ст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в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ии</a:t>
            </a:r>
            <a:endParaRPr sz="200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56691" y="3387494"/>
            <a:ext cx="2141220" cy="5854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tabLst>
                <a:tab pos="715010" algn="l"/>
              </a:tabLst>
            </a:pP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–	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х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им</a:t>
            </a:r>
            <a:r>
              <a:rPr sz="2000" spc="-15" dirty="0">
                <a:solidFill>
                  <a:prstClr val="black"/>
                </a:solidFill>
                <a:latin typeface="Arial"/>
                <a:cs typeface="Arial"/>
              </a:rPr>
              <a:t>иче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ским</a:t>
            </a:r>
            <a:endParaRPr sz="2000">
              <a:solidFill>
                <a:prstClr val="black"/>
              </a:solidFill>
              <a:latin typeface="Arial"/>
              <a:cs typeface="Arial"/>
            </a:endParaRPr>
          </a:p>
          <a:p>
            <a:pPr marL="12700"/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наимено</a:t>
            </a:r>
            <a:r>
              <a:rPr sz="2000" spc="-25" dirty="0">
                <a:solidFill>
                  <a:prstClr val="black"/>
                </a:solidFill>
                <a:latin typeface="Arial"/>
                <a:cs typeface="Arial"/>
              </a:rPr>
              <a:t>в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ани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я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м</a:t>
            </a:r>
            <a:r>
              <a:rPr sz="2000" spc="-5" dirty="0">
                <a:solidFill>
                  <a:prstClr val="black"/>
                </a:solidFill>
                <a:latin typeface="Arial"/>
                <a:cs typeface="Arial"/>
              </a:rPr>
              <a:t>)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.</a:t>
            </a:r>
            <a:endParaRPr sz="200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131566" y="3387494"/>
            <a:ext cx="2972435" cy="2806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tabLst>
                <a:tab pos="1003300" algn="l"/>
              </a:tabLst>
            </a:pP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ил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и	г</a:t>
            </a:r>
            <a:r>
              <a:rPr sz="2000" spc="-25" dirty="0">
                <a:solidFill>
                  <a:prstClr val="black"/>
                </a:solidFill>
                <a:latin typeface="Arial"/>
                <a:cs typeface="Arial"/>
              </a:rPr>
              <a:t>р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упп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иро</a:t>
            </a:r>
            <a:r>
              <a:rPr sz="2000" spc="-30" dirty="0">
                <a:solidFill>
                  <a:prstClr val="black"/>
                </a:solidFill>
                <a:latin typeface="Arial"/>
                <a:cs typeface="Arial"/>
              </a:rPr>
              <a:t>в</a:t>
            </a:r>
            <a:r>
              <a:rPr sz="2000" spc="-50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ч</a:t>
            </a:r>
            <a:r>
              <a:rPr sz="2000" spc="-20" dirty="0">
                <a:solidFill>
                  <a:prstClr val="black"/>
                </a:solidFill>
                <a:latin typeface="Arial"/>
                <a:cs typeface="Arial"/>
              </a:rPr>
              <a:t>н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ым</a:t>
            </a:r>
            <a:endParaRPr sz="200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6181725" y="1125474"/>
            <a:ext cx="2860675" cy="25908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0136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325116" y="21122"/>
            <a:ext cx="5932170" cy="6311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40640" algn="ctr"/>
            <a:r>
              <a:rPr sz="1400" b="1" spc="-10" dirty="0">
                <a:solidFill>
                  <a:srgbClr val="1F487C"/>
                </a:solidFill>
                <a:latin typeface="Arial"/>
                <a:cs typeface="Arial"/>
              </a:rPr>
              <a:t>Со</a:t>
            </a:r>
            <a:r>
              <a:rPr sz="1400" b="1" spc="-25" dirty="0">
                <a:solidFill>
                  <a:srgbClr val="1F487C"/>
                </a:solidFill>
                <a:latin typeface="Arial"/>
                <a:cs typeface="Arial"/>
              </a:rPr>
              <a:t>в</a:t>
            </a:r>
            <a:r>
              <a:rPr sz="1400" b="1" dirty="0">
                <a:solidFill>
                  <a:srgbClr val="1F487C"/>
                </a:solidFill>
                <a:latin typeface="Arial"/>
                <a:cs typeface="Arial"/>
              </a:rPr>
              <a:t>м</a:t>
            </a:r>
            <a:r>
              <a:rPr sz="1400" b="1" spc="-30" dirty="0">
                <a:solidFill>
                  <a:srgbClr val="1F487C"/>
                </a:solidFill>
                <a:latin typeface="Arial"/>
                <a:cs typeface="Arial"/>
              </a:rPr>
              <a:t>е</a:t>
            </a:r>
            <a:r>
              <a:rPr sz="1400" b="1" dirty="0">
                <a:solidFill>
                  <a:srgbClr val="1F487C"/>
                </a:solidFill>
                <a:latin typeface="Arial"/>
                <a:cs typeface="Arial"/>
              </a:rPr>
              <a:t>с</a:t>
            </a:r>
            <a:r>
              <a:rPr sz="1400" b="1" spc="-20" dirty="0">
                <a:solidFill>
                  <a:srgbClr val="1F487C"/>
                </a:solidFill>
                <a:latin typeface="Arial"/>
                <a:cs typeface="Arial"/>
              </a:rPr>
              <a:t>т</a:t>
            </a:r>
            <a:r>
              <a:rPr sz="1400" b="1" dirty="0">
                <a:solidFill>
                  <a:srgbClr val="1F487C"/>
                </a:solidFill>
                <a:latin typeface="Arial"/>
                <a:cs typeface="Arial"/>
              </a:rPr>
              <a:t>ное</a:t>
            </a:r>
            <a:r>
              <a:rPr sz="1400" b="1" spc="-20" dirty="0">
                <a:solidFill>
                  <a:srgbClr val="1F487C"/>
                </a:solidFill>
                <a:latin typeface="Arial"/>
                <a:cs typeface="Arial"/>
              </a:rPr>
              <a:t> </a:t>
            </a:r>
            <a:r>
              <a:rPr sz="1400" b="1" dirty="0">
                <a:solidFill>
                  <a:srgbClr val="1F487C"/>
                </a:solidFill>
                <a:latin typeface="Arial"/>
                <a:cs typeface="Arial"/>
              </a:rPr>
              <a:t>пись</a:t>
            </a:r>
            <a:r>
              <a:rPr sz="1400" b="1" spc="-20" dirty="0">
                <a:solidFill>
                  <a:srgbClr val="1F487C"/>
                </a:solidFill>
                <a:latin typeface="Arial"/>
                <a:cs typeface="Arial"/>
              </a:rPr>
              <a:t>м</a:t>
            </a:r>
            <a:r>
              <a:rPr sz="1400" b="1" dirty="0">
                <a:solidFill>
                  <a:srgbClr val="1F487C"/>
                </a:solidFill>
                <a:latin typeface="Arial"/>
                <a:cs typeface="Arial"/>
              </a:rPr>
              <a:t>о</a:t>
            </a:r>
            <a:r>
              <a:rPr sz="1400" b="1" spc="-15" dirty="0">
                <a:solidFill>
                  <a:srgbClr val="1F487C"/>
                </a:solidFill>
                <a:latin typeface="Arial"/>
                <a:cs typeface="Arial"/>
              </a:rPr>
              <a:t> </a:t>
            </a:r>
            <a:r>
              <a:rPr sz="1400" b="1" dirty="0">
                <a:solidFill>
                  <a:srgbClr val="1F487C"/>
                </a:solidFill>
                <a:latin typeface="Arial"/>
                <a:cs typeface="Arial"/>
              </a:rPr>
              <a:t>(</a:t>
            </a:r>
            <a:r>
              <a:rPr sz="1400" b="1" spc="-45" dirty="0">
                <a:solidFill>
                  <a:srgbClr val="1F487C"/>
                </a:solidFill>
                <a:latin typeface="Arial"/>
                <a:cs typeface="Arial"/>
              </a:rPr>
              <a:t>о</a:t>
            </a:r>
            <a:r>
              <a:rPr sz="1400" b="1" dirty="0">
                <a:solidFill>
                  <a:srgbClr val="1F487C"/>
                </a:solidFill>
                <a:latin typeface="Arial"/>
                <a:cs typeface="Arial"/>
              </a:rPr>
              <a:t>т</a:t>
            </a:r>
            <a:r>
              <a:rPr sz="1400" b="1" spc="-15" dirty="0">
                <a:solidFill>
                  <a:srgbClr val="1F487C"/>
                </a:solidFill>
                <a:latin typeface="Arial"/>
                <a:cs typeface="Arial"/>
              </a:rPr>
              <a:t> </a:t>
            </a:r>
            <a:r>
              <a:rPr sz="1400" b="1" dirty="0">
                <a:solidFill>
                  <a:srgbClr val="1F487C"/>
                </a:solidFill>
                <a:latin typeface="Arial"/>
                <a:cs typeface="Arial"/>
              </a:rPr>
              <a:t>14</a:t>
            </a:r>
            <a:r>
              <a:rPr sz="1400" b="1" spc="-20" dirty="0">
                <a:solidFill>
                  <a:srgbClr val="1F487C"/>
                </a:solidFill>
                <a:latin typeface="Arial"/>
                <a:cs typeface="Arial"/>
              </a:rPr>
              <a:t> м</a:t>
            </a:r>
            <a:r>
              <a:rPr sz="1400" b="1" dirty="0">
                <a:solidFill>
                  <a:srgbClr val="1F487C"/>
                </a:solidFill>
                <a:latin typeface="Arial"/>
                <a:cs typeface="Arial"/>
              </a:rPr>
              <a:t>а</a:t>
            </a:r>
            <a:r>
              <a:rPr sz="1400" b="1" spc="-35" dirty="0">
                <a:solidFill>
                  <a:srgbClr val="1F487C"/>
                </a:solidFill>
                <a:latin typeface="Arial"/>
                <a:cs typeface="Arial"/>
              </a:rPr>
              <a:t>р</a:t>
            </a:r>
            <a:r>
              <a:rPr sz="1400" b="1" spc="-20" dirty="0">
                <a:solidFill>
                  <a:srgbClr val="1F487C"/>
                </a:solidFill>
                <a:latin typeface="Arial"/>
                <a:cs typeface="Arial"/>
              </a:rPr>
              <a:t>т</a:t>
            </a:r>
            <a:r>
              <a:rPr sz="1400" b="1" dirty="0">
                <a:solidFill>
                  <a:srgbClr val="1F487C"/>
                </a:solidFill>
                <a:latin typeface="Arial"/>
                <a:cs typeface="Arial"/>
              </a:rPr>
              <a:t>а</a:t>
            </a:r>
            <a:r>
              <a:rPr sz="1400" b="1" spc="5" dirty="0">
                <a:solidFill>
                  <a:srgbClr val="1F487C"/>
                </a:solidFill>
                <a:latin typeface="Arial"/>
                <a:cs typeface="Arial"/>
              </a:rPr>
              <a:t> </a:t>
            </a:r>
            <a:r>
              <a:rPr sz="1400" b="1" dirty="0">
                <a:solidFill>
                  <a:srgbClr val="1F487C"/>
                </a:solidFill>
                <a:latin typeface="Arial"/>
                <a:cs typeface="Arial"/>
              </a:rPr>
              <a:t>2016</a:t>
            </a:r>
            <a:r>
              <a:rPr sz="1400" b="1" spc="-20" dirty="0">
                <a:solidFill>
                  <a:srgbClr val="1F487C"/>
                </a:solidFill>
                <a:latin typeface="Arial"/>
                <a:cs typeface="Arial"/>
              </a:rPr>
              <a:t> </a:t>
            </a:r>
            <a:r>
              <a:rPr sz="1400" b="1" spc="-145" dirty="0">
                <a:solidFill>
                  <a:srgbClr val="1F487C"/>
                </a:solidFill>
                <a:latin typeface="Arial"/>
                <a:cs typeface="Arial"/>
              </a:rPr>
              <a:t>г</a:t>
            </a:r>
            <a:r>
              <a:rPr sz="1400" b="1" dirty="0">
                <a:solidFill>
                  <a:srgbClr val="1F487C"/>
                </a:solidFill>
                <a:latin typeface="Arial"/>
                <a:cs typeface="Arial"/>
              </a:rPr>
              <a:t>.)</a:t>
            </a:r>
            <a:endParaRPr sz="1400">
              <a:solidFill>
                <a:prstClr val="black"/>
              </a:solidFill>
              <a:latin typeface="Arial"/>
              <a:cs typeface="Arial"/>
            </a:endParaRPr>
          </a:p>
          <a:p>
            <a:pPr marR="40640" algn="ctr"/>
            <a:r>
              <a:rPr sz="1400" spc="-10" dirty="0">
                <a:solidFill>
                  <a:srgbClr val="1F487C"/>
                </a:solidFill>
                <a:latin typeface="Arial"/>
                <a:cs typeface="Arial"/>
              </a:rPr>
              <a:t>М</a:t>
            </a:r>
            <a:r>
              <a:rPr sz="1400" spc="-5" dirty="0">
                <a:solidFill>
                  <a:srgbClr val="1F487C"/>
                </a:solidFill>
                <a:latin typeface="Arial"/>
                <a:cs typeface="Arial"/>
              </a:rPr>
              <a:t>и</a:t>
            </a:r>
            <a:r>
              <a:rPr sz="1400" dirty="0">
                <a:solidFill>
                  <a:srgbClr val="1F487C"/>
                </a:solidFill>
                <a:latin typeface="Arial"/>
                <a:cs typeface="Arial"/>
              </a:rPr>
              <a:t>нэ</a:t>
            </a:r>
            <a:r>
              <a:rPr sz="1400" spc="10" dirty="0">
                <a:solidFill>
                  <a:srgbClr val="1F487C"/>
                </a:solidFill>
                <a:latin typeface="Arial"/>
                <a:cs typeface="Arial"/>
              </a:rPr>
              <a:t>к</a:t>
            </a:r>
            <a:r>
              <a:rPr sz="1400" dirty="0">
                <a:solidFill>
                  <a:srgbClr val="1F487C"/>
                </a:solidFill>
                <a:latin typeface="Arial"/>
                <a:cs typeface="Arial"/>
              </a:rPr>
              <a:t>оно</a:t>
            </a:r>
            <a:r>
              <a:rPr sz="1400" spc="-10" dirty="0">
                <a:solidFill>
                  <a:srgbClr val="1F487C"/>
                </a:solidFill>
                <a:latin typeface="Arial"/>
                <a:cs typeface="Arial"/>
              </a:rPr>
              <a:t>м</a:t>
            </a:r>
            <a:r>
              <a:rPr sz="1400" dirty="0">
                <a:solidFill>
                  <a:srgbClr val="1F487C"/>
                </a:solidFill>
                <a:latin typeface="Arial"/>
                <a:cs typeface="Arial"/>
              </a:rPr>
              <a:t>р</a:t>
            </a:r>
            <a:r>
              <a:rPr sz="1400" spc="-15" dirty="0">
                <a:solidFill>
                  <a:srgbClr val="1F487C"/>
                </a:solidFill>
                <a:latin typeface="Arial"/>
                <a:cs typeface="Arial"/>
              </a:rPr>
              <a:t>а</a:t>
            </a:r>
            <a:r>
              <a:rPr sz="1400" dirty="0">
                <a:solidFill>
                  <a:srgbClr val="1F487C"/>
                </a:solidFill>
                <a:latin typeface="Arial"/>
                <a:cs typeface="Arial"/>
              </a:rPr>
              <a:t>зв</a:t>
            </a:r>
            <a:r>
              <a:rPr sz="1400" spc="-10" dirty="0">
                <a:solidFill>
                  <a:srgbClr val="1F487C"/>
                </a:solidFill>
                <a:latin typeface="Arial"/>
                <a:cs typeface="Arial"/>
              </a:rPr>
              <a:t>и</a:t>
            </a:r>
            <a:r>
              <a:rPr sz="1400" dirty="0">
                <a:solidFill>
                  <a:srgbClr val="1F487C"/>
                </a:solidFill>
                <a:latin typeface="Arial"/>
                <a:cs typeface="Arial"/>
              </a:rPr>
              <a:t>т</a:t>
            </a:r>
            <a:r>
              <a:rPr sz="1400" spc="-5" dirty="0">
                <a:solidFill>
                  <a:srgbClr val="1F487C"/>
                </a:solidFill>
                <a:latin typeface="Arial"/>
                <a:cs typeface="Arial"/>
              </a:rPr>
              <a:t>и</a:t>
            </a:r>
            <a:r>
              <a:rPr sz="1400" spc="-10" dirty="0">
                <a:solidFill>
                  <a:srgbClr val="1F487C"/>
                </a:solidFill>
                <a:latin typeface="Arial"/>
                <a:cs typeface="Arial"/>
              </a:rPr>
              <a:t>я</a:t>
            </a:r>
            <a:r>
              <a:rPr sz="1400" dirty="0">
                <a:solidFill>
                  <a:srgbClr val="1F487C"/>
                </a:solidFill>
                <a:latin typeface="Arial"/>
                <a:cs typeface="Arial"/>
              </a:rPr>
              <a:t>,</a:t>
            </a:r>
            <a:r>
              <a:rPr sz="1400" spc="-40" dirty="0">
                <a:solidFill>
                  <a:srgbClr val="1F487C"/>
                </a:solidFill>
                <a:latin typeface="Arial"/>
                <a:cs typeface="Arial"/>
              </a:rPr>
              <a:t> </a:t>
            </a:r>
            <a:r>
              <a:rPr sz="1400" spc="-10" dirty="0">
                <a:solidFill>
                  <a:srgbClr val="1F487C"/>
                </a:solidFill>
                <a:latin typeface="Arial"/>
                <a:cs typeface="Arial"/>
              </a:rPr>
              <a:t>М</a:t>
            </a:r>
            <a:r>
              <a:rPr sz="1400" spc="-5" dirty="0">
                <a:solidFill>
                  <a:srgbClr val="1F487C"/>
                </a:solidFill>
                <a:latin typeface="Arial"/>
                <a:cs typeface="Arial"/>
              </a:rPr>
              <a:t>и</a:t>
            </a:r>
            <a:r>
              <a:rPr sz="1400" dirty="0">
                <a:solidFill>
                  <a:srgbClr val="1F487C"/>
                </a:solidFill>
                <a:latin typeface="Arial"/>
                <a:cs typeface="Arial"/>
              </a:rPr>
              <a:t>н</a:t>
            </a:r>
            <a:r>
              <a:rPr sz="1400" spc="-10" dirty="0">
                <a:solidFill>
                  <a:srgbClr val="1F487C"/>
                </a:solidFill>
                <a:latin typeface="Arial"/>
                <a:cs typeface="Arial"/>
              </a:rPr>
              <a:t>п</a:t>
            </a:r>
            <a:r>
              <a:rPr sz="1400" dirty="0">
                <a:solidFill>
                  <a:srgbClr val="1F487C"/>
                </a:solidFill>
                <a:latin typeface="Arial"/>
                <a:cs typeface="Arial"/>
              </a:rPr>
              <a:t>ро</a:t>
            </a:r>
            <a:r>
              <a:rPr sz="1400" spc="-10" dirty="0">
                <a:solidFill>
                  <a:srgbClr val="1F487C"/>
                </a:solidFill>
                <a:latin typeface="Arial"/>
                <a:cs typeface="Arial"/>
              </a:rPr>
              <a:t>мт</a:t>
            </a:r>
            <a:r>
              <a:rPr sz="1400" dirty="0">
                <a:solidFill>
                  <a:srgbClr val="1F487C"/>
                </a:solidFill>
                <a:latin typeface="Arial"/>
                <a:cs typeface="Arial"/>
              </a:rPr>
              <a:t>ор</a:t>
            </a:r>
            <a:r>
              <a:rPr sz="1400" spc="-35" dirty="0">
                <a:solidFill>
                  <a:srgbClr val="1F487C"/>
                </a:solidFill>
                <a:latin typeface="Arial"/>
                <a:cs typeface="Arial"/>
              </a:rPr>
              <a:t>г</a:t>
            </a:r>
            <a:r>
              <a:rPr sz="1400" dirty="0">
                <a:solidFill>
                  <a:srgbClr val="1F487C"/>
                </a:solidFill>
                <a:latin typeface="Arial"/>
                <a:cs typeface="Arial"/>
              </a:rPr>
              <a:t>а,</a:t>
            </a:r>
            <a:r>
              <a:rPr sz="1400" spc="-40" dirty="0">
                <a:solidFill>
                  <a:srgbClr val="1F487C"/>
                </a:solidFill>
                <a:latin typeface="Arial"/>
                <a:cs typeface="Arial"/>
              </a:rPr>
              <a:t> </a:t>
            </a:r>
            <a:r>
              <a:rPr sz="1400" spc="-10" dirty="0">
                <a:solidFill>
                  <a:srgbClr val="1F487C"/>
                </a:solidFill>
                <a:latin typeface="Arial"/>
                <a:cs typeface="Arial"/>
              </a:rPr>
              <a:t>М</a:t>
            </a:r>
            <a:r>
              <a:rPr sz="1400" spc="-5" dirty="0">
                <a:solidFill>
                  <a:srgbClr val="1F487C"/>
                </a:solidFill>
                <a:latin typeface="Arial"/>
                <a:cs typeface="Arial"/>
              </a:rPr>
              <a:t>и</a:t>
            </a:r>
            <a:r>
              <a:rPr sz="1400" dirty="0">
                <a:solidFill>
                  <a:srgbClr val="1F487C"/>
                </a:solidFill>
                <a:latin typeface="Arial"/>
                <a:cs typeface="Arial"/>
              </a:rPr>
              <a:t>н</a:t>
            </a:r>
            <a:r>
              <a:rPr sz="1400" spc="-35" dirty="0">
                <a:solidFill>
                  <a:srgbClr val="1F487C"/>
                </a:solidFill>
                <a:latin typeface="Arial"/>
                <a:cs typeface="Arial"/>
              </a:rPr>
              <a:t>з</a:t>
            </a:r>
            <a:r>
              <a:rPr sz="1400" dirty="0">
                <a:solidFill>
                  <a:srgbClr val="1F487C"/>
                </a:solidFill>
                <a:latin typeface="Arial"/>
                <a:cs typeface="Arial"/>
              </a:rPr>
              <a:t>дра</a:t>
            </a:r>
            <a:r>
              <a:rPr sz="1400" spc="-20" dirty="0">
                <a:solidFill>
                  <a:srgbClr val="1F487C"/>
                </a:solidFill>
                <a:latin typeface="Arial"/>
                <a:cs typeface="Arial"/>
              </a:rPr>
              <a:t>в</a:t>
            </a:r>
            <a:r>
              <a:rPr sz="1400" dirty="0">
                <a:solidFill>
                  <a:srgbClr val="1F487C"/>
                </a:solidFill>
                <a:latin typeface="Arial"/>
                <a:cs typeface="Arial"/>
              </a:rPr>
              <a:t>а</a:t>
            </a:r>
            <a:r>
              <a:rPr sz="1400" spc="-20" dirty="0">
                <a:solidFill>
                  <a:srgbClr val="1F487C"/>
                </a:solidFill>
                <a:latin typeface="Arial"/>
                <a:cs typeface="Arial"/>
              </a:rPr>
              <a:t> </a:t>
            </a:r>
            <a:r>
              <a:rPr sz="1400" dirty="0">
                <a:solidFill>
                  <a:srgbClr val="1F487C"/>
                </a:solidFill>
                <a:latin typeface="Arial"/>
                <a:cs typeface="Arial"/>
              </a:rPr>
              <a:t>и </a:t>
            </a:r>
            <a:r>
              <a:rPr sz="1400" spc="-35" dirty="0">
                <a:solidFill>
                  <a:srgbClr val="1F487C"/>
                </a:solidFill>
                <a:latin typeface="Arial"/>
                <a:cs typeface="Arial"/>
              </a:rPr>
              <a:t>Ф</a:t>
            </a:r>
            <a:r>
              <a:rPr sz="1400" spc="-40" dirty="0">
                <a:solidFill>
                  <a:srgbClr val="1F487C"/>
                </a:solidFill>
                <a:latin typeface="Arial"/>
                <a:cs typeface="Arial"/>
              </a:rPr>
              <a:t>А</a:t>
            </a:r>
            <a:r>
              <a:rPr sz="1400" dirty="0">
                <a:solidFill>
                  <a:srgbClr val="1F487C"/>
                </a:solidFill>
                <a:latin typeface="Arial"/>
                <a:cs typeface="Arial"/>
              </a:rPr>
              <a:t>С</a:t>
            </a:r>
            <a:endParaRPr sz="1400">
              <a:solidFill>
                <a:prstClr val="black"/>
              </a:solidFill>
              <a:latin typeface="Arial"/>
              <a:cs typeface="Arial"/>
            </a:endParaRPr>
          </a:p>
          <a:p>
            <a:pPr algn="ctr"/>
            <a:r>
              <a:rPr sz="1400" u="heavy" spc="-10" dirty="0">
                <a:solidFill>
                  <a:srgbClr val="1F487C"/>
                </a:solidFill>
                <a:latin typeface="Arial"/>
                <a:cs typeface="Arial"/>
              </a:rPr>
              <a:t>п</a:t>
            </a:r>
            <a:r>
              <a:rPr sz="1400" u="heavy" dirty="0">
                <a:solidFill>
                  <a:srgbClr val="1F487C"/>
                </a:solidFill>
                <a:latin typeface="Arial"/>
                <a:cs typeface="Arial"/>
              </a:rPr>
              <a:t>о</a:t>
            </a:r>
            <a:r>
              <a:rPr sz="1400" u="heavy" spc="-20" dirty="0">
                <a:solidFill>
                  <a:srgbClr val="1F487C"/>
                </a:solidFill>
                <a:latin typeface="Arial"/>
                <a:cs typeface="Arial"/>
              </a:rPr>
              <a:t> </a:t>
            </a:r>
            <a:r>
              <a:rPr sz="1400" u="heavy" spc="-15" dirty="0">
                <a:solidFill>
                  <a:srgbClr val="1F487C"/>
                </a:solidFill>
                <a:latin typeface="Arial"/>
                <a:cs typeface="Arial"/>
              </a:rPr>
              <a:t>в</a:t>
            </a:r>
            <a:r>
              <a:rPr sz="1400" u="heavy" dirty="0">
                <a:solidFill>
                  <a:srgbClr val="1F487C"/>
                </a:solidFill>
                <a:latin typeface="Arial"/>
                <a:cs typeface="Arial"/>
              </a:rPr>
              <a:t>о</a:t>
            </a:r>
            <a:r>
              <a:rPr sz="1400" u="heavy" spc="-10" dirty="0">
                <a:solidFill>
                  <a:srgbClr val="1F487C"/>
                </a:solidFill>
                <a:latin typeface="Arial"/>
                <a:cs typeface="Arial"/>
              </a:rPr>
              <a:t>п</a:t>
            </a:r>
            <a:r>
              <a:rPr sz="1400" u="heavy" dirty="0">
                <a:solidFill>
                  <a:srgbClr val="1F487C"/>
                </a:solidFill>
                <a:latin typeface="Arial"/>
                <a:cs typeface="Arial"/>
              </a:rPr>
              <a:t>росу</a:t>
            </a:r>
            <a:r>
              <a:rPr sz="1400" u="heavy" spc="-15" dirty="0">
                <a:solidFill>
                  <a:srgbClr val="1F487C"/>
                </a:solidFill>
                <a:latin typeface="Arial"/>
                <a:cs typeface="Arial"/>
              </a:rPr>
              <a:t> </a:t>
            </a:r>
            <a:r>
              <a:rPr sz="1400" u="heavy" spc="-10" dirty="0">
                <a:solidFill>
                  <a:srgbClr val="1F487C"/>
                </a:solidFill>
                <a:latin typeface="Arial"/>
                <a:cs typeface="Arial"/>
              </a:rPr>
              <a:t>п</a:t>
            </a:r>
            <a:r>
              <a:rPr sz="1400" u="heavy" dirty="0">
                <a:solidFill>
                  <a:srgbClr val="1F487C"/>
                </a:solidFill>
                <a:latin typeface="Arial"/>
                <a:cs typeface="Arial"/>
              </a:rPr>
              <a:t>р</a:t>
            </a:r>
            <a:r>
              <a:rPr sz="1400" u="heavy" spc="-10" dirty="0">
                <a:solidFill>
                  <a:srgbClr val="1F487C"/>
                </a:solidFill>
                <a:latin typeface="Arial"/>
                <a:cs typeface="Arial"/>
              </a:rPr>
              <a:t>им</a:t>
            </a:r>
            <a:r>
              <a:rPr sz="1400" u="heavy" dirty="0">
                <a:solidFill>
                  <a:srgbClr val="1F487C"/>
                </a:solidFill>
                <a:latin typeface="Arial"/>
                <a:cs typeface="Arial"/>
              </a:rPr>
              <a:t>енен</a:t>
            </a:r>
            <a:r>
              <a:rPr sz="1400" u="heavy" spc="-5" dirty="0">
                <a:solidFill>
                  <a:srgbClr val="1F487C"/>
                </a:solidFill>
                <a:latin typeface="Arial"/>
                <a:cs typeface="Arial"/>
              </a:rPr>
              <a:t>и</a:t>
            </a:r>
            <a:r>
              <a:rPr sz="1400" u="heavy" dirty="0">
                <a:solidFill>
                  <a:srgbClr val="1F487C"/>
                </a:solidFill>
                <a:latin typeface="Arial"/>
                <a:cs typeface="Arial"/>
              </a:rPr>
              <a:t>я</a:t>
            </a:r>
            <a:r>
              <a:rPr sz="1400" u="heavy" spc="-5" dirty="0">
                <a:solidFill>
                  <a:srgbClr val="1F487C"/>
                </a:solidFill>
                <a:latin typeface="Arial"/>
                <a:cs typeface="Arial"/>
              </a:rPr>
              <a:t> </a:t>
            </a:r>
            <a:r>
              <a:rPr sz="1400" u="heavy" spc="-10" dirty="0">
                <a:solidFill>
                  <a:srgbClr val="1F487C"/>
                </a:solidFill>
                <a:latin typeface="Arial"/>
                <a:cs typeface="Arial"/>
              </a:rPr>
              <a:t>п</a:t>
            </a:r>
            <a:r>
              <a:rPr sz="1400" u="heavy" spc="-40" dirty="0">
                <a:solidFill>
                  <a:srgbClr val="1F487C"/>
                </a:solidFill>
                <a:latin typeface="Arial"/>
                <a:cs typeface="Arial"/>
              </a:rPr>
              <a:t>о</a:t>
            </a:r>
            <a:r>
              <a:rPr sz="1400" u="heavy" spc="5" dirty="0">
                <a:solidFill>
                  <a:srgbClr val="1F487C"/>
                </a:solidFill>
                <a:latin typeface="Arial"/>
                <a:cs typeface="Arial"/>
              </a:rPr>
              <a:t>л</a:t>
            </a:r>
            <a:r>
              <a:rPr sz="1400" u="heavy" spc="-15" dirty="0">
                <a:solidFill>
                  <a:srgbClr val="1F487C"/>
                </a:solidFill>
                <a:latin typeface="Arial"/>
                <a:cs typeface="Arial"/>
              </a:rPr>
              <a:t>о</a:t>
            </a:r>
            <a:r>
              <a:rPr sz="1400" u="heavy" dirty="0">
                <a:solidFill>
                  <a:srgbClr val="1F487C"/>
                </a:solidFill>
                <a:latin typeface="Arial"/>
                <a:cs typeface="Arial"/>
              </a:rPr>
              <a:t>жений</a:t>
            </a:r>
            <a:r>
              <a:rPr sz="1400" u="heavy" spc="-15" dirty="0">
                <a:solidFill>
                  <a:srgbClr val="1F487C"/>
                </a:solidFill>
                <a:latin typeface="Arial"/>
                <a:cs typeface="Arial"/>
              </a:rPr>
              <a:t> </a:t>
            </a:r>
            <a:r>
              <a:rPr sz="1400" u="heavy" dirty="0">
                <a:solidFill>
                  <a:srgbClr val="1F487C"/>
                </a:solidFill>
                <a:latin typeface="Arial"/>
                <a:cs typeface="Arial"/>
              </a:rPr>
              <a:t>ПП </a:t>
            </a:r>
            <a:r>
              <a:rPr sz="1400" u="heavy" spc="-10" dirty="0">
                <a:solidFill>
                  <a:srgbClr val="1F487C"/>
                </a:solidFill>
                <a:latin typeface="Arial"/>
                <a:cs typeface="Arial"/>
              </a:rPr>
              <a:t>Р</a:t>
            </a:r>
            <a:r>
              <a:rPr sz="1400" u="heavy" dirty="0">
                <a:solidFill>
                  <a:srgbClr val="1F487C"/>
                </a:solidFill>
                <a:latin typeface="Arial"/>
                <a:cs typeface="Arial"/>
              </a:rPr>
              <a:t>Ф</a:t>
            </a:r>
            <a:r>
              <a:rPr sz="1400" u="heavy" spc="-10" dirty="0">
                <a:solidFill>
                  <a:srgbClr val="1F487C"/>
                </a:solidFill>
                <a:latin typeface="Arial"/>
                <a:cs typeface="Arial"/>
              </a:rPr>
              <a:t> </a:t>
            </a:r>
            <a:r>
              <a:rPr sz="1400" u="heavy" spc="-40" dirty="0">
                <a:solidFill>
                  <a:srgbClr val="1F487C"/>
                </a:solidFill>
                <a:latin typeface="Arial"/>
                <a:cs typeface="Arial"/>
              </a:rPr>
              <a:t>о</a:t>
            </a:r>
            <a:r>
              <a:rPr sz="1400" u="heavy" dirty="0">
                <a:solidFill>
                  <a:srgbClr val="1F487C"/>
                </a:solidFill>
                <a:latin typeface="Arial"/>
                <a:cs typeface="Arial"/>
              </a:rPr>
              <a:t>т</a:t>
            </a:r>
            <a:r>
              <a:rPr sz="1400" u="heavy" spc="-15" dirty="0">
                <a:solidFill>
                  <a:srgbClr val="1F487C"/>
                </a:solidFill>
                <a:latin typeface="Arial"/>
                <a:cs typeface="Arial"/>
              </a:rPr>
              <a:t> </a:t>
            </a:r>
            <a:r>
              <a:rPr sz="1400" u="heavy" dirty="0">
                <a:solidFill>
                  <a:srgbClr val="1F487C"/>
                </a:solidFill>
                <a:latin typeface="Arial"/>
                <a:cs typeface="Arial"/>
              </a:rPr>
              <a:t>30</a:t>
            </a:r>
            <a:r>
              <a:rPr sz="1400" u="heavy" spc="-10" dirty="0">
                <a:solidFill>
                  <a:srgbClr val="1F487C"/>
                </a:solidFill>
                <a:latin typeface="Arial"/>
                <a:cs typeface="Arial"/>
              </a:rPr>
              <a:t> </a:t>
            </a:r>
            <a:r>
              <a:rPr sz="1400" u="heavy" dirty="0">
                <a:solidFill>
                  <a:srgbClr val="1F487C"/>
                </a:solidFill>
                <a:latin typeface="Arial"/>
                <a:cs typeface="Arial"/>
              </a:rPr>
              <a:t>но</a:t>
            </a:r>
            <a:r>
              <a:rPr sz="1400" u="heavy" spc="-10" dirty="0">
                <a:solidFill>
                  <a:srgbClr val="1F487C"/>
                </a:solidFill>
                <a:latin typeface="Arial"/>
                <a:cs typeface="Arial"/>
              </a:rPr>
              <a:t>я</a:t>
            </a:r>
            <a:r>
              <a:rPr sz="1400" u="heavy" dirty="0">
                <a:solidFill>
                  <a:srgbClr val="1F487C"/>
                </a:solidFill>
                <a:latin typeface="Arial"/>
                <a:cs typeface="Arial"/>
              </a:rPr>
              <a:t>б</a:t>
            </a:r>
            <a:r>
              <a:rPr sz="1400" u="heavy" spc="-15" dirty="0">
                <a:solidFill>
                  <a:srgbClr val="1F487C"/>
                </a:solidFill>
                <a:latin typeface="Arial"/>
                <a:cs typeface="Arial"/>
              </a:rPr>
              <a:t>р</a:t>
            </a:r>
            <a:r>
              <a:rPr sz="1400" u="heavy" dirty="0">
                <a:solidFill>
                  <a:srgbClr val="1F487C"/>
                </a:solidFill>
                <a:latin typeface="Arial"/>
                <a:cs typeface="Arial"/>
              </a:rPr>
              <a:t>я</a:t>
            </a:r>
            <a:r>
              <a:rPr sz="1400" u="heavy" spc="-25" dirty="0">
                <a:solidFill>
                  <a:srgbClr val="1F487C"/>
                </a:solidFill>
                <a:latin typeface="Arial"/>
                <a:cs typeface="Arial"/>
              </a:rPr>
              <a:t> </a:t>
            </a:r>
            <a:r>
              <a:rPr sz="1400" u="heavy" dirty="0">
                <a:solidFill>
                  <a:srgbClr val="1F487C"/>
                </a:solidFill>
                <a:latin typeface="Arial"/>
                <a:cs typeface="Arial"/>
              </a:rPr>
              <a:t>2015</a:t>
            </a:r>
            <a:r>
              <a:rPr sz="1400" u="heavy" spc="-170" dirty="0">
                <a:solidFill>
                  <a:srgbClr val="1F487C"/>
                </a:solidFill>
                <a:latin typeface="Arial"/>
                <a:cs typeface="Arial"/>
              </a:rPr>
              <a:t>г</a:t>
            </a:r>
            <a:r>
              <a:rPr sz="1400" u="heavy" dirty="0">
                <a:solidFill>
                  <a:srgbClr val="1F487C"/>
                </a:solidFill>
                <a:latin typeface="Arial"/>
                <a:cs typeface="Arial"/>
              </a:rPr>
              <a:t>.</a:t>
            </a:r>
            <a:r>
              <a:rPr sz="1400" u="heavy" spc="-30" dirty="0">
                <a:solidFill>
                  <a:srgbClr val="1F487C"/>
                </a:solidFill>
                <a:latin typeface="Arial"/>
                <a:cs typeface="Arial"/>
              </a:rPr>
              <a:t> </a:t>
            </a:r>
            <a:r>
              <a:rPr sz="1400" u="heavy" dirty="0">
                <a:solidFill>
                  <a:srgbClr val="1F487C"/>
                </a:solidFill>
                <a:latin typeface="Arial"/>
                <a:cs typeface="Arial"/>
              </a:rPr>
              <a:t>№</a:t>
            </a:r>
            <a:r>
              <a:rPr sz="1400" u="heavy" spc="-15" dirty="0">
                <a:solidFill>
                  <a:srgbClr val="1F487C"/>
                </a:solidFill>
                <a:latin typeface="Arial"/>
                <a:cs typeface="Arial"/>
              </a:rPr>
              <a:t> </a:t>
            </a:r>
            <a:r>
              <a:rPr sz="1400" u="heavy" dirty="0">
                <a:solidFill>
                  <a:srgbClr val="1F487C"/>
                </a:solidFill>
                <a:latin typeface="Arial"/>
                <a:cs typeface="Arial"/>
              </a:rPr>
              <a:t>1289 </a:t>
            </a:r>
            <a:endParaRPr sz="140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463675" y="448096"/>
            <a:ext cx="75565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sz="1400" u="heavy" dirty="0">
                <a:solidFill>
                  <a:srgbClr val="1F487C"/>
                </a:solidFill>
                <a:latin typeface="Arial"/>
                <a:cs typeface="Arial"/>
              </a:rPr>
              <a:t> </a:t>
            </a:r>
            <a:endParaRPr sz="140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13792" y="2229254"/>
            <a:ext cx="8953500" cy="36341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indent="-342900">
              <a:buFont typeface="Wingdings"/>
              <a:buChar char=""/>
              <a:tabLst>
                <a:tab pos="355600" algn="l"/>
                <a:tab pos="2033270" algn="l"/>
                <a:tab pos="3688715" algn="l"/>
                <a:tab pos="4603115" algn="l"/>
                <a:tab pos="5154930" algn="l"/>
                <a:tab pos="6270625" algn="l"/>
                <a:tab pos="6921500" algn="l"/>
                <a:tab pos="8011795" algn="l"/>
                <a:tab pos="8575675" algn="l"/>
              </a:tabLst>
            </a:pP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z="2000" spc="-15" dirty="0">
                <a:solidFill>
                  <a:prstClr val="black"/>
                </a:solidFill>
                <a:latin typeface="Arial"/>
                <a:cs typeface="Arial"/>
              </a:rPr>
              <a:t>г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ра</a:t>
            </a:r>
            <a:r>
              <a:rPr sz="2000" spc="-15" dirty="0">
                <a:solidFill>
                  <a:prstClr val="black"/>
                </a:solidFill>
                <a:latin typeface="Arial"/>
                <a:cs typeface="Arial"/>
              </a:rPr>
              <a:t>н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и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ч</a:t>
            </a:r>
            <a:r>
              <a:rPr sz="2000" spc="-15" dirty="0">
                <a:solidFill>
                  <a:prstClr val="black"/>
                </a:solidFill>
                <a:latin typeface="Arial"/>
                <a:cs typeface="Arial"/>
              </a:rPr>
              <a:t>е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н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и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е	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п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риме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ня</a:t>
            </a:r>
            <a:r>
              <a:rPr sz="2000" spc="-75" dirty="0">
                <a:solidFill>
                  <a:prstClr val="black"/>
                </a:solidFill>
                <a:latin typeface="Arial"/>
                <a:cs typeface="Arial"/>
              </a:rPr>
              <a:t>е</a:t>
            </a:r>
            <a:r>
              <a:rPr sz="2000" spc="-3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ся	</a:t>
            </a:r>
            <a:r>
              <a:rPr sz="2000" spc="-35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sz="2000" spc="-50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л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ь</a:t>
            </a:r>
            <a:r>
              <a:rPr sz="2000" spc="20" dirty="0">
                <a:solidFill>
                  <a:prstClr val="black"/>
                </a:solidFill>
                <a:latin typeface="Arial"/>
                <a:cs typeface="Arial"/>
              </a:rPr>
              <a:t>к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о	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п</a:t>
            </a:r>
            <a:r>
              <a:rPr sz="2000" spc="10" dirty="0">
                <a:solidFill>
                  <a:prstClr val="black"/>
                </a:solidFill>
                <a:latin typeface="Arial"/>
                <a:cs typeface="Arial"/>
              </a:rPr>
              <a:t>р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и	на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л</a:t>
            </a:r>
            <a:r>
              <a:rPr sz="2000" spc="-20" dirty="0">
                <a:solidFill>
                  <a:prstClr val="black"/>
                </a:solidFill>
                <a:latin typeface="Arial"/>
                <a:cs typeface="Arial"/>
              </a:rPr>
              <a:t>и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ч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и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и	</a:t>
            </a:r>
            <a:r>
              <a:rPr sz="2000" spc="-35" dirty="0">
                <a:solidFill>
                  <a:prstClr val="black"/>
                </a:solidFill>
                <a:latin typeface="Arial"/>
                <a:cs typeface="Arial"/>
              </a:rPr>
              <a:t>в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с</a:t>
            </a:r>
            <a:r>
              <a:rPr sz="2000" spc="-45" dirty="0">
                <a:solidFill>
                  <a:prstClr val="black"/>
                </a:solidFill>
                <a:latin typeface="Arial"/>
                <a:cs typeface="Arial"/>
              </a:rPr>
              <a:t>е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х	</a:t>
            </a:r>
            <a:r>
              <a:rPr sz="2000" spc="-35" dirty="0">
                <a:solidFill>
                  <a:prstClr val="black"/>
                </a:solidFill>
                <a:latin typeface="Arial"/>
                <a:cs typeface="Arial"/>
              </a:rPr>
              <a:t>у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с</a:t>
            </a:r>
            <a:r>
              <a:rPr sz="2000" spc="20" dirty="0">
                <a:solidFill>
                  <a:prstClr val="black"/>
                </a:solidFill>
                <a:latin typeface="Arial"/>
                <a:cs typeface="Arial"/>
              </a:rPr>
              <a:t>л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в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ий	(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п.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1	</a:t>
            </a:r>
            <a:r>
              <a:rPr sz="2000" spc="-15" dirty="0">
                <a:solidFill>
                  <a:prstClr val="black"/>
                </a:solidFill>
                <a:latin typeface="Arial"/>
                <a:cs typeface="Arial"/>
              </a:rPr>
              <a:t>ПП</a:t>
            </a:r>
            <a:endParaRPr sz="2000">
              <a:solidFill>
                <a:prstClr val="black"/>
              </a:solidFill>
              <a:latin typeface="Arial"/>
              <a:cs typeface="Arial"/>
            </a:endParaRPr>
          </a:p>
          <a:p>
            <a:pPr marL="355600"/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1289)</a:t>
            </a:r>
            <a:r>
              <a:rPr sz="2000" spc="-4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в</a:t>
            </a:r>
            <a:r>
              <a:rPr sz="2000" spc="-1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spc="25" dirty="0">
                <a:solidFill>
                  <a:prstClr val="black"/>
                </a:solidFill>
                <a:latin typeface="Arial"/>
                <a:cs typeface="Arial"/>
              </a:rPr>
              <a:t>с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z="2000" spc="-20" dirty="0">
                <a:solidFill>
                  <a:prstClr val="black"/>
                </a:solidFill>
                <a:latin typeface="Arial"/>
                <a:cs typeface="Arial"/>
              </a:rPr>
              <a:t>в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z="2000" spc="20" dirty="0">
                <a:solidFill>
                  <a:prstClr val="black"/>
                </a:solidFill>
                <a:latin typeface="Arial"/>
                <a:cs typeface="Arial"/>
              </a:rPr>
              <a:t>к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у</a:t>
            </a:r>
            <a:r>
              <a:rPr sz="2000" spc="-15" dirty="0">
                <a:solidFill>
                  <a:prstClr val="black"/>
                </a:solidFill>
                <a:latin typeface="Arial"/>
                <a:cs typeface="Arial"/>
              </a:rPr>
              <a:t>п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ности</a:t>
            </a:r>
            <a:endParaRPr sz="2000">
              <a:solidFill>
                <a:prstClr val="black"/>
              </a:solidFill>
              <a:latin typeface="Arial"/>
              <a:cs typeface="Arial"/>
            </a:endParaRPr>
          </a:p>
          <a:p>
            <a:pPr marL="355600" marR="5080" indent="-342900">
              <a:spcBef>
                <a:spcPts val="480"/>
              </a:spcBef>
              <a:buFont typeface="Wingdings"/>
              <a:buChar char=""/>
              <a:tabLst>
                <a:tab pos="355600" algn="l"/>
              </a:tabLst>
            </a:pP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При</a:t>
            </a:r>
            <a:r>
              <a:rPr sz="2000" spc="19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spc="-55" dirty="0">
                <a:solidFill>
                  <a:prstClr val="black"/>
                </a:solidFill>
                <a:latin typeface="Arial"/>
                <a:cs typeface="Arial"/>
              </a:rPr>
              <a:t>э</a:t>
            </a:r>
            <a:r>
              <a:rPr sz="2000" spc="-3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ом</a:t>
            </a:r>
            <a:r>
              <a:rPr sz="2000" spc="20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д</a:t>
            </a:r>
            <a:r>
              <a:rPr sz="2000" spc="-55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лжно</a:t>
            </a:r>
            <a:r>
              <a:rPr sz="2000" spc="20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бы</a:t>
            </a:r>
            <a:r>
              <a:rPr sz="2000" spc="-15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ь</a:t>
            </a:r>
            <a:r>
              <a:rPr sz="2000" spc="19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spc="-15" dirty="0">
                <a:solidFill>
                  <a:prstClr val="black"/>
                </a:solidFill>
                <a:latin typeface="Arial"/>
                <a:cs typeface="Arial"/>
              </a:rPr>
              <a:t>н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е</a:t>
            </a:r>
            <a:r>
              <a:rPr sz="2000" spc="20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мен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е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е</a:t>
            </a:r>
            <a:r>
              <a:rPr sz="2000" spc="204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2</a:t>
            </a:r>
            <a:r>
              <a:rPr sz="2000" spc="20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spc="15" dirty="0">
                <a:solidFill>
                  <a:prstClr val="black"/>
                </a:solidFill>
                <a:latin typeface="Arial"/>
                <a:cs typeface="Arial"/>
              </a:rPr>
              <a:t>с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z="2000" spc="-45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sz="2000" spc="-30" dirty="0">
                <a:solidFill>
                  <a:prstClr val="black"/>
                </a:solidFill>
                <a:latin typeface="Arial"/>
                <a:cs typeface="Arial"/>
              </a:rPr>
              <a:t>в</a:t>
            </a:r>
            <a:r>
              <a:rPr sz="2000" spc="-75" dirty="0">
                <a:solidFill>
                  <a:prstClr val="black"/>
                </a:solidFill>
                <a:latin typeface="Arial"/>
                <a:cs typeface="Arial"/>
              </a:rPr>
              <a:t>е</a:t>
            </a:r>
            <a:r>
              <a:rPr sz="2000" spc="-3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ст</a:t>
            </a:r>
            <a:r>
              <a:rPr sz="2000" spc="-45" dirty="0">
                <a:solidFill>
                  <a:prstClr val="black"/>
                </a:solidFill>
                <a:latin typeface="Arial"/>
                <a:cs typeface="Arial"/>
              </a:rPr>
              <a:t>в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у</a:t>
            </a:r>
            <a:r>
              <a:rPr sz="2000" spc="-20" dirty="0">
                <a:solidFill>
                  <a:prstClr val="black"/>
                </a:solidFill>
                <a:latin typeface="Arial"/>
                <a:cs typeface="Arial"/>
              </a:rPr>
              <a:t>ю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щ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и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х</a:t>
            </a:r>
            <a:r>
              <a:rPr sz="2000" spc="19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зая</a:t>
            </a:r>
            <a:r>
              <a:rPr sz="2000" spc="-25" dirty="0">
                <a:solidFill>
                  <a:prstClr val="black"/>
                </a:solidFill>
                <a:latin typeface="Arial"/>
                <a:cs typeface="Arial"/>
              </a:rPr>
              <a:t>в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ок</a:t>
            </a:r>
            <a:r>
              <a:rPr sz="2000" spc="20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п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р</a:t>
            </a:r>
            <a:r>
              <a:rPr sz="2000" spc="-45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д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у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кции </a:t>
            </a:r>
            <a:r>
              <a:rPr sz="2000" spc="-5" dirty="0">
                <a:solidFill>
                  <a:prstClr val="black"/>
                </a:solidFill>
                <a:latin typeface="Arial"/>
                <a:cs typeface="Arial"/>
              </a:rPr>
              <a:t>и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з</a:t>
            </a:r>
            <a:r>
              <a:rPr sz="2000" spc="-2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Е</a:t>
            </a:r>
            <a:r>
              <a:rPr sz="2000" spc="-60" dirty="0">
                <a:solidFill>
                  <a:prstClr val="black"/>
                </a:solidFill>
                <a:latin typeface="Arial"/>
                <a:cs typeface="Arial"/>
              </a:rPr>
              <a:t>А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ЭС с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 п</a:t>
            </a:r>
            <a:r>
              <a:rPr sz="2000" spc="-50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д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sz="2000" spc="-20" dirty="0">
                <a:solidFill>
                  <a:prstClr val="black"/>
                </a:solidFill>
                <a:latin typeface="Arial"/>
                <a:cs typeface="Arial"/>
              </a:rPr>
              <a:t>в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ерждаю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щ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им</a:t>
            </a:r>
            <a:r>
              <a:rPr sz="2000" spc="-1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страну</a:t>
            </a:r>
            <a:r>
              <a:rPr sz="2000" spc="-3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п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роис</a:t>
            </a:r>
            <a:r>
              <a:rPr sz="2000" spc="-25" dirty="0">
                <a:solidFill>
                  <a:prstClr val="black"/>
                </a:solidFill>
                <a:latin typeface="Arial"/>
                <a:cs typeface="Arial"/>
              </a:rPr>
              <a:t>хо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ждения</a:t>
            </a:r>
            <a:r>
              <a:rPr sz="2000" spc="-3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до</a:t>
            </a:r>
            <a:r>
              <a:rPr sz="2000" spc="15" dirty="0">
                <a:solidFill>
                  <a:prstClr val="black"/>
                </a:solidFill>
                <a:latin typeface="Arial"/>
                <a:cs typeface="Arial"/>
              </a:rPr>
              <a:t>к</a:t>
            </a:r>
            <a:r>
              <a:rPr sz="2000" spc="-30" dirty="0">
                <a:solidFill>
                  <a:prstClr val="black"/>
                </a:solidFill>
                <a:latin typeface="Arial"/>
                <a:cs typeface="Arial"/>
              </a:rPr>
              <a:t>у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мен</a:t>
            </a:r>
            <a:r>
              <a:rPr sz="2000" spc="-3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z="2000" spc="5" dirty="0">
                <a:solidFill>
                  <a:prstClr val="black"/>
                </a:solidFill>
                <a:latin typeface="Arial"/>
                <a:cs typeface="Arial"/>
              </a:rPr>
              <a:t>в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.</a:t>
            </a:r>
            <a:endParaRPr sz="2000">
              <a:solidFill>
                <a:prstClr val="black"/>
              </a:solidFill>
              <a:latin typeface="Arial"/>
              <a:cs typeface="Arial"/>
            </a:endParaRPr>
          </a:p>
          <a:p>
            <a:pPr marL="355600" indent="-342900">
              <a:spcBef>
                <a:spcPts val="480"/>
              </a:spcBef>
              <a:buFont typeface="Wingdings"/>
              <a:buChar char=""/>
              <a:tabLst>
                <a:tab pos="355600" algn="l"/>
              </a:tabLst>
            </a:pP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Н</a:t>
            </a:r>
            <a:r>
              <a:rPr sz="2000" spc="-70" dirty="0">
                <a:solidFill>
                  <a:prstClr val="black"/>
                </a:solidFill>
                <a:latin typeface="Arial"/>
                <a:cs typeface="Arial"/>
              </a:rPr>
              <a:t>е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sz="2000" spc="-2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до</a:t>
            </a:r>
            <a:r>
              <a:rPr sz="2000" spc="10" dirty="0">
                <a:solidFill>
                  <a:prstClr val="black"/>
                </a:solidFill>
                <a:latin typeface="Arial"/>
                <a:cs typeface="Arial"/>
              </a:rPr>
              <a:t>к</a:t>
            </a:r>
            <a:r>
              <a:rPr sz="2000" spc="-35" dirty="0">
                <a:solidFill>
                  <a:prstClr val="black"/>
                </a:solidFill>
                <a:latin typeface="Arial"/>
                <a:cs typeface="Arial"/>
              </a:rPr>
              <a:t>у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мен</a:t>
            </a:r>
            <a:r>
              <a:rPr sz="2000" spc="-35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ов</a:t>
            </a:r>
            <a:r>
              <a:rPr sz="2000" spc="-2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–</a:t>
            </a:r>
            <a:r>
              <a:rPr sz="2000" spc="-2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д</a:t>
            </a:r>
            <a:r>
              <a:rPr sz="2000" spc="-35" dirty="0">
                <a:solidFill>
                  <a:prstClr val="black"/>
                </a:solidFill>
                <a:latin typeface="Arial"/>
                <a:cs typeface="Arial"/>
              </a:rPr>
              <a:t>р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у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гие</a:t>
            </a:r>
            <a:r>
              <a:rPr sz="2000" spc="-2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заявки</a:t>
            </a:r>
            <a:r>
              <a:rPr sz="2000" spc="-2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spc="-5" dirty="0">
                <a:solidFill>
                  <a:prstClr val="black"/>
                </a:solidFill>
                <a:latin typeface="Arial"/>
                <a:cs typeface="Arial"/>
              </a:rPr>
              <a:t>н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е</a:t>
            </a:r>
            <a:r>
              <a:rPr sz="2000" spc="-2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spc="-50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sz="2000" spc="20" dirty="0">
                <a:solidFill>
                  <a:prstClr val="black"/>
                </a:solidFill>
                <a:latin typeface="Arial"/>
                <a:cs typeface="Arial"/>
              </a:rPr>
              <a:t>к</a:t>
            </a:r>
            <a:r>
              <a:rPr sz="2000" spc="15" dirty="0">
                <a:solidFill>
                  <a:prstClr val="black"/>
                </a:solidFill>
                <a:latin typeface="Arial"/>
                <a:cs typeface="Arial"/>
              </a:rPr>
              <a:t>л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он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я</a:t>
            </a:r>
            <a:r>
              <a:rPr sz="2000" spc="-55" dirty="0">
                <a:solidFill>
                  <a:prstClr val="black"/>
                </a:solidFill>
                <a:latin typeface="Arial"/>
                <a:cs typeface="Arial"/>
              </a:rPr>
              <a:t>ю</a:t>
            </a:r>
            <a:r>
              <a:rPr sz="2000" spc="-3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ся</a:t>
            </a:r>
            <a:endParaRPr sz="2000">
              <a:solidFill>
                <a:prstClr val="black"/>
              </a:solidFill>
              <a:latin typeface="Arial"/>
              <a:cs typeface="Arial"/>
            </a:endParaRPr>
          </a:p>
          <a:p>
            <a:pPr marL="355600" marR="6350" indent="-342900">
              <a:spcBef>
                <a:spcPts val="480"/>
              </a:spcBef>
              <a:buFont typeface="Wingdings"/>
              <a:buChar char=""/>
              <a:tabLst>
                <a:tab pos="355600" algn="l"/>
                <a:tab pos="1424940" algn="l"/>
                <a:tab pos="2388235" algn="l"/>
                <a:tab pos="3132455" algn="l"/>
                <a:tab pos="4102100" algn="l"/>
                <a:tab pos="4424680" algn="l"/>
                <a:tab pos="5880735" algn="l"/>
                <a:tab pos="6617970" algn="l"/>
                <a:tab pos="7080250" algn="l"/>
                <a:tab pos="8505190" algn="l"/>
              </a:tabLst>
            </a:pP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П</a:t>
            </a:r>
            <a:r>
              <a:rPr sz="2000" spc="-50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дана	</a:t>
            </a:r>
            <a:r>
              <a:rPr sz="2000" spc="-3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sz="2000" spc="-50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z="2000" spc="-20" dirty="0">
                <a:solidFill>
                  <a:prstClr val="black"/>
                </a:solidFill>
                <a:latin typeface="Arial"/>
                <a:cs typeface="Arial"/>
              </a:rPr>
              <a:t>л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ь</a:t>
            </a:r>
            <a:r>
              <a:rPr sz="2000" spc="20" dirty="0">
                <a:solidFill>
                  <a:prstClr val="black"/>
                </a:solidFill>
                <a:latin typeface="Arial"/>
                <a:cs typeface="Arial"/>
              </a:rPr>
              <a:t>к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о	</a:t>
            </a:r>
            <a:r>
              <a:rPr sz="2000" spc="-50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д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н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а	за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я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в</a:t>
            </a:r>
            <a:r>
              <a:rPr sz="2000" spc="45" dirty="0">
                <a:solidFill>
                  <a:prstClr val="black"/>
                </a:solidFill>
                <a:latin typeface="Arial"/>
                <a:cs typeface="Arial"/>
              </a:rPr>
              <a:t>к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а	–	</a:t>
            </a:r>
            <a:r>
              <a:rPr sz="2000" spc="-50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z="2000" spc="-45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с</a:t>
            </a:r>
            <a:r>
              <a:rPr sz="2000" spc="-15" dirty="0">
                <a:solidFill>
                  <a:prstClr val="black"/>
                </a:solidFill>
                <a:latin typeface="Arial"/>
                <a:cs typeface="Arial"/>
              </a:rPr>
              <a:t>у</a:t>
            </a:r>
            <a:r>
              <a:rPr sz="2000" spc="-3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ствие	</a:t>
            </a:r>
            <a:r>
              <a:rPr sz="2000" spc="-70" dirty="0">
                <a:solidFill>
                  <a:prstClr val="black"/>
                </a:solidFill>
                <a:latin typeface="Arial"/>
                <a:cs typeface="Arial"/>
              </a:rPr>
              <a:t>С</a:t>
            </a:r>
            <a:r>
              <a:rPr sz="2000" spc="-5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-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1	</a:t>
            </a:r>
            <a:r>
              <a:rPr sz="2000" spc="-15" dirty="0">
                <a:solidFill>
                  <a:prstClr val="black"/>
                </a:solidFill>
                <a:latin typeface="Arial"/>
                <a:cs typeface="Arial"/>
              </a:rPr>
              <a:t>н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е	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с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н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z="2000" spc="-30" dirty="0">
                <a:solidFill>
                  <a:prstClr val="black"/>
                </a:solidFill>
                <a:latin typeface="Arial"/>
                <a:cs typeface="Arial"/>
              </a:rPr>
              <a:t>в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ание	</a:t>
            </a:r>
            <a:r>
              <a:rPr sz="2000" spc="-5" dirty="0">
                <a:solidFill>
                  <a:prstClr val="black"/>
                </a:solidFill>
                <a:latin typeface="Arial"/>
                <a:cs typeface="Arial"/>
              </a:rPr>
              <a:t>для </a:t>
            </a:r>
            <a:r>
              <a:rPr sz="2000" spc="-50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sz="2000" spc="10" dirty="0">
                <a:solidFill>
                  <a:prstClr val="black"/>
                </a:solidFill>
                <a:latin typeface="Arial"/>
                <a:cs typeface="Arial"/>
              </a:rPr>
              <a:t>к</a:t>
            </a:r>
            <a:r>
              <a:rPr sz="2000" spc="15" dirty="0">
                <a:solidFill>
                  <a:prstClr val="black"/>
                </a:solidFill>
                <a:latin typeface="Arial"/>
                <a:cs typeface="Arial"/>
              </a:rPr>
              <a:t>л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онения</a:t>
            </a:r>
            <a:endParaRPr sz="2000">
              <a:solidFill>
                <a:prstClr val="black"/>
              </a:solidFill>
              <a:latin typeface="Arial"/>
              <a:cs typeface="Arial"/>
            </a:endParaRPr>
          </a:p>
          <a:p>
            <a:pPr marL="355600" indent="-342900">
              <a:spcBef>
                <a:spcPts val="480"/>
              </a:spcBef>
              <a:buFont typeface="Wingdings"/>
              <a:buChar char=""/>
              <a:tabLst>
                <a:tab pos="355600" algn="l"/>
              </a:tabLst>
            </a:pP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Заме</a:t>
            </a:r>
            <a:r>
              <a:rPr sz="2000" spc="-15" dirty="0">
                <a:solidFill>
                  <a:prstClr val="black"/>
                </a:solidFill>
                <a:latin typeface="Arial"/>
                <a:cs typeface="Arial"/>
              </a:rPr>
              <a:t>н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а </a:t>
            </a:r>
            <a:r>
              <a:rPr sz="2000" spc="-14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п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р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еп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ар</a:t>
            </a:r>
            <a:r>
              <a:rPr sz="2000" spc="-45" dirty="0">
                <a:solidFill>
                  <a:prstClr val="black"/>
                </a:solidFill>
                <a:latin typeface="Arial"/>
                <a:cs typeface="Arial"/>
              </a:rPr>
              <a:t>а</a:t>
            </a:r>
            <a:r>
              <a:rPr sz="2000" spc="-3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а </a:t>
            </a:r>
            <a:r>
              <a:rPr sz="2000" spc="-14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spc="-5" dirty="0">
                <a:solidFill>
                  <a:prstClr val="black"/>
                </a:solidFill>
                <a:latin typeface="Arial"/>
                <a:cs typeface="Arial"/>
              </a:rPr>
              <a:t>н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е </a:t>
            </a:r>
            <a:r>
              <a:rPr sz="2000" spc="-15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spc="-20" dirty="0">
                <a:solidFill>
                  <a:prstClr val="black"/>
                </a:solidFill>
                <a:latin typeface="Arial"/>
                <a:cs typeface="Arial"/>
              </a:rPr>
              <a:t>д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оп</a:t>
            </a:r>
            <a:r>
              <a:rPr sz="2000" spc="-35" dirty="0">
                <a:solidFill>
                  <a:prstClr val="black"/>
                </a:solidFill>
                <a:latin typeface="Arial"/>
                <a:cs typeface="Arial"/>
              </a:rPr>
              <a:t>у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с</a:t>
            </a:r>
            <a:r>
              <a:rPr sz="2000" spc="50" dirty="0">
                <a:solidFill>
                  <a:prstClr val="black"/>
                </a:solidFill>
                <a:latin typeface="Arial"/>
                <a:cs typeface="Arial"/>
              </a:rPr>
              <a:t>к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а</a:t>
            </a:r>
            <a:r>
              <a:rPr sz="2000" spc="-70" dirty="0">
                <a:solidFill>
                  <a:prstClr val="black"/>
                </a:solidFill>
                <a:latin typeface="Arial"/>
                <a:cs typeface="Arial"/>
              </a:rPr>
              <a:t>е</a:t>
            </a:r>
            <a:r>
              <a:rPr sz="2000" spc="-3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ся </a:t>
            </a:r>
            <a:r>
              <a:rPr sz="2000" spc="-14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в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не </a:t>
            </a:r>
            <a:r>
              <a:rPr sz="2000" spc="-15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з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а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в</a:t>
            </a:r>
            <a:r>
              <a:rPr sz="2000" spc="-15" dirty="0">
                <a:solidFill>
                  <a:prstClr val="black"/>
                </a:solidFill>
                <a:latin typeface="Arial"/>
                <a:cs typeface="Arial"/>
              </a:rPr>
              <a:t>и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с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и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м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сти </a:t>
            </a:r>
            <a:r>
              <a:rPr sz="2000" spc="-14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spc="-50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т </a:t>
            </a:r>
            <a:r>
              <a:rPr sz="2000" spc="-16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р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а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сп</a:t>
            </a:r>
            <a:r>
              <a:rPr sz="2000" spc="-50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z="2000" spc="15" dirty="0">
                <a:solidFill>
                  <a:prstClr val="black"/>
                </a:solidFill>
                <a:latin typeface="Arial"/>
                <a:cs typeface="Arial"/>
              </a:rPr>
              <a:t>л</a:t>
            </a:r>
            <a:r>
              <a:rPr sz="2000" spc="-25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ж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е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н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и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я</a:t>
            </a:r>
            <a:endParaRPr sz="2000">
              <a:solidFill>
                <a:prstClr val="black"/>
              </a:solidFill>
              <a:latin typeface="Arial"/>
              <a:cs typeface="Arial"/>
            </a:endParaRPr>
          </a:p>
          <a:p>
            <a:pPr marL="355600"/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п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роиз</a:t>
            </a:r>
            <a:r>
              <a:rPr sz="2000" spc="-20" dirty="0">
                <a:solidFill>
                  <a:prstClr val="black"/>
                </a:solidFill>
                <a:latin typeface="Arial"/>
                <a:cs typeface="Arial"/>
              </a:rPr>
              <a:t>в</a:t>
            </a:r>
            <a:r>
              <a:rPr sz="2000" spc="-50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дс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sz="2000" spc="-25" dirty="0">
                <a:solidFill>
                  <a:prstClr val="black"/>
                </a:solidFill>
                <a:latin typeface="Arial"/>
                <a:cs typeface="Arial"/>
              </a:rPr>
              <a:t>в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ен</a:t>
            </a:r>
            <a:r>
              <a:rPr sz="2000" spc="-20" dirty="0">
                <a:solidFill>
                  <a:prstClr val="black"/>
                </a:solidFill>
                <a:latin typeface="Arial"/>
                <a:cs typeface="Arial"/>
              </a:rPr>
              <a:t>н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ой</a:t>
            </a:r>
            <a:r>
              <a:rPr sz="2000" spc="-5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п</a:t>
            </a:r>
            <a:r>
              <a:rPr sz="2000" spc="15" dirty="0">
                <a:solidFill>
                  <a:prstClr val="black"/>
                </a:solidFill>
                <a:latin typeface="Arial"/>
                <a:cs typeface="Arial"/>
              </a:rPr>
              <a:t>л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щ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ад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к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и</a:t>
            </a:r>
            <a:endParaRPr sz="2000">
              <a:solidFill>
                <a:prstClr val="black"/>
              </a:solidFill>
              <a:latin typeface="Arial"/>
              <a:cs typeface="Arial"/>
            </a:endParaRPr>
          </a:p>
          <a:p>
            <a:pPr marL="355600" marR="6350" indent="-342900">
              <a:spcBef>
                <a:spcPts val="480"/>
              </a:spcBef>
              <a:buFont typeface="Wingdings"/>
              <a:buChar char=""/>
              <a:tabLst>
                <a:tab pos="355600" algn="l"/>
                <a:tab pos="916305" algn="l"/>
                <a:tab pos="2670175" algn="l"/>
                <a:tab pos="3990340" algn="l"/>
                <a:tab pos="4365625" algn="l"/>
                <a:tab pos="5960110" algn="l"/>
                <a:tab pos="6978015" algn="l"/>
                <a:tab pos="7489825" algn="l"/>
              </a:tabLst>
            </a:pPr>
            <a:r>
              <a:rPr sz="2000" spc="5" dirty="0">
                <a:solidFill>
                  <a:prstClr val="black"/>
                </a:solidFill>
                <a:latin typeface="Arial"/>
                <a:cs typeface="Arial"/>
              </a:rPr>
              <a:t>Н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а	</a:t>
            </a:r>
            <a:r>
              <a:rPr sz="2000" spc="-55" dirty="0">
                <a:solidFill>
                  <a:prstClr val="black"/>
                </a:solidFill>
                <a:latin typeface="Arial"/>
                <a:cs typeface="Arial"/>
              </a:rPr>
              <a:t>э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ле</a:t>
            </a:r>
            <a:r>
              <a:rPr sz="2000" spc="15" dirty="0">
                <a:solidFill>
                  <a:prstClr val="black"/>
                </a:solidFill>
                <a:latin typeface="Arial"/>
                <a:cs typeface="Arial"/>
              </a:rPr>
              <a:t>к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sz="2000" spc="-20" dirty="0">
                <a:solidFill>
                  <a:prstClr val="black"/>
                </a:solidFill>
                <a:latin typeface="Arial"/>
                <a:cs typeface="Arial"/>
              </a:rPr>
              <a:t>р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нном	</a:t>
            </a:r>
            <a:r>
              <a:rPr sz="2000" spc="-25" dirty="0">
                <a:solidFill>
                  <a:prstClr val="black"/>
                </a:solidFill>
                <a:latin typeface="Arial"/>
                <a:cs typeface="Arial"/>
              </a:rPr>
              <a:t>а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у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к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ц</a:t>
            </a:r>
            <a:r>
              <a:rPr sz="2000" spc="-15" dirty="0">
                <a:solidFill>
                  <a:prstClr val="black"/>
                </a:solidFill>
                <a:latin typeface="Arial"/>
                <a:cs typeface="Arial"/>
              </a:rPr>
              <a:t>и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оне	–	</a:t>
            </a:r>
            <a:r>
              <a:rPr sz="2000" spc="-50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sz="2000" spc="10" dirty="0">
                <a:solidFill>
                  <a:prstClr val="black"/>
                </a:solidFill>
                <a:latin typeface="Arial"/>
                <a:cs typeface="Arial"/>
              </a:rPr>
              <a:t>к</a:t>
            </a:r>
            <a:r>
              <a:rPr sz="2000" spc="5" dirty="0">
                <a:solidFill>
                  <a:prstClr val="black"/>
                </a:solidFill>
                <a:latin typeface="Arial"/>
                <a:cs typeface="Arial"/>
              </a:rPr>
              <a:t>л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оне</a:t>
            </a:r>
            <a:r>
              <a:rPr sz="2000" spc="-15" dirty="0">
                <a:solidFill>
                  <a:prstClr val="black"/>
                </a:solidFill>
                <a:latin typeface="Arial"/>
                <a:cs typeface="Arial"/>
              </a:rPr>
              <a:t>н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ие	</a:t>
            </a:r>
            <a:r>
              <a:rPr sz="2000" spc="-3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sz="2000" spc="-50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ль</a:t>
            </a:r>
            <a:r>
              <a:rPr sz="2000" spc="15" dirty="0">
                <a:solidFill>
                  <a:prstClr val="black"/>
                </a:solidFill>
                <a:latin typeface="Arial"/>
                <a:cs typeface="Arial"/>
              </a:rPr>
              <a:t>к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о	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п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о	р</a:t>
            </a:r>
            <a:r>
              <a:rPr sz="2000" spc="-45" dirty="0">
                <a:solidFill>
                  <a:prstClr val="black"/>
                </a:solidFill>
                <a:latin typeface="Arial"/>
                <a:cs typeface="Arial"/>
              </a:rPr>
              <a:t>е</a:t>
            </a:r>
            <a:r>
              <a:rPr sz="2000" spc="-30" dirty="0">
                <a:solidFill>
                  <a:prstClr val="black"/>
                </a:solidFill>
                <a:latin typeface="Arial"/>
                <a:cs typeface="Arial"/>
              </a:rPr>
              <a:t>з</a:t>
            </a:r>
            <a:r>
              <a:rPr sz="2000" spc="-55" dirty="0">
                <a:solidFill>
                  <a:prstClr val="black"/>
                </a:solidFill>
                <a:latin typeface="Arial"/>
                <a:cs typeface="Arial"/>
              </a:rPr>
              <a:t>у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л</a:t>
            </a:r>
            <a:r>
              <a:rPr sz="2000" spc="-165" dirty="0">
                <a:solidFill>
                  <a:prstClr val="black"/>
                </a:solidFill>
                <a:latin typeface="Arial"/>
                <a:cs typeface="Arial"/>
              </a:rPr>
              <a:t>ь</a:t>
            </a:r>
            <a:r>
              <a:rPr sz="2000" spc="-3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sz="2000" spc="-50" dirty="0">
                <a:solidFill>
                  <a:prstClr val="black"/>
                </a:solidFill>
                <a:latin typeface="Arial"/>
                <a:cs typeface="Arial"/>
              </a:rPr>
              <a:t>а</a:t>
            </a:r>
            <a:r>
              <a:rPr sz="2000" spc="-3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ам ра</a:t>
            </a:r>
            <a:r>
              <a:rPr sz="2000" spc="5" dirty="0">
                <a:solidFill>
                  <a:prstClr val="black"/>
                </a:solidFill>
                <a:latin typeface="Arial"/>
                <a:cs typeface="Arial"/>
              </a:rPr>
              <a:t>с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с</a:t>
            </a:r>
            <a:r>
              <a:rPr sz="2000" spc="5" dirty="0">
                <a:solidFill>
                  <a:prstClr val="black"/>
                </a:solidFill>
                <a:latin typeface="Arial"/>
                <a:cs typeface="Arial"/>
              </a:rPr>
              <a:t>м</a:t>
            </a:r>
            <a:r>
              <a:rPr sz="2000" spc="-50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трен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и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я</a:t>
            </a:r>
            <a:r>
              <a:rPr sz="2000" spc="-5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spc="-45" dirty="0">
                <a:solidFill>
                  <a:prstClr val="black"/>
                </a:solidFill>
                <a:latin typeface="Arial"/>
                <a:cs typeface="Arial"/>
              </a:rPr>
              <a:t>в</a:t>
            </a:r>
            <a:r>
              <a:rPr sz="2000" spc="-3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орых</a:t>
            </a:r>
            <a:r>
              <a:rPr sz="2000" spc="-2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ча</a:t>
            </a:r>
            <a:r>
              <a:rPr sz="2000" spc="5" dirty="0">
                <a:solidFill>
                  <a:prstClr val="black"/>
                </a:solidFill>
                <a:latin typeface="Arial"/>
                <a:cs typeface="Arial"/>
              </a:rPr>
              <a:t>с</a:t>
            </a:r>
            <a:r>
              <a:rPr sz="2000" spc="-3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ей</a:t>
            </a:r>
            <a:endParaRPr sz="200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3995801" y="765175"/>
            <a:ext cx="4968875" cy="13462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6866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1920" rIns="0" bIns="0" rtlCol="0">
            <a:spAutoFit/>
          </a:bodyPr>
          <a:lstStyle/>
          <a:p>
            <a:pPr marL="1903730">
              <a:lnSpc>
                <a:spcPct val="100000"/>
              </a:lnSpc>
            </a:pPr>
            <a:r>
              <a:rPr dirty="0"/>
              <a:t>Пр</a:t>
            </a:r>
            <a:r>
              <a:rPr spc="-10" dirty="0"/>
              <a:t>и</a:t>
            </a:r>
            <a:r>
              <a:rPr dirty="0"/>
              <a:t>мене</a:t>
            </a:r>
            <a:r>
              <a:rPr spc="-10" dirty="0"/>
              <a:t>н</a:t>
            </a:r>
            <a:r>
              <a:rPr dirty="0"/>
              <a:t>ие</a:t>
            </a:r>
            <a:r>
              <a:rPr spc="-60" dirty="0"/>
              <a:t> </a:t>
            </a:r>
            <a:r>
              <a:rPr dirty="0"/>
              <a:t>П</a:t>
            </a:r>
            <a:r>
              <a:rPr spc="-5" dirty="0"/>
              <a:t>П</a:t>
            </a:r>
            <a:r>
              <a:rPr dirty="0">
                <a:latin typeface="Arial"/>
                <a:cs typeface="Arial"/>
              </a:rPr>
              <a:t>-1289:</a:t>
            </a:r>
            <a:r>
              <a:rPr spc="-50" dirty="0">
                <a:latin typeface="Arial"/>
                <a:cs typeface="Arial"/>
              </a:rPr>
              <a:t> </a:t>
            </a:r>
            <a:r>
              <a:rPr spc="-10" dirty="0"/>
              <a:t>п</a:t>
            </a:r>
            <a:r>
              <a:rPr dirty="0"/>
              <a:t>ро</a:t>
            </a:r>
            <a:r>
              <a:rPr spc="-85" dirty="0"/>
              <a:t>б</a:t>
            </a:r>
            <a:r>
              <a:rPr dirty="0"/>
              <a:t>лем</a:t>
            </a:r>
            <a:r>
              <a:rPr spc="-10" dirty="0"/>
              <a:t>ы</a:t>
            </a:r>
            <a:r>
              <a:rPr dirty="0"/>
              <a:t>,</a:t>
            </a:r>
            <a:r>
              <a:rPr spc="-35" dirty="0"/>
              <a:t> </a:t>
            </a:r>
            <a:r>
              <a:rPr spc="-25" dirty="0"/>
              <a:t>в</a:t>
            </a:r>
            <a:r>
              <a:rPr dirty="0"/>
              <a:t>ариа</a:t>
            </a:r>
            <a:r>
              <a:rPr spc="-10" dirty="0"/>
              <a:t>нт</a:t>
            </a:r>
            <a:r>
              <a:rPr dirty="0"/>
              <a:t>ы,</a:t>
            </a:r>
            <a:r>
              <a:rPr spc="-40" dirty="0"/>
              <a:t> </a:t>
            </a:r>
            <a:r>
              <a:rPr dirty="0"/>
              <a:t>решен</a:t>
            </a:r>
            <a:r>
              <a:rPr spc="-10" dirty="0"/>
              <a:t>и</a:t>
            </a:r>
            <a:r>
              <a:rPr dirty="0"/>
              <a:t>я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13792" y="765960"/>
            <a:ext cx="8824595" cy="264431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spcBef>
                <a:spcPts val="470"/>
              </a:spcBef>
            </a:pPr>
            <a:r>
              <a:rPr lang="ru-RU" sz="2000" spc="-90" dirty="0" smtClean="0">
                <a:solidFill>
                  <a:prstClr val="black"/>
                </a:solidFill>
                <a:latin typeface="Arial"/>
                <a:cs typeface="Arial"/>
              </a:rPr>
              <a:t>        </a:t>
            </a:r>
            <a:r>
              <a:rPr sz="2000" spc="-90" dirty="0" err="1" smtClean="0">
                <a:solidFill>
                  <a:prstClr val="black"/>
                </a:solidFill>
                <a:latin typeface="Arial"/>
                <a:cs typeface="Arial"/>
              </a:rPr>
              <a:t>Р</a:t>
            </a:r>
            <a:r>
              <a:rPr sz="2000" dirty="0" err="1" smtClean="0">
                <a:solidFill>
                  <a:prstClr val="black"/>
                </a:solidFill>
                <a:latin typeface="Arial"/>
                <a:cs typeface="Arial"/>
              </a:rPr>
              <a:t>е</a:t>
            </a:r>
            <a:r>
              <a:rPr sz="2000" spc="20" dirty="0" err="1" smtClean="0">
                <a:solidFill>
                  <a:prstClr val="black"/>
                </a:solidFill>
                <a:latin typeface="Arial"/>
                <a:cs typeface="Arial"/>
              </a:rPr>
              <a:t>к</a:t>
            </a:r>
            <a:r>
              <a:rPr sz="2000" dirty="0" err="1" smtClean="0">
                <a:solidFill>
                  <a:prstClr val="black"/>
                </a:solidFill>
                <a:latin typeface="Arial"/>
                <a:cs typeface="Arial"/>
              </a:rPr>
              <a:t>омендаци</a:t>
            </a:r>
            <a:r>
              <a:rPr sz="2000" spc="-5" dirty="0" err="1" smtClean="0">
                <a:solidFill>
                  <a:prstClr val="black"/>
                </a:solidFill>
                <a:latin typeface="Arial"/>
                <a:cs typeface="Arial"/>
              </a:rPr>
              <a:t>и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:</a:t>
            </a:r>
          </a:p>
          <a:p>
            <a:pPr marL="469900">
              <a:spcBef>
                <a:spcPts val="439"/>
              </a:spcBef>
            </a:pPr>
            <a:r>
              <a:rPr spc="15" smtClean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вы</a:t>
            </a:r>
            <a:r>
              <a:rPr spc="5" dirty="0">
                <a:solidFill>
                  <a:prstClr val="black"/>
                </a:solidFill>
                <a:latin typeface="Arial"/>
                <a:cs typeface="Arial"/>
              </a:rPr>
              <a:t>д</a:t>
            </a:r>
            <a:r>
              <a:rPr spc="-65" dirty="0">
                <a:solidFill>
                  <a:prstClr val="black"/>
                </a:solidFill>
                <a:latin typeface="Arial"/>
                <a:cs typeface="Arial"/>
              </a:rPr>
              <a:t>е</a:t>
            </a:r>
            <a:r>
              <a:rPr spc="5" dirty="0">
                <a:solidFill>
                  <a:prstClr val="black"/>
                </a:solidFill>
                <a:latin typeface="Arial"/>
                <a:cs typeface="Arial"/>
              </a:rPr>
              <a:t>л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ять в </a:t>
            </a:r>
            <a:r>
              <a:rPr spc="-40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pc="-6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spc="5" dirty="0">
                <a:solidFill>
                  <a:prstClr val="black"/>
                </a:solidFill>
                <a:latin typeface="Arial"/>
                <a:cs typeface="Arial"/>
              </a:rPr>
              <a:t>д</a:t>
            </a:r>
            <a:r>
              <a:rPr spc="-65" dirty="0">
                <a:solidFill>
                  <a:prstClr val="black"/>
                </a:solidFill>
                <a:latin typeface="Arial"/>
                <a:cs typeface="Arial"/>
              </a:rPr>
              <a:t>е</a:t>
            </a:r>
            <a:r>
              <a:rPr spc="5" dirty="0">
                <a:solidFill>
                  <a:prstClr val="black"/>
                </a:solidFill>
                <a:latin typeface="Arial"/>
                <a:cs typeface="Arial"/>
              </a:rPr>
              <a:t>л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ьные </a:t>
            </a:r>
            <a:r>
              <a:rPr spc="30" dirty="0">
                <a:solidFill>
                  <a:prstClr val="black"/>
                </a:solidFill>
                <a:latin typeface="Arial"/>
                <a:cs typeface="Arial"/>
              </a:rPr>
              <a:t>л</a:t>
            </a:r>
            <a:r>
              <a:rPr spc="-45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spc="25" dirty="0">
                <a:solidFill>
                  <a:prstClr val="black"/>
                </a:solidFill>
                <a:latin typeface="Arial"/>
                <a:cs typeface="Arial"/>
              </a:rPr>
              <a:t>ы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;</a:t>
            </a:r>
          </a:p>
          <a:p>
            <a:pPr marL="469900">
              <a:spcBef>
                <a:spcPts val="430"/>
              </a:spcBef>
            </a:pPr>
            <a:r>
              <a:rPr spc="-10" dirty="0">
                <a:solidFill>
                  <a:prstClr val="black"/>
                </a:solidFill>
                <a:latin typeface="Arial"/>
                <a:cs typeface="Arial"/>
              </a:rPr>
              <a:t>•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ЛП из</a:t>
            </a:r>
            <a:r>
              <a:rPr spc="-1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pc="5" dirty="0">
                <a:solidFill>
                  <a:prstClr val="black"/>
                </a:solidFill>
                <a:latin typeface="Arial"/>
                <a:cs typeface="Arial"/>
              </a:rPr>
              <a:t>Ж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Н</a:t>
            </a:r>
            <a:r>
              <a:rPr spc="-30" dirty="0">
                <a:solidFill>
                  <a:prstClr val="black"/>
                </a:solidFill>
                <a:latin typeface="Arial"/>
                <a:cs typeface="Arial"/>
              </a:rPr>
              <a:t>В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ЛП</a:t>
            </a:r>
            <a:r>
              <a:rPr spc="1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за</a:t>
            </a:r>
            <a:r>
              <a:rPr spc="25" dirty="0">
                <a:solidFill>
                  <a:prstClr val="black"/>
                </a:solidFill>
                <a:latin typeface="Arial"/>
                <a:cs typeface="Arial"/>
              </a:rPr>
              <a:t>к</a:t>
            </a:r>
            <a:r>
              <a:rPr spc="-25" dirty="0">
                <a:solidFill>
                  <a:prstClr val="black"/>
                </a:solidFill>
                <a:latin typeface="Arial"/>
                <a:cs typeface="Arial"/>
              </a:rPr>
              <a:t>у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п</a:t>
            </a:r>
            <a:r>
              <a:rPr spc="-45" dirty="0">
                <a:solidFill>
                  <a:prstClr val="black"/>
                </a:solidFill>
                <a:latin typeface="Arial"/>
                <a:cs typeface="Arial"/>
              </a:rPr>
              <a:t>а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ть</a:t>
            </a:r>
            <a:r>
              <a:rPr spc="1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pc="-45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pc="-6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spc="5" dirty="0">
                <a:solidFill>
                  <a:prstClr val="black"/>
                </a:solidFill>
                <a:latin typeface="Arial"/>
                <a:cs typeface="Arial"/>
              </a:rPr>
              <a:t>д</a:t>
            </a:r>
            <a:r>
              <a:rPr spc="-65" dirty="0">
                <a:solidFill>
                  <a:prstClr val="black"/>
                </a:solidFill>
                <a:latin typeface="Arial"/>
                <a:cs typeface="Arial"/>
              </a:rPr>
              <a:t>е</a:t>
            </a:r>
            <a:r>
              <a:rPr spc="5" dirty="0">
                <a:solidFill>
                  <a:prstClr val="black"/>
                </a:solidFill>
                <a:latin typeface="Arial"/>
                <a:cs typeface="Arial"/>
              </a:rPr>
              <a:t>л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ьн</a:t>
            </a:r>
            <a:r>
              <a:rPr spc="10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;</a:t>
            </a:r>
          </a:p>
          <a:p>
            <a:pPr marL="469900">
              <a:spcBef>
                <a:spcPts val="434"/>
              </a:spcBef>
            </a:pPr>
            <a:r>
              <a:rPr spc="-10" dirty="0">
                <a:solidFill>
                  <a:prstClr val="black"/>
                </a:solidFill>
                <a:latin typeface="Arial"/>
                <a:cs typeface="Arial"/>
              </a:rPr>
              <a:t>•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п</a:t>
            </a:r>
            <a:r>
              <a:rPr spc="-10" dirty="0">
                <a:solidFill>
                  <a:prstClr val="black"/>
                </a:solidFill>
                <a:latin typeface="Arial"/>
                <a:cs typeface="Arial"/>
              </a:rPr>
              <a:t>р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и</a:t>
            </a:r>
            <a:r>
              <a:rPr spc="-1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не</a:t>
            </a:r>
            <a:r>
              <a:rPr spc="-10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pc="-60" dirty="0">
                <a:solidFill>
                  <a:prstClr val="black"/>
                </a:solidFill>
                <a:latin typeface="Arial"/>
                <a:cs typeface="Arial"/>
              </a:rPr>
              <a:t>б</a:t>
            </a:r>
            <a:r>
              <a:rPr spc="-40" dirty="0">
                <a:solidFill>
                  <a:prstClr val="black"/>
                </a:solidFill>
                <a:latin typeface="Arial"/>
                <a:cs typeface="Arial"/>
              </a:rPr>
              <a:t>х</a:t>
            </a:r>
            <a:r>
              <a:rPr spc="-45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pc="5" dirty="0">
                <a:solidFill>
                  <a:prstClr val="black"/>
                </a:solidFill>
                <a:latin typeface="Arial"/>
                <a:cs typeface="Arial"/>
              </a:rPr>
              <a:t>д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им</a:t>
            </a:r>
            <a:r>
              <a:rPr spc="-10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сти</a:t>
            </a:r>
            <a:r>
              <a:rPr spc="-1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за</a:t>
            </a:r>
            <a:r>
              <a:rPr spc="25" dirty="0">
                <a:solidFill>
                  <a:prstClr val="black"/>
                </a:solidFill>
                <a:latin typeface="Arial"/>
                <a:cs typeface="Arial"/>
              </a:rPr>
              <a:t>к</a:t>
            </a:r>
            <a:r>
              <a:rPr spc="-25" dirty="0">
                <a:solidFill>
                  <a:prstClr val="black"/>
                </a:solidFill>
                <a:latin typeface="Arial"/>
                <a:cs typeface="Arial"/>
              </a:rPr>
              <a:t>у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пки</a:t>
            </a:r>
            <a:r>
              <a:rPr spc="1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«ин</a:t>
            </a:r>
            <a:r>
              <a:rPr spc="-10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стр</a:t>
            </a:r>
            <a:r>
              <a:rPr spc="-10" dirty="0">
                <a:solidFill>
                  <a:prstClr val="black"/>
                </a:solidFill>
                <a:latin typeface="Arial"/>
                <a:cs typeface="Arial"/>
              </a:rPr>
              <a:t>а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нно</a:t>
            </a:r>
            <a:r>
              <a:rPr spc="-35" dirty="0">
                <a:solidFill>
                  <a:prstClr val="black"/>
                </a:solidFill>
                <a:latin typeface="Arial"/>
                <a:cs typeface="Arial"/>
              </a:rPr>
              <a:t>г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о»</a:t>
            </a:r>
            <a:r>
              <a:rPr spc="2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–</a:t>
            </a:r>
            <a:r>
              <a:rPr spc="-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вы</a:t>
            </a:r>
            <a:r>
              <a:rPr spc="5" dirty="0">
                <a:solidFill>
                  <a:prstClr val="black"/>
                </a:solidFill>
                <a:latin typeface="Arial"/>
                <a:cs typeface="Arial"/>
              </a:rPr>
              <a:t>д</a:t>
            </a:r>
            <a:r>
              <a:rPr spc="-65" dirty="0">
                <a:solidFill>
                  <a:prstClr val="black"/>
                </a:solidFill>
                <a:latin typeface="Arial"/>
                <a:cs typeface="Arial"/>
              </a:rPr>
              <a:t>е</a:t>
            </a:r>
            <a:r>
              <a:rPr spc="5" dirty="0">
                <a:solidFill>
                  <a:prstClr val="black"/>
                </a:solidFill>
                <a:latin typeface="Arial"/>
                <a:cs typeface="Arial"/>
              </a:rPr>
              <a:t>л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ять</a:t>
            </a:r>
            <a:r>
              <a:rPr spc="-1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pc="-45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pc="-6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spc="5" dirty="0">
                <a:solidFill>
                  <a:prstClr val="black"/>
                </a:solidFill>
                <a:latin typeface="Arial"/>
                <a:cs typeface="Arial"/>
              </a:rPr>
              <a:t>д</a:t>
            </a:r>
            <a:r>
              <a:rPr spc="-65" dirty="0">
                <a:solidFill>
                  <a:prstClr val="black"/>
                </a:solidFill>
                <a:latin typeface="Arial"/>
                <a:cs typeface="Arial"/>
              </a:rPr>
              <a:t>е</a:t>
            </a:r>
            <a:r>
              <a:rPr spc="5" dirty="0">
                <a:solidFill>
                  <a:prstClr val="black"/>
                </a:solidFill>
                <a:latin typeface="Arial"/>
                <a:cs typeface="Arial"/>
              </a:rPr>
              <a:t>л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ьн</a:t>
            </a:r>
            <a:r>
              <a:rPr spc="5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;</a:t>
            </a:r>
          </a:p>
          <a:p>
            <a:pPr>
              <a:spcBef>
                <a:spcPts val="16"/>
              </a:spcBef>
            </a:pPr>
            <a:endParaRPr sz="2650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355600" marR="118745" indent="-342900">
              <a:buFont typeface="Wingdings"/>
              <a:buChar char=""/>
              <a:tabLst>
                <a:tab pos="355600" algn="l"/>
              </a:tabLst>
            </a:pP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При</a:t>
            </a:r>
            <a:r>
              <a:rPr sz="2000" spc="-3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ра</a:t>
            </a:r>
            <a:r>
              <a:rPr sz="2000" spc="5" dirty="0">
                <a:solidFill>
                  <a:prstClr val="black"/>
                </a:solidFill>
                <a:latin typeface="Arial"/>
                <a:cs typeface="Arial"/>
              </a:rPr>
              <a:t>с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с</a:t>
            </a:r>
            <a:r>
              <a:rPr sz="2000" spc="5" dirty="0">
                <a:solidFill>
                  <a:prstClr val="black"/>
                </a:solidFill>
                <a:latin typeface="Arial"/>
                <a:cs typeface="Arial"/>
              </a:rPr>
              <a:t>м</a:t>
            </a:r>
            <a:r>
              <a:rPr sz="2000" spc="-50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трен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и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и</a:t>
            </a:r>
            <a:r>
              <a:rPr sz="2000" spc="-6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зая</a:t>
            </a:r>
            <a:r>
              <a:rPr sz="2000" spc="-25" dirty="0">
                <a:solidFill>
                  <a:prstClr val="black"/>
                </a:solidFill>
                <a:latin typeface="Arial"/>
                <a:cs typeface="Arial"/>
              </a:rPr>
              <a:t>в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ок</a:t>
            </a:r>
            <a:r>
              <a:rPr sz="2000" spc="-2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сл</a:t>
            </a:r>
            <a:r>
              <a:rPr sz="2000" spc="-45" dirty="0">
                <a:solidFill>
                  <a:prstClr val="black"/>
                </a:solidFill>
                <a:latin typeface="Arial"/>
                <a:cs typeface="Arial"/>
              </a:rPr>
              <a:t>е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д</a:t>
            </a:r>
            <a:r>
              <a:rPr sz="2000" spc="-35" dirty="0">
                <a:solidFill>
                  <a:prstClr val="black"/>
                </a:solidFill>
                <a:latin typeface="Arial"/>
                <a:cs typeface="Arial"/>
              </a:rPr>
              <a:t>у</a:t>
            </a:r>
            <a:r>
              <a:rPr sz="2000" spc="-75" dirty="0">
                <a:solidFill>
                  <a:prstClr val="black"/>
                </a:solidFill>
                <a:latin typeface="Arial"/>
                <a:cs typeface="Arial"/>
              </a:rPr>
              <a:t>е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sz="2000" spc="-2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spc="25" dirty="0">
                <a:solidFill>
                  <a:prstClr val="black"/>
                </a:solidFill>
                <a:latin typeface="Arial"/>
                <a:cs typeface="Arial"/>
              </a:rPr>
              <a:t>с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опос</a:t>
            </a:r>
            <a:r>
              <a:rPr sz="2000" spc="-3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авить</a:t>
            </a:r>
            <a:r>
              <a:rPr sz="2000" spc="-4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страну</a:t>
            </a:r>
            <a:r>
              <a:rPr sz="2000" spc="-2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п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роис</a:t>
            </a:r>
            <a:r>
              <a:rPr sz="2000" spc="-25" dirty="0">
                <a:solidFill>
                  <a:prstClr val="black"/>
                </a:solidFill>
                <a:latin typeface="Arial"/>
                <a:cs typeface="Arial"/>
              </a:rPr>
              <a:t>хо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ждения в:</a:t>
            </a:r>
          </a:p>
          <a:p>
            <a:pPr marL="611505" lvl="1" indent="-141605">
              <a:spcBef>
                <a:spcPts val="440"/>
              </a:spcBef>
              <a:buFont typeface="Arial"/>
              <a:buChar char="•"/>
              <a:tabLst>
                <a:tab pos="612140" algn="l"/>
              </a:tabLst>
            </a:pP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1 ч</a:t>
            </a:r>
            <a:r>
              <a:rPr spc="-10" dirty="0">
                <a:solidFill>
                  <a:prstClr val="black"/>
                </a:solidFill>
                <a:latin typeface="Arial"/>
                <a:cs typeface="Arial"/>
              </a:rPr>
              <a:t>а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сти</a:t>
            </a:r>
            <a:r>
              <a:rPr spc="-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заявки,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70991" y="5067482"/>
            <a:ext cx="731520" cy="5835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54305" indent="-141605">
              <a:buFont typeface="Arial"/>
              <a:buChar char="•"/>
              <a:tabLst>
                <a:tab pos="154940" algn="l"/>
              </a:tabLst>
            </a:pPr>
            <a:r>
              <a:rPr spc="-40" dirty="0">
                <a:solidFill>
                  <a:prstClr val="black"/>
                </a:solidFill>
                <a:latin typeface="Arial"/>
                <a:cs typeface="Arial"/>
              </a:rPr>
              <a:t>Р</a:t>
            </a:r>
            <a:r>
              <a:rPr spc="-245" dirty="0">
                <a:solidFill>
                  <a:prstClr val="black"/>
                </a:solidFill>
                <a:latin typeface="Arial"/>
                <a:cs typeface="Arial"/>
              </a:rPr>
              <a:t>У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,</a:t>
            </a:r>
            <a:endParaRPr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spcBef>
                <a:spcPts val="430"/>
              </a:spcBef>
            </a:pP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•</a:t>
            </a:r>
            <a:r>
              <a:rPr spc="-1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pc="-65" dirty="0">
                <a:solidFill>
                  <a:prstClr val="black"/>
                </a:solidFill>
                <a:latin typeface="Arial"/>
                <a:cs typeface="Arial"/>
              </a:rPr>
              <a:t>С</a:t>
            </a:r>
            <a:r>
              <a:rPr spc="15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dirty="0">
                <a:solidFill>
                  <a:prstClr val="black"/>
                </a:solidFill>
                <a:latin typeface="Arial"/>
                <a:cs typeface="Arial"/>
              </a:rPr>
              <a:t>-</a:t>
            </a:r>
            <a:r>
              <a:rPr spc="-5" dirty="0">
                <a:solidFill>
                  <a:prstClr val="black"/>
                </a:solidFill>
                <a:latin typeface="Arial"/>
                <a:cs typeface="Arial"/>
              </a:rPr>
              <a:t>1.</a:t>
            </a:r>
            <a:endParaRPr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3346450" y="5445125"/>
            <a:ext cx="720725" cy="504825"/>
          </a:xfrm>
          <a:custGeom>
            <a:avLst/>
            <a:gdLst/>
            <a:ahLst/>
            <a:cxnLst/>
            <a:rect l="l" t="t" r="r" b="b"/>
            <a:pathLst>
              <a:path w="720725" h="504825">
                <a:moveTo>
                  <a:pt x="468376" y="0"/>
                </a:moveTo>
                <a:lnTo>
                  <a:pt x="468376" y="126237"/>
                </a:lnTo>
                <a:lnTo>
                  <a:pt x="0" y="126237"/>
                </a:lnTo>
                <a:lnTo>
                  <a:pt x="0" y="378612"/>
                </a:lnTo>
                <a:lnTo>
                  <a:pt x="468376" y="378612"/>
                </a:lnTo>
                <a:lnTo>
                  <a:pt x="468376" y="504825"/>
                </a:lnTo>
                <a:lnTo>
                  <a:pt x="720725" y="252412"/>
                </a:lnTo>
                <a:lnTo>
                  <a:pt x="468376" y="0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 smtClean="0">
              <a:solidFill>
                <a:prstClr val="black"/>
              </a:solidFill>
            </a:endParaRPr>
          </a:p>
        </p:txBody>
      </p:sp>
      <p:sp>
        <p:nvSpPr>
          <p:cNvPr id="6" name="object 6"/>
          <p:cNvSpPr/>
          <p:nvPr/>
        </p:nvSpPr>
        <p:spPr>
          <a:xfrm>
            <a:off x="3346450" y="5445125"/>
            <a:ext cx="720725" cy="504825"/>
          </a:xfrm>
          <a:custGeom>
            <a:avLst/>
            <a:gdLst/>
            <a:ahLst/>
            <a:cxnLst/>
            <a:rect l="l" t="t" r="r" b="b"/>
            <a:pathLst>
              <a:path w="720725" h="504825">
                <a:moveTo>
                  <a:pt x="0" y="126237"/>
                </a:moveTo>
                <a:lnTo>
                  <a:pt x="468376" y="126237"/>
                </a:lnTo>
                <a:lnTo>
                  <a:pt x="468376" y="0"/>
                </a:lnTo>
                <a:lnTo>
                  <a:pt x="720725" y="252412"/>
                </a:lnTo>
                <a:lnTo>
                  <a:pt x="468376" y="504825"/>
                </a:lnTo>
                <a:lnTo>
                  <a:pt x="468376" y="378612"/>
                </a:lnTo>
                <a:lnTo>
                  <a:pt x="0" y="378612"/>
                </a:lnTo>
                <a:lnTo>
                  <a:pt x="0" y="126237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 smtClean="0">
              <a:solidFill>
                <a:prstClr val="black"/>
              </a:solidFill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572000" y="5192712"/>
            <a:ext cx="2736850" cy="1008380"/>
          </a:xfrm>
          <a:prstGeom prst="rect">
            <a:avLst/>
          </a:prstGeom>
          <a:solidFill>
            <a:srgbClr val="DCE6F1"/>
          </a:solidFill>
          <a:ln w="25400">
            <a:solidFill>
              <a:srgbClr val="385D89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309880" marR="302895" indent="250190"/>
            <a:r>
              <a:rPr dirty="0">
                <a:solidFill>
                  <a:srgbClr val="1F487C"/>
                </a:solidFill>
                <a:cs typeface="Calibri"/>
              </a:rPr>
              <a:t>Отк</a:t>
            </a:r>
            <a:r>
              <a:rPr spc="5" dirty="0">
                <a:solidFill>
                  <a:srgbClr val="1F487C"/>
                </a:solidFill>
                <a:cs typeface="Calibri"/>
              </a:rPr>
              <a:t>л</a:t>
            </a:r>
            <a:r>
              <a:rPr dirty="0">
                <a:solidFill>
                  <a:srgbClr val="1F487C"/>
                </a:solidFill>
                <a:cs typeface="Calibri"/>
              </a:rPr>
              <a:t>онение</a:t>
            </a:r>
            <a:r>
              <a:rPr spc="-15" dirty="0">
                <a:solidFill>
                  <a:srgbClr val="1F487C"/>
                </a:solidFill>
                <a:cs typeface="Calibri"/>
              </a:rPr>
              <a:t> </a:t>
            </a:r>
            <a:r>
              <a:rPr dirty="0">
                <a:solidFill>
                  <a:srgbClr val="1F487C"/>
                </a:solidFill>
                <a:cs typeface="Calibri"/>
              </a:rPr>
              <a:t>при рас</a:t>
            </a:r>
            <a:r>
              <a:rPr spc="-25" dirty="0">
                <a:solidFill>
                  <a:srgbClr val="1F487C"/>
                </a:solidFill>
                <a:cs typeface="Calibri"/>
              </a:rPr>
              <a:t>х</a:t>
            </a:r>
            <a:r>
              <a:rPr spc="-15" dirty="0">
                <a:solidFill>
                  <a:srgbClr val="1F487C"/>
                </a:solidFill>
                <a:cs typeface="Calibri"/>
              </a:rPr>
              <a:t>о</a:t>
            </a:r>
            <a:r>
              <a:rPr dirty="0">
                <a:solidFill>
                  <a:srgbClr val="1F487C"/>
                </a:solidFill>
                <a:cs typeface="Calibri"/>
              </a:rPr>
              <a:t>ж</a:t>
            </a:r>
            <a:r>
              <a:rPr spc="-15" dirty="0">
                <a:solidFill>
                  <a:srgbClr val="1F487C"/>
                </a:solidFill>
                <a:cs typeface="Calibri"/>
              </a:rPr>
              <a:t>д</a:t>
            </a:r>
            <a:r>
              <a:rPr dirty="0">
                <a:solidFill>
                  <a:srgbClr val="1F487C"/>
                </a:solidFill>
                <a:cs typeface="Calibri"/>
              </a:rPr>
              <a:t>ении</a:t>
            </a:r>
            <a:r>
              <a:rPr spc="-15" dirty="0">
                <a:solidFill>
                  <a:srgbClr val="1F487C"/>
                </a:solidFill>
                <a:cs typeface="Calibri"/>
              </a:rPr>
              <a:t> </a:t>
            </a:r>
            <a:r>
              <a:rPr dirty="0">
                <a:solidFill>
                  <a:srgbClr val="1F487C"/>
                </a:solidFill>
                <a:cs typeface="Calibri"/>
              </a:rPr>
              <a:t>данных</a:t>
            </a:r>
            <a:endParaRPr>
              <a:solidFill>
                <a:prstClr val="black"/>
              </a:solidFill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3863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48326" y="3357562"/>
            <a:ext cx="3857625" cy="28575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mtClean="0">
              <a:solidFill>
                <a:prstClr val="black"/>
              </a:soli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15315" y="49045"/>
            <a:ext cx="8404225" cy="64094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79730" algn="ctr"/>
            <a:r>
              <a:rPr sz="2000" spc="-140" dirty="0">
                <a:solidFill>
                  <a:srgbClr val="C00000"/>
                </a:solidFill>
                <a:latin typeface="Arial"/>
                <a:cs typeface="Arial"/>
              </a:rPr>
              <a:t>Р</a:t>
            </a:r>
            <a:r>
              <a:rPr sz="2000" spc="-55" dirty="0">
                <a:solidFill>
                  <a:srgbClr val="C00000"/>
                </a:solidFill>
                <a:latin typeface="Arial"/>
                <a:cs typeface="Arial"/>
              </a:rPr>
              <a:t>А</a:t>
            </a:r>
            <a:r>
              <a:rPr sz="2000" dirty="0">
                <a:solidFill>
                  <a:srgbClr val="C00000"/>
                </a:solidFill>
                <a:latin typeface="Arial"/>
                <a:cs typeface="Arial"/>
              </a:rPr>
              <a:t>СП</a:t>
            </a:r>
            <a:r>
              <a:rPr sz="2000" spc="-55" dirty="0">
                <a:solidFill>
                  <a:srgbClr val="C00000"/>
                </a:solidFill>
                <a:latin typeface="Arial"/>
                <a:cs typeface="Arial"/>
              </a:rPr>
              <a:t>Р</a:t>
            </a:r>
            <a:r>
              <a:rPr sz="2000" dirty="0">
                <a:solidFill>
                  <a:srgbClr val="C00000"/>
                </a:solidFill>
                <a:latin typeface="Arial"/>
                <a:cs typeface="Arial"/>
              </a:rPr>
              <a:t>О</a:t>
            </a:r>
            <a:r>
              <a:rPr sz="2000" spc="-75" dirty="0">
                <a:solidFill>
                  <a:srgbClr val="C00000"/>
                </a:solidFill>
                <a:latin typeface="Arial"/>
                <a:cs typeface="Arial"/>
              </a:rPr>
              <a:t>С</a:t>
            </a:r>
            <a:r>
              <a:rPr sz="2000" dirty="0">
                <a:solidFill>
                  <a:srgbClr val="C00000"/>
                </a:solidFill>
                <a:latin typeface="Arial"/>
                <a:cs typeface="Arial"/>
              </a:rPr>
              <a:t>Т</a:t>
            </a:r>
            <a:r>
              <a:rPr sz="2000" spc="-145" dirty="0">
                <a:solidFill>
                  <a:srgbClr val="C00000"/>
                </a:solidFill>
                <a:latin typeface="Arial"/>
                <a:cs typeface="Arial"/>
              </a:rPr>
              <a:t>Р</a:t>
            </a:r>
            <a:r>
              <a:rPr sz="2000" spc="-10" dirty="0">
                <a:solidFill>
                  <a:srgbClr val="C00000"/>
                </a:solidFill>
                <a:latin typeface="Arial"/>
                <a:cs typeface="Arial"/>
              </a:rPr>
              <a:t>А</a:t>
            </a:r>
            <a:r>
              <a:rPr sz="2000" dirty="0">
                <a:solidFill>
                  <a:srgbClr val="C00000"/>
                </a:solidFill>
                <a:latin typeface="Arial"/>
                <a:cs typeface="Arial"/>
              </a:rPr>
              <a:t>НЕННЫЕ ОШИБКИ</a:t>
            </a:r>
            <a:r>
              <a:rPr sz="2000" spc="-40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C00000"/>
                </a:solidFill>
                <a:latin typeface="Arial"/>
                <a:cs typeface="Arial"/>
              </a:rPr>
              <a:t>П</a:t>
            </a:r>
            <a:r>
              <a:rPr sz="2000" spc="-10" dirty="0">
                <a:solidFill>
                  <a:srgbClr val="C00000"/>
                </a:solidFill>
                <a:latin typeface="Arial"/>
                <a:cs typeface="Arial"/>
              </a:rPr>
              <a:t>Р</a:t>
            </a:r>
            <a:r>
              <a:rPr sz="2000" dirty="0">
                <a:solidFill>
                  <a:srgbClr val="C00000"/>
                </a:solidFill>
                <a:latin typeface="Arial"/>
                <a:cs typeface="Arial"/>
              </a:rPr>
              <a:t>И</a:t>
            </a:r>
            <a:r>
              <a:rPr sz="2000" spc="-10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C00000"/>
                </a:solidFill>
                <a:latin typeface="Arial"/>
                <a:cs typeface="Arial"/>
              </a:rPr>
              <a:t>З</a:t>
            </a:r>
            <a:r>
              <a:rPr sz="2000" spc="-10" dirty="0">
                <a:solidFill>
                  <a:srgbClr val="C00000"/>
                </a:solidFill>
                <a:latin typeface="Arial"/>
                <a:cs typeface="Arial"/>
              </a:rPr>
              <a:t>А</a:t>
            </a:r>
            <a:r>
              <a:rPr sz="2000" spc="15" dirty="0">
                <a:solidFill>
                  <a:srgbClr val="C00000"/>
                </a:solidFill>
                <a:latin typeface="Arial"/>
                <a:cs typeface="Arial"/>
              </a:rPr>
              <a:t>К</a:t>
            </a:r>
            <a:r>
              <a:rPr sz="2000" dirty="0">
                <a:solidFill>
                  <a:srgbClr val="C00000"/>
                </a:solidFill>
                <a:latin typeface="Arial"/>
                <a:cs typeface="Arial"/>
              </a:rPr>
              <a:t>УП</a:t>
            </a:r>
            <a:r>
              <a:rPr sz="2000" spc="-10" dirty="0">
                <a:solidFill>
                  <a:srgbClr val="C00000"/>
                </a:solidFill>
                <a:latin typeface="Arial"/>
                <a:cs typeface="Arial"/>
              </a:rPr>
              <a:t>К</a:t>
            </a:r>
            <a:r>
              <a:rPr sz="2000" dirty="0">
                <a:solidFill>
                  <a:srgbClr val="C00000"/>
                </a:solidFill>
                <a:latin typeface="Arial"/>
                <a:cs typeface="Arial"/>
              </a:rPr>
              <a:t>Е</a:t>
            </a:r>
          </a:p>
          <a:p>
            <a:pPr marL="379730" algn="ctr"/>
            <a:r>
              <a:rPr sz="2000" spc="5" dirty="0" smtClean="0">
                <a:solidFill>
                  <a:srgbClr val="C00000"/>
                </a:solidFill>
                <a:latin typeface="Arial"/>
                <a:cs typeface="Arial"/>
              </a:rPr>
              <a:t>ЛС</a:t>
            </a:r>
            <a:r>
              <a:rPr lang="ru-RU" sz="2000" spc="5" dirty="0" smtClean="0">
                <a:solidFill>
                  <a:srgbClr val="C00000"/>
                </a:solidFill>
                <a:latin typeface="Arial"/>
                <a:cs typeface="Arial"/>
              </a:rPr>
              <a:t> ПО ДАННЫМ КОНТРОЛЬНЫХ ОРГАНОВ</a:t>
            </a:r>
            <a:endParaRPr sz="2000" dirty="0">
              <a:solidFill>
                <a:srgbClr val="C00000"/>
              </a:solidFill>
              <a:latin typeface="Arial"/>
              <a:cs typeface="Arial"/>
            </a:endParaRPr>
          </a:p>
          <a:p>
            <a:pPr>
              <a:spcBef>
                <a:spcPts val="18"/>
              </a:spcBef>
            </a:pPr>
            <a:endParaRPr sz="2950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2700">
              <a:tabLst>
                <a:tab pos="355600" algn="l"/>
              </a:tabLst>
            </a:pPr>
            <a:r>
              <a:rPr lang="ru-RU" sz="2000" spc="-90" dirty="0" smtClean="0">
                <a:solidFill>
                  <a:prstClr val="black"/>
                </a:solidFill>
                <a:latin typeface="Arial"/>
                <a:cs typeface="Arial"/>
              </a:rPr>
              <a:t>      </a:t>
            </a:r>
            <a:r>
              <a:rPr sz="2000" spc="-90" dirty="0" err="1" smtClean="0">
                <a:solidFill>
                  <a:prstClr val="black"/>
                </a:solidFill>
                <a:latin typeface="Arial"/>
                <a:cs typeface="Arial"/>
              </a:rPr>
              <a:t>У</a:t>
            </a:r>
            <a:r>
              <a:rPr sz="2000" spc="40" dirty="0" err="1" smtClean="0">
                <a:solidFill>
                  <a:prstClr val="black"/>
                </a:solidFill>
                <a:latin typeface="Arial"/>
                <a:cs typeface="Arial"/>
              </a:rPr>
              <a:t>к</a:t>
            </a:r>
            <a:r>
              <a:rPr sz="2000" spc="-25" dirty="0" err="1" smtClean="0">
                <a:solidFill>
                  <a:prstClr val="black"/>
                </a:solidFill>
                <a:latin typeface="Arial"/>
                <a:cs typeface="Arial"/>
              </a:rPr>
              <a:t>а</a:t>
            </a:r>
            <a:r>
              <a:rPr sz="2000" dirty="0" err="1" smtClean="0">
                <a:solidFill>
                  <a:prstClr val="black"/>
                </a:solidFill>
                <a:latin typeface="Arial"/>
                <a:cs typeface="Arial"/>
              </a:rPr>
              <a:t>зание</a:t>
            </a:r>
            <a:r>
              <a:rPr sz="2000" spc="-55" dirty="0" smtClean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spc="-35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ор</a:t>
            </a:r>
            <a:r>
              <a:rPr sz="2000" spc="-50" dirty="0">
                <a:solidFill>
                  <a:prstClr val="black"/>
                </a:solidFill>
                <a:latin typeface="Arial"/>
                <a:cs typeface="Arial"/>
              </a:rPr>
              <a:t>г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z="2000" spc="-20" dirty="0">
                <a:solidFill>
                  <a:prstClr val="black"/>
                </a:solidFill>
                <a:latin typeface="Arial"/>
                <a:cs typeface="Arial"/>
              </a:rPr>
              <a:t>в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z="2000" spc="-50" dirty="0">
                <a:solidFill>
                  <a:prstClr val="black"/>
                </a:solidFill>
                <a:latin typeface="Arial"/>
                <a:cs typeface="Arial"/>
              </a:rPr>
              <a:t>г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z="2000" spc="-3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на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и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мено</a:t>
            </a:r>
            <a:r>
              <a:rPr sz="2000" spc="-25" dirty="0">
                <a:solidFill>
                  <a:prstClr val="black"/>
                </a:solidFill>
                <a:latin typeface="Arial"/>
                <a:cs typeface="Arial"/>
              </a:rPr>
              <a:t>в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ан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и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я</a:t>
            </a:r>
            <a:r>
              <a:rPr sz="2000" spc="-5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в</a:t>
            </a:r>
            <a:r>
              <a:rPr sz="2000" spc="-1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сл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у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чае,</a:t>
            </a:r>
            <a:r>
              <a:rPr sz="2000" spc="-3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spc="20" dirty="0">
                <a:solidFill>
                  <a:prstClr val="black"/>
                </a:solidFill>
                <a:latin typeface="Arial"/>
                <a:cs typeface="Arial"/>
              </a:rPr>
              <a:t>к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z="2000" spc="-85" dirty="0">
                <a:solidFill>
                  <a:prstClr val="black"/>
                </a:solidFill>
                <a:latin typeface="Arial"/>
                <a:cs typeface="Arial"/>
              </a:rPr>
              <a:t>г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да</a:t>
            </a:r>
            <a:r>
              <a:rPr sz="2000" spc="-3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spc="-55" dirty="0">
                <a:solidFill>
                  <a:prstClr val="black"/>
                </a:solidFill>
                <a:latin typeface="Arial"/>
                <a:cs typeface="Arial"/>
              </a:rPr>
              <a:t>э</a:t>
            </a:r>
            <a:r>
              <a:rPr sz="2000" spc="-35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о 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н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е</a:t>
            </a:r>
            <a:r>
              <a:rPr sz="2000" spc="-2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до</a:t>
            </a:r>
            <a:r>
              <a:rPr sz="2000" spc="-15" dirty="0">
                <a:solidFill>
                  <a:prstClr val="black"/>
                </a:solidFill>
                <a:latin typeface="Arial"/>
                <a:cs typeface="Arial"/>
              </a:rPr>
              <a:t>п</a:t>
            </a:r>
            <a:r>
              <a:rPr sz="2000" spc="-35" dirty="0">
                <a:solidFill>
                  <a:prstClr val="black"/>
                </a:solidFill>
                <a:latin typeface="Arial"/>
                <a:cs typeface="Arial"/>
              </a:rPr>
              <a:t>у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ст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и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мо</a:t>
            </a:r>
          </a:p>
          <a:p>
            <a:pPr>
              <a:spcBef>
                <a:spcPts val="25"/>
              </a:spcBef>
              <a:buFont typeface="Wingdings"/>
              <a:buChar char=""/>
            </a:pPr>
            <a:endParaRPr sz="2900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2700">
              <a:tabLst>
                <a:tab pos="355600" algn="l"/>
              </a:tabLst>
            </a:pPr>
            <a:r>
              <a:rPr lang="ru-RU" sz="2000" dirty="0" smtClean="0">
                <a:solidFill>
                  <a:prstClr val="black"/>
                </a:solidFill>
                <a:latin typeface="Arial"/>
                <a:cs typeface="Arial"/>
              </a:rPr>
              <a:t>     </a:t>
            </a:r>
            <a:r>
              <a:rPr sz="2000" dirty="0" err="1" smtClean="0">
                <a:solidFill>
                  <a:prstClr val="black"/>
                </a:solidFill>
                <a:latin typeface="Arial"/>
                <a:cs typeface="Arial"/>
              </a:rPr>
              <a:t>В</a:t>
            </a:r>
            <a:r>
              <a:rPr sz="2000" spc="15" dirty="0" err="1" smtClean="0">
                <a:solidFill>
                  <a:prstClr val="black"/>
                </a:solidFill>
                <a:latin typeface="Arial"/>
                <a:cs typeface="Arial"/>
              </a:rPr>
              <a:t>к</a:t>
            </a:r>
            <a:r>
              <a:rPr sz="2000" dirty="0" err="1" smtClean="0">
                <a:solidFill>
                  <a:prstClr val="black"/>
                </a:solidFill>
                <a:latin typeface="Arial"/>
                <a:cs typeface="Arial"/>
              </a:rPr>
              <a:t>л</a:t>
            </a:r>
            <a:r>
              <a:rPr sz="2000" spc="-60" dirty="0" err="1" smtClean="0">
                <a:solidFill>
                  <a:prstClr val="black"/>
                </a:solidFill>
                <a:latin typeface="Arial"/>
                <a:cs typeface="Arial"/>
              </a:rPr>
              <a:t>ю</a:t>
            </a:r>
            <a:r>
              <a:rPr sz="2000" dirty="0" err="1" smtClean="0">
                <a:solidFill>
                  <a:prstClr val="black"/>
                </a:solidFill>
                <a:latin typeface="Arial"/>
                <a:cs typeface="Arial"/>
              </a:rPr>
              <a:t>чение</a:t>
            </a:r>
            <a:r>
              <a:rPr sz="2000" spc="-35" dirty="0" smtClean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в</a:t>
            </a:r>
            <a:r>
              <a:rPr sz="2000" spc="-1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spc="25" dirty="0">
                <a:solidFill>
                  <a:prstClr val="black"/>
                </a:solidFill>
                <a:latin typeface="Arial"/>
                <a:cs typeface="Arial"/>
              </a:rPr>
              <a:t>с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z="2000" spc="5" dirty="0">
                <a:solidFill>
                  <a:prstClr val="black"/>
                </a:solidFill>
                <a:latin typeface="Arial"/>
                <a:cs typeface="Arial"/>
              </a:rPr>
              <a:t>с</a:t>
            </a:r>
            <a:r>
              <a:rPr sz="2000" spc="-3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ав</a:t>
            </a:r>
            <a:r>
              <a:rPr sz="2000" spc="-3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об</a:t>
            </a:r>
            <a:r>
              <a:rPr sz="2000" spc="-25" dirty="0">
                <a:solidFill>
                  <a:prstClr val="black"/>
                </a:solidFill>
                <a:latin typeface="Arial"/>
                <a:cs typeface="Arial"/>
              </a:rPr>
              <a:t>щ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е</a:t>
            </a:r>
            <a:r>
              <a:rPr sz="2000" spc="-50" dirty="0">
                <a:solidFill>
                  <a:prstClr val="black"/>
                </a:solidFill>
                <a:latin typeface="Arial"/>
                <a:cs typeface="Arial"/>
              </a:rPr>
              <a:t>г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о </a:t>
            </a:r>
            <a:r>
              <a:rPr sz="2000" spc="10" dirty="0">
                <a:solidFill>
                  <a:prstClr val="black"/>
                </a:solidFill>
                <a:latin typeface="Arial"/>
                <a:cs typeface="Arial"/>
              </a:rPr>
              <a:t>л</a:t>
            </a:r>
            <a:r>
              <a:rPr sz="2000" spc="-50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z="2000" spc="-3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а</a:t>
            </a:r>
            <a:r>
              <a:rPr sz="2000" spc="-1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Л</a:t>
            </a:r>
            <a:r>
              <a:rPr sz="2000" spc="5" dirty="0">
                <a:solidFill>
                  <a:prstClr val="black"/>
                </a:solidFill>
                <a:latin typeface="Arial"/>
                <a:cs typeface="Arial"/>
              </a:rPr>
              <a:t>С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,</a:t>
            </a:r>
            <a:r>
              <a:rPr sz="2000" spc="-2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тр</a:t>
            </a:r>
            <a:r>
              <a:rPr sz="2000" spc="-30" dirty="0">
                <a:solidFill>
                  <a:prstClr val="black"/>
                </a:solidFill>
                <a:latin typeface="Arial"/>
                <a:cs typeface="Arial"/>
              </a:rPr>
              <a:t>е</a:t>
            </a:r>
            <a:r>
              <a:rPr sz="2000" spc="-45" dirty="0">
                <a:solidFill>
                  <a:prstClr val="black"/>
                </a:solidFill>
                <a:latin typeface="Arial"/>
                <a:cs typeface="Arial"/>
              </a:rPr>
              <a:t>б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у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ю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щ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и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х</a:t>
            </a:r>
            <a:r>
              <a:rPr sz="2000" spc="-1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л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и</a:t>
            </a:r>
            <a:r>
              <a:rPr sz="2000" spc="-20" dirty="0">
                <a:solidFill>
                  <a:prstClr val="black"/>
                </a:solidFill>
                <a:latin typeface="Arial"/>
                <a:cs typeface="Arial"/>
              </a:rPr>
              <a:t>ц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ензии</a:t>
            </a:r>
          </a:p>
          <a:p>
            <a:pPr>
              <a:spcBef>
                <a:spcPts val="27"/>
              </a:spcBef>
              <a:buFont typeface="Wingdings"/>
              <a:buChar char=""/>
            </a:pPr>
            <a:endParaRPr sz="2900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2700">
              <a:tabLst>
                <a:tab pos="355600" algn="l"/>
              </a:tabLst>
            </a:pPr>
            <a:r>
              <a:rPr lang="ru-RU" sz="2000" dirty="0" smtClean="0">
                <a:solidFill>
                  <a:prstClr val="black"/>
                </a:solidFill>
                <a:latin typeface="Arial"/>
                <a:cs typeface="Arial"/>
              </a:rPr>
              <a:t>     </a:t>
            </a:r>
            <a:r>
              <a:rPr sz="2000" dirty="0" err="1" smtClean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z="2000" spc="-35" dirty="0" err="1" smtClean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sz="2000" dirty="0" err="1" smtClean="0">
                <a:solidFill>
                  <a:prstClr val="black"/>
                </a:solidFill>
                <a:latin typeface="Arial"/>
                <a:cs typeface="Arial"/>
              </a:rPr>
              <a:t>су</a:t>
            </a:r>
            <a:r>
              <a:rPr sz="2000" spc="-35" dirty="0" err="1" smtClean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sz="2000" dirty="0" err="1" smtClean="0">
                <a:solidFill>
                  <a:prstClr val="black"/>
                </a:solidFill>
                <a:latin typeface="Arial"/>
                <a:cs typeface="Arial"/>
              </a:rPr>
              <a:t>ствие</a:t>
            </a:r>
            <a:r>
              <a:rPr sz="2000" spc="-60" dirty="0" smtClean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р</a:t>
            </a:r>
            <a:r>
              <a:rPr sz="2000" spc="-25" dirty="0">
                <a:solidFill>
                  <a:prstClr val="black"/>
                </a:solidFill>
                <a:latin typeface="Arial"/>
                <a:cs typeface="Arial"/>
              </a:rPr>
              <a:t>е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бо</a:t>
            </a:r>
            <a:r>
              <a:rPr sz="2000" spc="-20" dirty="0">
                <a:solidFill>
                  <a:prstClr val="black"/>
                </a:solidFill>
                <a:latin typeface="Arial"/>
                <a:cs typeface="Arial"/>
              </a:rPr>
              <a:t>в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ан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и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я</a:t>
            </a:r>
            <a:r>
              <a:rPr sz="2000" spc="-2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z="2000" spc="-2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п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р</a:t>
            </a:r>
            <a:r>
              <a:rPr sz="2000" spc="-50" dirty="0">
                <a:solidFill>
                  <a:prstClr val="black"/>
                </a:solidFill>
                <a:latin typeface="Arial"/>
                <a:cs typeface="Arial"/>
              </a:rPr>
              <a:t>е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дос</a:t>
            </a:r>
            <a:r>
              <a:rPr sz="2000" spc="-35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а</a:t>
            </a:r>
            <a:r>
              <a:rPr sz="2000" spc="-45" dirty="0">
                <a:solidFill>
                  <a:prstClr val="black"/>
                </a:solidFill>
                <a:latin typeface="Arial"/>
                <a:cs typeface="Arial"/>
              </a:rPr>
              <a:t>в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ле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н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ии</a:t>
            </a:r>
            <a:r>
              <a:rPr sz="2000" spc="-4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spc="20" dirty="0">
                <a:solidFill>
                  <a:prstClr val="black"/>
                </a:solidFill>
                <a:latin typeface="Arial"/>
                <a:cs typeface="Arial"/>
              </a:rPr>
              <a:t>к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п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ии</a:t>
            </a:r>
            <a:r>
              <a:rPr sz="2000" spc="-3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регис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рацион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н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z="2000" spc="-65" dirty="0">
                <a:solidFill>
                  <a:prstClr val="black"/>
                </a:solidFill>
                <a:latin typeface="Arial"/>
                <a:cs typeface="Arial"/>
              </a:rPr>
              <a:t>г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</a:p>
          <a:p>
            <a:pPr marL="355600"/>
            <a:r>
              <a:rPr sz="2000" spc="-80" dirty="0">
                <a:solidFill>
                  <a:prstClr val="black"/>
                </a:solidFill>
                <a:latin typeface="Arial"/>
                <a:cs typeface="Arial"/>
              </a:rPr>
              <a:t>у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дос</a:t>
            </a:r>
            <a:r>
              <a:rPr sz="2000" spc="-3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sz="2000" spc="-20" dirty="0">
                <a:solidFill>
                  <a:prstClr val="black"/>
                </a:solidFill>
                <a:latin typeface="Arial"/>
                <a:cs typeface="Arial"/>
              </a:rPr>
              <a:t>в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ерени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я/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л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и</a:t>
            </a:r>
            <a:r>
              <a:rPr sz="2000" spc="-20" dirty="0">
                <a:solidFill>
                  <a:prstClr val="black"/>
                </a:solidFill>
                <a:latin typeface="Arial"/>
                <a:cs typeface="Arial"/>
              </a:rPr>
              <a:t>ц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ен</a:t>
            </a:r>
            <a:r>
              <a:rPr sz="2000" spc="-10" dirty="0">
                <a:solidFill>
                  <a:prstClr val="black"/>
                </a:solidFill>
                <a:latin typeface="Arial"/>
                <a:cs typeface="Arial"/>
              </a:rPr>
              <a:t>з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ии</a:t>
            </a:r>
            <a:r>
              <a:rPr sz="2000" spc="-7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в до</a:t>
            </a:r>
            <a:r>
              <a:rPr sz="2000" spc="15" dirty="0">
                <a:solidFill>
                  <a:prstClr val="black"/>
                </a:solidFill>
                <a:latin typeface="Arial"/>
                <a:cs typeface="Arial"/>
              </a:rPr>
              <a:t>к</a:t>
            </a:r>
            <a:r>
              <a:rPr sz="2000" spc="-30" dirty="0">
                <a:solidFill>
                  <a:prstClr val="black"/>
                </a:solidFill>
                <a:latin typeface="Arial"/>
                <a:cs typeface="Arial"/>
              </a:rPr>
              <a:t>у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мен</a:t>
            </a:r>
            <a:r>
              <a:rPr sz="2000" spc="-3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ации</a:t>
            </a:r>
            <a:r>
              <a:rPr sz="2000" spc="-3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за</a:t>
            </a:r>
            <a:r>
              <a:rPr sz="2000" spc="20" dirty="0">
                <a:solidFill>
                  <a:prstClr val="black"/>
                </a:solidFill>
                <a:latin typeface="Arial"/>
                <a:cs typeface="Arial"/>
              </a:rPr>
              <a:t>к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у</a:t>
            </a:r>
            <a:r>
              <a:rPr sz="2000" spc="-15" dirty="0">
                <a:solidFill>
                  <a:prstClr val="black"/>
                </a:solidFill>
                <a:latin typeface="Arial"/>
                <a:cs typeface="Arial"/>
              </a:rPr>
              <a:t>п</a:t>
            </a:r>
            <a:r>
              <a:rPr sz="2000" dirty="0">
                <a:solidFill>
                  <a:prstClr val="black"/>
                </a:solidFill>
                <a:latin typeface="Arial"/>
                <a:cs typeface="Arial"/>
              </a:rPr>
              <a:t>ки</a:t>
            </a:r>
          </a:p>
          <a:p>
            <a:pPr>
              <a:spcBef>
                <a:spcPts val="25"/>
              </a:spcBef>
            </a:pPr>
            <a:endParaRPr sz="2900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2700">
              <a:tabLst>
                <a:tab pos="355600" algn="l"/>
              </a:tabLst>
            </a:pPr>
            <a:r>
              <a:rPr lang="ru-RU" sz="2000" spc="-85" dirty="0" smtClean="0">
                <a:solidFill>
                  <a:prstClr val="black"/>
                </a:solidFill>
                <a:latin typeface="Arial"/>
                <a:cs typeface="Arial"/>
              </a:rPr>
              <a:t>      Заточка технического задания под одного </a:t>
            </a:r>
          </a:p>
          <a:p>
            <a:pPr marL="12700">
              <a:tabLst>
                <a:tab pos="355600" algn="l"/>
              </a:tabLst>
            </a:pPr>
            <a:r>
              <a:rPr lang="ru-RU" sz="2000" spc="-8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2000" spc="-85" dirty="0" smtClean="0">
                <a:solidFill>
                  <a:prstClr val="black"/>
                </a:solidFill>
                <a:latin typeface="Arial"/>
                <a:cs typeface="Arial"/>
              </a:rPr>
              <a:t>     производителя</a:t>
            </a:r>
          </a:p>
          <a:p>
            <a:pPr marL="12700">
              <a:tabLst>
                <a:tab pos="355600" algn="l"/>
              </a:tabLst>
            </a:pPr>
            <a:endParaRPr lang="ru-RU" sz="2000" spc="-85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tabLst>
                <a:tab pos="355600" algn="l"/>
              </a:tabLst>
            </a:pPr>
            <a:r>
              <a:rPr lang="ru-RU" sz="2000" spc="-8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2000" spc="-85" dirty="0" smtClean="0">
                <a:solidFill>
                  <a:prstClr val="black"/>
                </a:solidFill>
                <a:latin typeface="Arial"/>
                <a:cs typeface="Arial"/>
              </a:rPr>
              <a:t>     Закупка ЛС путем проведения открытого конкурса</a:t>
            </a:r>
          </a:p>
          <a:p>
            <a:pPr marL="12700">
              <a:tabLst>
                <a:tab pos="355600" algn="l"/>
              </a:tabLst>
            </a:pPr>
            <a:endParaRPr lang="ru-RU" sz="2000" spc="-85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tabLst>
                <a:tab pos="355600" algn="l"/>
              </a:tabLst>
            </a:pPr>
            <a:r>
              <a:rPr lang="ru-RU" sz="2000" spc="-85" dirty="0" smtClean="0">
                <a:solidFill>
                  <a:prstClr val="black"/>
                </a:solidFill>
                <a:latin typeface="Arial"/>
                <a:cs typeface="Arial"/>
              </a:rPr>
              <a:t>      Нарушение Постановления Правительства № 929</a:t>
            </a:r>
          </a:p>
          <a:p>
            <a:pPr marL="12700">
              <a:tabLst>
                <a:tab pos="355600" algn="l"/>
              </a:tabLst>
            </a:pPr>
            <a:r>
              <a:rPr lang="ru-RU" sz="2000" spc="-8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2000" spc="-85" dirty="0" smtClean="0">
                <a:solidFill>
                  <a:prstClr val="black"/>
                </a:solidFill>
                <a:latin typeface="Arial"/>
                <a:cs typeface="Arial"/>
              </a:rPr>
              <a:t>     о порядке формирования лотов при закупке ЛП</a:t>
            </a:r>
          </a:p>
          <a:p>
            <a:pPr marL="12700">
              <a:tabLst>
                <a:tab pos="355600" algn="l"/>
              </a:tabLst>
            </a:pPr>
            <a:endParaRPr lang="ru-RU" sz="2000" spc="-85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tabLst>
                <a:tab pos="355600" algn="l"/>
              </a:tabLst>
            </a:pPr>
            <a:r>
              <a:rPr lang="ru-RU" sz="2000" spc="-85" dirty="0" smtClean="0">
                <a:solidFill>
                  <a:prstClr val="black"/>
                </a:solidFill>
                <a:latin typeface="Arial"/>
                <a:cs typeface="Arial"/>
              </a:rPr>
              <a:t>      ФАС запретила ставить пробелы между буквами в наименовании ЛС</a:t>
            </a:r>
            <a:endParaRPr sz="2000" dirty="0">
              <a:solidFill>
                <a:prstClr val="black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48365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26897" y="1309877"/>
            <a:ext cx="8568055" cy="0"/>
          </a:xfrm>
          <a:custGeom>
            <a:avLst/>
            <a:gdLst/>
            <a:ahLst/>
            <a:cxnLst/>
            <a:rect l="l" t="t" r="r" b="b"/>
            <a:pathLst>
              <a:path w="8568055">
                <a:moveTo>
                  <a:pt x="0" y="0"/>
                </a:moveTo>
                <a:lnTo>
                  <a:pt x="8567928" y="0"/>
                </a:lnTo>
              </a:path>
            </a:pathLst>
          </a:custGeom>
          <a:ln w="19812">
            <a:solidFill>
              <a:srgbClr val="E2465A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" name="object 3"/>
          <p:cNvSpPr/>
          <p:nvPr/>
        </p:nvSpPr>
        <p:spPr>
          <a:xfrm>
            <a:off x="326897" y="6163817"/>
            <a:ext cx="8568055" cy="0"/>
          </a:xfrm>
          <a:custGeom>
            <a:avLst/>
            <a:gdLst/>
            <a:ahLst/>
            <a:cxnLst/>
            <a:rect l="l" t="t" r="r" b="b"/>
            <a:pathLst>
              <a:path w="8568055">
                <a:moveTo>
                  <a:pt x="0" y="0"/>
                </a:moveTo>
                <a:lnTo>
                  <a:pt x="8567928" y="0"/>
                </a:lnTo>
              </a:path>
            </a:pathLst>
          </a:custGeom>
          <a:ln w="19812">
            <a:solidFill>
              <a:srgbClr val="E2465A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535940" y="-19811"/>
            <a:ext cx="8072119" cy="934999"/>
          </a:xfrm>
          <a:prstGeom prst="rect">
            <a:avLst/>
          </a:prstGeom>
        </p:spPr>
        <p:txBody>
          <a:bodyPr vert="horz" wrap="square" lIns="0" tIns="392556" rIns="0" bIns="0" rtlCol="0">
            <a:spAutoFit/>
          </a:bodyPr>
          <a:lstStyle/>
          <a:p>
            <a:pPr marL="1983739" marR="5080" indent="-1050925">
              <a:lnSpc>
                <a:spcPts val="2100"/>
              </a:lnSpc>
            </a:pPr>
            <a:r>
              <a:rPr lang="ru-RU" dirty="0">
                <a:solidFill>
                  <a:srgbClr val="E2465A"/>
                </a:solidFill>
                <a:latin typeface="Arial"/>
                <a:cs typeface="Arial"/>
              </a:rPr>
              <a:t>НОВОЕ В ЗАКОНОДАТЕЛЬНОМ РЕГУЛИРОВАНИ</a:t>
            </a:r>
            <a:r>
              <a:rPr lang="ru-RU" spc="-65" dirty="0">
                <a:solidFill>
                  <a:srgbClr val="E2465A"/>
                </a:solidFill>
                <a:latin typeface="Arial"/>
                <a:cs typeface="Arial"/>
              </a:rPr>
              <a:t> </a:t>
            </a:r>
            <a:r>
              <a:rPr lang="ru-RU" dirty="0">
                <a:solidFill>
                  <a:srgbClr val="E2465A"/>
                </a:solidFill>
                <a:latin typeface="Arial"/>
                <a:cs typeface="Arial"/>
              </a:rPr>
              <a:t>ЗАКУПОК  ЛЕКАРСТВЕННЫХ</a:t>
            </a:r>
            <a:r>
              <a:rPr lang="ru-RU" spc="-55" dirty="0">
                <a:solidFill>
                  <a:srgbClr val="E2465A"/>
                </a:solidFill>
                <a:latin typeface="Arial"/>
                <a:cs typeface="Arial"/>
              </a:rPr>
              <a:t> </a:t>
            </a:r>
            <a:r>
              <a:rPr lang="ru-RU" dirty="0">
                <a:solidFill>
                  <a:srgbClr val="E2465A"/>
                </a:solidFill>
                <a:latin typeface="Arial"/>
                <a:cs typeface="Arial"/>
              </a:rPr>
              <a:t>ПРЕПАРАТОВ</a:t>
            </a:r>
            <a:endParaRPr dirty="0">
              <a:solidFill>
                <a:srgbClr val="E2465A"/>
              </a:solidFill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20700" y="1593850"/>
            <a:ext cx="8114665" cy="38164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sz="1600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-</a:t>
            </a:r>
            <a:r>
              <a:rPr lang="ru-RU" sz="2400" b="1" spc="-5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Письмо МЗ РФ  от 14 февраля 2018 года  № 418</a:t>
            </a:r>
            <a:r>
              <a:rPr lang="en-US" sz="2400" b="1" spc="-5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sz="2400" b="1" spc="-5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25-5</a:t>
            </a:r>
          </a:p>
          <a:p>
            <a:pPr>
              <a:spcBef>
                <a:spcPts val="15"/>
              </a:spcBef>
            </a:pP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Разъяснения по вопросам применения норм Постановления Правительства № 1380, Приказа Минздрава № 870н, Приказа Минздрава № 871-н</a:t>
            </a:r>
          </a:p>
          <a:p>
            <a:pPr>
              <a:spcBef>
                <a:spcPts val="15"/>
              </a:spcBef>
            </a:pP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Подписано Директором Департамента лекарственного обеспечения и регулирования обращения медицинских изделий Минздрава РФ  Максимкиной Еленой Анатольевной</a:t>
            </a:r>
            <a:endParaRPr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25"/>
              </a:spcBef>
            </a:pPr>
            <a:endParaRPr lang="ru-RU" sz="2000" dirty="0" smtClean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2700" marR="5080"/>
            <a:endParaRPr lang="ru-RU" b="1" dirty="0" smtClean="0">
              <a:solidFill>
                <a:srgbClr val="C00000"/>
              </a:solidFill>
              <a:latin typeface="Times New Roman"/>
              <a:cs typeface="Times New Roman"/>
            </a:endParaRPr>
          </a:p>
          <a:p>
            <a:pPr marL="12700" marR="61594" indent="50165"/>
            <a:endParaRPr dirty="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896406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239517" y="2766695"/>
            <a:ext cx="4766945" cy="5594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600" b="0" spc="-30" dirty="0">
                <a:latin typeface="Times New Roman"/>
                <a:cs typeface="Times New Roman"/>
              </a:rPr>
              <a:t>Благодарю </a:t>
            </a:r>
            <a:r>
              <a:rPr sz="3600" b="0" spc="5" dirty="0">
                <a:latin typeface="Times New Roman"/>
                <a:cs typeface="Times New Roman"/>
              </a:rPr>
              <a:t>за</a:t>
            </a:r>
            <a:r>
              <a:rPr sz="3600" b="0" spc="-5" dirty="0">
                <a:latin typeface="Times New Roman"/>
                <a:cs typeface="Times New Roman"/>
              </a:rPr>
              <a:t> внимание!</a:t>
            </a:r>
            <a:endParaRPr sz="360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26897" y="1309877"/>
            <a:ext cx="8568055" cy="0"/>
          </a:xfrm>
          <a:custGeom>
            <a:avLst/>
            <a:gdLst/>
            <a:ahLst/>
            <a:cxnLst/>
            <a:rect l="l" t="t" r="r" b="b"/>
            <a:pathLst>
              <a:path w="8568055">
                <a:moveTo>
                  <a:pt x="0" y="0"/>
                </a:moveTo>
                <a:lnTo>
                  <a:pt x="8567928" y="0"/>
                </a:lnTo>
              </a:path>
            </a:pathLst>
          </a:custGeom>
          <a:ln w="19812">
            <a:solidFill>
              <a:srgbClr val="E2465A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" name="object 3"/>
          <p:cNvSpPr/>
          <p:nvPr/>
        </p:nvSpPr>
        <p:spPr>
          <a:xfrm>
            <a:off x="326897" y="6163817"/>
            <a:ext cx="8568055" cy="0"/>
          </a:xfrm>
          <a:custGeom>
            <a:avLst/>
            <a:gdLst/>
            <a:ahLst/>
            <a:cxnLst/>
            <a:rect l="l" t="t" r="r" b="b"/>
            <a:pathLst>
              <a:path w="8568055">
                <a:moveTo>
                  <a:pt x="0" y="0"/>
                </a:moveTo>
                <a:lnTo>
                  <a:pt x="8567928" y="0"/>
                </a:lnTo>
              </a:path>
            </a:pathLst>
          </a:custGeom>
          <a:ln w="19812">
            <a:solidFill>
              <a:srgbClr val="E2465A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535940" y="-19811"/>
            <a:ext cx="8072119" cy="934999"/>
          </a:xfrm>
          <a:prstGeom prst="rect">
            <a:avLst/>
          </a:prstGeom>
        </p:spPr>
        <p:txBody>
          <a:bodyPr vert="horz" wrap="square" lIns="0" tIns="392556" rIns="0" bIns="0" rtlCol="0">
            <a:spAutoFit/>
          </a:bodyPr>
          <a:lstStyle/>
          <a:p>
            <a:pPr marL="1983739" marR="5080" indent="-1050925">
              <a:lnSpc>
                <a:spcPts val="2100"/>
              </a:lnSpc>
            </a:pPr>
            <a:r>
              <a:rPr lang="ru-RU" dirty="0">
                <a:solidFill>
                  <a:srgbClr val="E2465A"/>
                </a:solidFill>
                <a:latin typeface="Arial"/>
                <a:cs typeface="Arial"/>
              </a:rPr>
              <a:t>НОВОЕ В ЗАКОНОДАТЕЛЬНОМ РЕГУЛИРОВАНИ</a:t>
            </a:r>
            <a:r>
              <a:rPr lang="ru-RU" spc="-65" dirty="0">
                <a:solidFill>
                  <a:srgbClr val="E2465A"/>
                </a:solidFill>
                <a:latin typeface="Arial"/>
                <a:cs typeface="Arial"/>
              </a:rPr>
              <a:t> </a:t>
            </a:r>
            <a:r>
              <a:rPr lang="ru-RU" dirty="0">
                <a:solidFill>
                  <a:srgbClr val="E2465A"/>
                </a:solidFill>
                <a:latin typeface="Arial"/>
                <a:cs typeface="Arial"/>
              </a:rPr>
              <a:t>ЗАКУПОК  ЛЕКАРСТВЕННЫХ</a:t>
            </a:r>
            <a:r>
              <a:rPr lang="ru-RU" spc="-55" dirty="0">
                <a:solidFill>
                  <a:srgbClr val="E2465A"/>
                </a:solidFill>
                <a:latin typeface="Arial"/>
                <a:cs typeface="Arial"/>
              </a:rPr>
              <a:t> </a:t>
            </a:r>
            <a:r>
              <a:rPr lang="ru-RU" dirty="0">
                <a:solidFill>
                  <a:srgbClr val="E2465A"/>
                </a:solidFill>
                <a:latin typeface="Arial"/>
                <a:cs typeface="Arial"/>
              </a:rPr>
              <a:t>ПРЕПАРАТОВ</a:t>
            </a:r>
            <a:endParaRPr dirty="0">
              <a:solidFill>
                <a:srgbClr val="E2465A"/>
              </a:solidFill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20700" y="1593850"/>
            <a:ext cx="8114665" cy="30777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sz="1600" spc="-5" dirty="0" smtClean="0">
                <a:solidFill>
                  <a:prstClr val="black"/>
                </a:solidFill>
                <a:latin typeface="Times New Roman"/>
                <a:cs typeface="Times New Roman"/>
              </a:rPr>
              <a:t>-</a:t>
            </a:r>
            <a:r>
              <a:rPr lang="ru-RU" sz="2400" b="1" spc="-5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Письмо МЗ РФ  от 26 января 2018 г № 18-2</a:t>
            </a:r>
            <a:r>
              <a:rPr lang="en-US" sz="2400" b="1" spc="-5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/10/</a:t>
            </a:r>
            <a:r>
              <a:rPr lang="ru-RU" sz="2400" b="1" spc="-5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2-438 </a:t>
            </a:r>
          </a:p>
          <a:p>
            <a:pPr marL="12700"/>
            <a:r>
              <a:rPr lang="ru-RU" sz="2400" spc="-5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Разъяснение о необходимости и порядке указания Заказчиками  информации  о применяемых единицах измерения  количества закупаемых ЛП в ЕИС</a:t>
            </a:r>
            <a:endParaRPr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15"/>
              </a:spcBef>
            </a:pPr>
            <a:endParaRPr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25"/>
              </a:spcBef>
            </a:pPr>
            <a:endParaRPr lang="ru-RU" sz="2000" dirty="0" smtClean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2700" marR="5080"/>
            <a:endParaRPr lang="ru-RU" b="1" dirty="0" smtClean="0">
              <a:solidFill>
                <a:srgbClr val="C00000"/>
              </a:solidFill>
              <a:latin typeface="Times New Roman"/>
              <a:cs typeface="Times New Roman"/>
            </a:endParaRPr>
          </a:p>
          <a:p>
            <a:pPr marL="12700" marR="61594" indent="50165"/>
            <a:endParaRPr dirty="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370527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26897" y="1309877"/>
            <a:ext cx="8568055" cy="0"/>
          </a:xfrm>
          <a:custGeom>
            <a:avLst/>
            <a:gdLst/>
            <a:ahLst/>
            <a:cxnLst/>
            <a:rect l="l" t="t" r="r" b="b"/>
            <a:pathLst>
              <a:path w="8568055">
                <a:moveTo>
                  <a:pt x="0" y="0"/>
                </a:moveTo>
                <a:lnTo>
                  <a:pt x="8567928" y="0"/>
                </a:lnTo>
              </a:path>
            </a:pathLst>
          </a:custGeom>
          <a:ln w="19812">
            <a:solidFill>
              <a:srgbClr val="E2465A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" name="object 3"/>
          <p:cNvSpPr/>
          <p:nvPr/>
        </p:nvSpPr>
        <p:spPr>
          <a:xfrm>
            <a:off x="326897" y="6163817"/>
            <a:ext cx="8568055" cy="0"/>
          </a:xfrm>
          <a:custGeom>
            <a:avLst/>
            <a:gdLst/>
            <a:ahLst/>
            <a:cxnLst/>
            <a:rect l="l" t="t" r="r" b="b"/>
            <a:pathLst>
              <a:path w="8568055">
                <a:moveTo>
                  <a:pt x="0" y="0"/>
                </a:moveTo>
                <a:lnTo>
                  <a:pt x="8567928" y="0"/>
                </a:lnTo>
              </a:path>
            </a:pathLst>
          </a:custGeom>
          <a:ln w="19812">
            <a:solidFill>
              <a:srgbClr val="E2465A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535940" y="-19811"/>
            <a:ext cx="8072119" cy="934999"/>
          </a:xfrm>
          <a:prstGeom prst="rect">
            <a:avLst/>
          </a:prstGeom>
        </p:spPr>
        <p:txBody>
          <a:bodyPr vert="horz" wrap="square" lIns="0" tIns="392556" rIns="0" bIns="0" rtlCol="0">
            <a:spAutoFit/>
          </a:bodyPr>
          <a:lstStyle/>
          <a:p>
            <a:pPr marL="1983739" marR="5080" indent="-1050925">
              <a:lnSpc>
                <a:spcPts val="2100"/>
              </a:lnSpc>
            </a:pPr>
            <a:r>
              <a:rPr lang="ru-RU" dirty="0">
                <a:solidFill>
                  <a:srgbClr val="E2465A"/>
                </a:solidFill>
                <a:latin typeface="Arial"/>
                <a:cs typeface="Arial"/>
              </a:rPr>
              <a:t>НОВОЕ В ЗАКОНОДАТЕЛЬНОМ РЕГУЛИРОВАНИ</a:t>
            </a:r>
            <a:r>
              <a:rPr lang="ru-RU" spc="-65" dirty="0">
                <a:solidFill>
                  <a:srgbClr val="E2465A"/>
                </a:solidFill>
                <a:latin typeface="Arial"/>
                <a:cs typeface="Arial"/>
              </a:rPr>
              <a:t> </a:t>
            </a:r>
            <a:r>
              <a:rPr lang="ru-RU" dirty="0">
                <a:solidFill>
                  <a:srgbClr val="E2465A"/>
                </a:solidFill>
                <a:latin typeface="Arial"/>
                <a:cs typeface="Arial"/>
              </a:rPr>
              <a:t>ЗАКУПОК  ЛЕКАРСТВЕННЫХ</a:t>
            </a:r>
            <a:r>
              <a:rPr lang="ru-RU" spc="-55" dirty="0">
                <a:solidFill>
                  <a:srgbClr val="E2465A"/>
                </a:solidFill>
                <a:latin typeface="Arial"/>
                <a:cs typeface="Arial"/>
              </a:rPr>
              <a:t> </a:t>
            </a:r>
            <a:r>
              <a:rPr lang="ru-RU" dirty="0">
                <a:solidFill>
                  <a:srgbClr val="E2465A"/>
                </a:solidFill>
                <a:latin typeface="Arial"/>
                <a:cs typeface="Arial"/>
              </a:rPr>
              <a:t>ПРЕПАРАТОВ</a:t>
            </a:r>
            <a:endParaRPr dirty="0">
              <a:solidFill>
                <a:srgbClr val="E2465A"/>
              </a:solidFill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20700" y="1593850"/>
            <a:ext cx="8114665" cy="283923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sz="1600" spc="-5" dirty="0">
                <a:solidFill>
                  <a:prstClr val="black"/>
                </a:solidFill>
                <a:latin typeface="Times New Roman"/>
                <a:cs typeface="Times New Roman"/>
              </a:rPr>
              <a:t>-</a:t>
            </a:r>
            <a:endParaRPr sz="1600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>
              <a:spcBef>
                <a:spcPts val="15"/>
              </a:spcBef>
            </a:pPr>
            <a:endParaRPr sz="1650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endParaRPr lang="ru-RU" dirty="0" smtClean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>
              <a:spcBef>
                <a:spcPts val="25"/>
              </a:spcBef>
            </a:pPr>
            <a:endParaRPr lang="ru-RU" sz="2000" dirty="0" smtClean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2700" marR="5080"/>
            <a:endParaRPr lang="ru-RU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2700" marR="5080"/>
            <a:r>
              <a:rPr lang="ru-RU" sz="2000" b="1" dirty="0" smtClean="0">
                <a:solidFill>
                  <a:srgbClr val="0070C0"/>
                </a:solidFill>
                <a:latin typeface="Times New Roman"/>
                <a:cs typeface="Times New Roman"/>
              </a:rPr>
              <a:t>Письмо ФАС РФ от 18.10.2017 г № ИА-71717</a:t>
            </a:r>
            <a:r>
              <a:rPr lang="en-US" sz="2000" b="1" dirty="0" smtClean="0">
                <a:solidFill>
                  <a:srgbClr val="0070C0"/>
                </a:solidFill>
                <a:latin typeface="Times New Roman"/>
                <a:cs typeface="Times New Roman"/>
              </a:rPr>
              <a:t>/</a:t>
            </a:r>
            <a:r>
              <a:rPr lang="ru-RU" sz="2000" b="1" dirty="0" smtClean="0">
                <a:solidFill>
                  <a:srgbClr val="0070C0"/>
                </a:solidFill>
                <a:latin typeface="Times New Roman"/>
                <a:cs typeface="Times New Roman"/>
              </a:rPr>
              <a:t>17 </a:t>
            </a:r>
            <a:r>
              <a:rPr lang="ru-RU" sz="2000" dirty="0" smtClean="0">
                <a:solidFill>
                  <a:srgbClr val="0070C0"/>
                </a:solidFill>
                <a:latin typeface="Times New Roman"/>
                <a:cs typeface="Times New Roman"/>
              </a:rPr>
              <a:t>«</a:t>
            </a:r>
            <a:r>
              <a:rPr lang="ru-RU" sz="2000" dirty="0" smtClean="0">
                <a:solidFill>
                  <a:prstClr val="black"/>
                </a:solidFill>
                <a:latin typeface="Times New Roman"/>
                <a:cs typeface="Times New Roman"/>
              </a:rPr>
              <a:t>О разъяснении вопросов установления государственными и муниципальными заказчиками в документации о закупки остаточного срока годности ЛП»</a:t>
            </a:r>
          </a:p>
          <a:p>
            <a:pPr marL="12700" marR="5080"/>
            <a:endParaRPr lang="ru-RU" b="1" dirty="0" smtClean="0">
              <a:solidFill>
                <a:srgbClr val="0070C0"/>
              </a:solidFill>
              <a:latin typeface="Times New Roman"/>
              <a:cs typeface="Times New Roman"/>
            </a:endParaRPr>
          </a:p>
          <a:p>
            <a:pPr marL="12700" marR="61594" indent="50165"/>
            <a:endParaRPr dirty="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329487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17_Нач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1F487C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Arial"/>
        <a:ea typeface="Microsoft YaHei"/>
        <a:cs typeface=""/>
      </a:majorFont>
      <a:minorFont>
        <a:latin typeface="Constantia"/>
        <a:ea typeface="Microsoft YaHei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Microsoft YaHei" panose="020B0503020204020204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Microsoft YaHei" panose="020B0503020204020204" pitchFamily="34" charset="-122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1F487C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1F487C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1F487C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1F487C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1F487C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9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1F487C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Начальная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ppt/theme/themeOverride2.xml><?xml version="1.0" encoding="utf-8"?>
<a:themeOverride xmlns:a="http://schemas.openxmlformats.org/drawingml/2006/main">
  <a:clrScheme name="Начальная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5034</TotalTime>
  <Words>4707</Words>
  <Application>Microsoft Office PowerPoint</Application>
  <PresentationFormat>Экран (4:3)</PresentationFormat>
  <Paragraphs>827</Paragraphs>
  <Slides>70</Slides>
  <Notes>44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12</vt:i4>
      </vt:variant>
      <vt:variant>
        <vt:lpstr>Заголовки слайдов</vt:lpstr>
      </vt:variant>
      <vt:variant>
        <vt:i4>70</vt:i4>
      </vt:variant>
    </vt:vector>
  </HeadingPairs>
  <TitlesOfParts>
    <vt:vector size="91" baseType="lpstr">
      <vt:lpstr>Microsoft YaHei</vt:lpstr>
      <vt:lpstr>Arial</vt:lpstr>
      <vt:lpstr>Calibri</vt:lpstr>
      <vt:lpstr>Constantia</vt:lpstr>
      <vt:lpstr>Times New Roman</vt:lpstr>
      <vt:lpstr>Trebuchet MS</vt:lpstr>
      <vt:lpstr>Verdana</vt:lpstr>
      <vt:lpstr>Wingdings</vt:lpstr>
      <vt:lpstr>Wingdings 3</vt:lpstr>
      <vt:lpstr>Office Theme</vt:lpstr>
      <vt:lpstr>4_Тема Office</vt:lpstr>
      <vt:lpstr>2_Office Theme</vt:lpstr>
      <vt:lpstr>3_Office Theme</vt:lpstr>
      <vt:lpstr>5_Office Theme</vt:lpstr>
      <vt:lpstr>6_Office Theme</vt:lpstr>
      <vt:lpstr>7_Office Theme</vt:lpstr>
      <vt:lpstr>8_Office Theme</vt:lpstr>
      <vt:lpstr>9_Office Theme</vt:lpstr>
      <vt:lpstr>17_Начальная</vt:lpstr>
      <vt:lpstr>1_Office Theme</vt:lpstr>
      <vt:lpstr>4_Office Theme</vt:lpstr>
      <vt:lpstr>Шигаев Валерий Юрьевич</vt:lpstr>
      <vt:lpstr>                ЗАКУПКИ ЛЕКАРСТВЕННЫХ ПРЕПАРАТОВ В РФ</vt:lpstr>
      <vt:lpstr>НОВОЕ В ЗАКОНОДАТЕЛЬНОМ РЕГУЛИРОВАНИ ЗАКУПОК  ЛЕКАРСТВЕННЫХ ПРЕПАРАТОВ</vt:lpstr>
      <vt:lpstr>НОВОЕ В ЗАКОНОДАТЕЛЬНОМ РЕГУЛИРОВАНИ ЗАКУПОК  ЛЕКАРСТВЕННЫХ ПРЕПАРАТОВ</vt:lpstr>
      <vt:lpstr>НОВОЕ В ЗАКОНОДАТЕЛЬНОМ РЕГУЛИРОВАНИ ЗАКУПОК  ЛЕКАРСТВЕННЫХ ПРЕПАРАТОВ</vt:lpstr>
      <vt:lpstr>НОВОЕ В ЗАКОНОДАТЕЛЬНОМ РЕГУЛИРОВАНИ ЗАКУПОК  ЛЕКАРСТВЕННЫХ ПРЕПАРАТОВ</vt:lpstr>
      <vt:lpstr>НОВОЕ В ЗАКОНОДАТЕЛЬНОМ РЕГУЛИРОВАНИ ЗАКУПОК  ЛЕКАРСТВЕННЫХ ПРЕПАРАТОВ</vt:lpstr>
      <vt:lpstr>НОВОЕ В ЗАКОНОДАТЕЛЬНОМ РЕГУЛИРОВАНИ ЗАКУПОК  ЛЕКАРСТВЕННЫХ ПРЕПАРАТОВ</vt:lpstr>
      <vt:lpstr>НОВОЕ В ЗАКОНОДАТЕЛЬНОМ РЕГУЛИРОВАНИ ЗАКУПОК  ЛЕКАРСТВЕННЫХ ПРЕПАРАТОВ</vt:lpstr>
      <vt:lpstr>            ТОРГОВОЕ НАИМЕНОВАНИЕ ЛП….. БУДЕТ ЛИ ПРАКТИЧЕСКАЯ РЕАЛИЗАЦИЯ ??? </vt:lpstr>
      <vt:lpstr>Случаи закупок лекарственных препаратов по торговым наименованиям в рамках ФЗ-44</vt:lpstr>
      <vt:lpstr>Случаи закупок лекарственных препаратов по торговым наименованиям в рамках ФЗ-44</vt:lpstr>
      <vt:lpstr>КОАП. Санкции за необоснованное использование ТЗ</vt:lpstr>
      <vt:lpstr>Закупка инсулинов по торговому наименованию  возможна!  Определение Верховного суда РФ от  21.06.2017 № 310-КГ17-1939</vt:lpstr>
      <vt:lpstr>Закупка инсулинов по торговому наименованию  возможна!  Определение Верховного суда РФ от 21.06.2017 № 310-КГ17-1939</vt:lpstr>
      <vt:lpstr>Презентация PowerPoint</vt:lpstr>
      <vt:lpstr>Презентация PowerPoint</vt:lpstr>
      <vt:lpstr>Презентация PowerPoint</vt:lpstr>
      <vt:lpstr>ОПИСАНИЕ ПРЕДМЕТА ЗАКУПКИ (п.6 ч.1 ст.33 № 44-ФЗ)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Новые правила формирования лотов на закупку лекарственных средств</vt:lpstr>
      <vt:lpstr>Новые правила формирования лотов на закупку лекарственных средств</vt:lpstr>
      <vt:lpstr>на закупку лекарственных средств</vt:lpstr>
      <vt:lpstr>Новые правила формирования лотов на закупку лекарственных средств</vt:lpstr>
      <vt:lpstr>Новые правила формирования лотов на закупку лекарственных средств</vt:lpstr>
      <vt:lpstr>Новые правила формирования лотов на закупку лекарственных средств</vt:lpstr>
      <vt:lpstr>Правила формирования лота на закупку ЛС</vt:lpstr>
      <vt:lpstr>Позиция</vt:lpstr>
      <vt:lpstr> НАЦИОНАЛЬНЫЙ РЕЖИМ ПРИ ОСУЩЕСТВЛЕНИИ ЗАКУПОК ЛЕКАРСТВЕННЫХ ПРЕПАРАТОВ   </vt:lpstr>
      <vt:lpstr>Презентация PowerPoint</vt:lpstr>
      <vt:lpstr>ЖНВЛП</vt:lpstr>
      <vt:lpstr>Изменения, вступающие  в силу с 01 июля  2018 года                 </vt:lpstr>
      <vt:lpstr>Презентация PowerPoint</vt:lpstr>
      <vt:lpstr>Презентация PowerPoint</vt:lpstr>
      <vt:lpstr>Применение ПП-1289: проблемы, варианты, решения</vt:lpstr>
      <vt:lpstr>Презентация PowerPoint</vt:lpstr>
      <vt:lpstr>Благодарю за внимание!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Алексеева Анастасия Владимировна</dc:creator>
  <cp:lastModifiedBy>Admin</cp:lastModifiedBy>
  <cp:revision>856</cp:revision>
  <cp:lastPrinted>2018-01-28T08:10:27Z</cp:lastPrinted>
  <dcterms:created xsi:type="dcterms:W3CDTF">2016-09-23T20:19:49Z</dcterms:created>
  <dcterms:modified xsi:type="dcterms:W3CDTF">2018-07-29T13:13:08Z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2016-09-23T00:00:00Z</vt:filetime>
  </property>
  <property fmtid="{D5CDD505-2E9C-101B-9397-08002B2CF9AE}" pid="3" name="Creator">
    <vt:lpwstr>Microsoft® PowerPoint® 2016</vt:lpwstr>
  </property>
  <property fmtid="{D5CDD505-2E9C-101B-9397-08002B2CF9AE}" pid="4" name="LastSaved">
    <vt:filetime>2016-09-23T00:00:00Z</vt:filetime>
  </property>
</Properties>
</file>